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C667C-5D70-41AB-A464-EEF5AA0E1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FBE44C-77FD-447D-841A-7BADD69F3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15502-569D-44D2-B430-1528A774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99D38-BB51-4D3E-9313-47EA738C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C70ED-6A7B-4BB6-B570-2F37675C7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751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58CA6-1934-45A2-A84A-DB165B97F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83E76-C311-457D-A3B5-48F9E40D4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A84F4-D576-40CF-85DC-C2322556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F534D-B9E6-49E1-AF7D-1A1BA88CC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B96D0-E488-4591-8427-5538CA9A9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97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6F4F92-E5C8-4DA1-B0E9-2610526A8F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9084ED-C67A-495D-96DD-32967BDCC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DDDC9-2630-4A6F-9076-E88814C15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9534F-5E39-44C5-A7F0-324AC812F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688E8-9F92-4005-90CC-BAB2D1EB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161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253C-46A5-4661-8D57-BE836CC40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1011B-7AFA-446D-AB50-5A5EB7AFB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0D684-4B6F-457B-83CC-18F669761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F2CC3-1CE0-47E8-ACA7-17729D1F7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9B182-E091-4AFD-B40B-81DD078DA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85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7561F-5ABF-4798-A084-BEA6C6E4E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29F95-DB4F-40C2-8B90-B6322E4B9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A6617-7569-456C-A761-05750806F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52C2-07D3-4EC5-9F89-1F51B2D8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90316-E3F3-4F7E-AC43-FB2557F5A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899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91B0A-F79C-4394-93F2-7100D27C3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B9702-FF70-428A-9E68-235648C3FC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B2DAB-BA1F-4FDD-9639-0A0C349D7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7ACDD-0A56-471C-A3FF-E068ABC6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0730D-1E15-4C03-AEAB-7D0FE5C7F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8F2F6-0CD2-4092-8B66-348FB892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632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53FC-0D8D-419D-9DE3-97DA6866D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E20F7-D0B4-4976-9991-121AFC602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B6137-7BBF-4DF3-9E86-5E225C741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C3417-A248-4D20-949B-7AC63875B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FA7655-F72E-41E8-A375-384C1C340A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AC91F1-2541-4595-BBB4-8AD40A7D1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0E2544-B00B-47A5-B0A8-14CFF4893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E3EC9A-A08D-49A3-90BF-39337E438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706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EC433-B39E-433A-B207-7C15DFF14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EC2380-B3B6-4286-88E8-51753A9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AC2A85-9FD2-4B7D-B5EC-97DBCE9C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1A642-82E6-43EA-BDD6-3CE479594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656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45C58E-6A4A-4AD4-8EB9-037A73FE6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767B73-D30F-479B-914C-D639F034E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3D6D7-BB61-47DB-8400-E013DF258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800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F51AA-DE9B-42BD-9B54-4B0E77ECF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27146-4530-44FA-BC7D-E0FE5A6CC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B47BA8-F698-4361-B1D3-B29F37245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732F5-8423-4E97-AD8C-D2A84CB33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6CDE4-F569-4A84-897D-85761BFD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C2B9E-B400-4936-B9D2-FC67780C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544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EBF5A-60BF-4B73-9761-AA4773076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D4449F-51BE-4F46-A124-475962669E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B579C-27BF-4E1D-B9CC-39A938144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13DBA-604E-403E-97A7-79ACA3E8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23A69-B03B-4427-9B6B-779996CA5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93672-5BBC-4E37-97EE-1ACB35C9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88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idstch.com/security/new-ground-vehicles-drones-detect-detonate-land-mines-developed-militaries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7C698A-9326-4BF4-956A-5DB47F2B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DDA15-5204-489E-BC1F-6432A0EBE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21048-7DD1-429E-A130-A9D0B2CEF8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4D9B1-4DBD-4131-B0CE-EEED3BB8E2F8}" type="datetimeFigureOut">
              <a:rPr lang="en-AU" smtClean="0"/>
              <a:t>11/11/2021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9190F-B72D-4B66-BE48-D01E1EC75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FE6BC-C7EB-4871-817D-ACE3CEE68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6BFB1-A394-44C8-A19D-4E47DC88CF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384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dstch.com/security/new-ground-vehicles-drones-detect-detonate-land-mines-developed-militarie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63.com/dy/article/EA0EPTNJ05380FTZ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647BA-9287-4ED9-9101-61969D70DB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如何埋伏笔？</a:t>
            </a:r>
            <a:endParaRPr lang="en-AU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EDD13E1-F926-4D7E-B71F-8AE87A5F1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劝说文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0995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49943-5D90-435A-96EE-F3F302F61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第三个分论点的分析句和结论句失踪了。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95EE3BD-6568-43DB-98F3-1F371AF621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387" y="1814674"/>
            <a:ext cx="12228773" cy="4198668"/>
          </a:xfrm>
        </p:spPr>
      </p:pic>
    </p:spTree>
    <p:extLst>
      <p:ext uri="{BB962C8B-B14F-4D97-AF65-F5344CB8AC3E}">
        <p14:creationId xmlns:p14="http://schemas.microsoft.com/office/powerpoint/2010/main" val="4155685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F1F5-D27B-4FC6-8C16-D8E574D1B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578" y="221079"/>
            <a:ext cx="10950844" cy="1325563"/>
          </a:xfrm>
        </p:spPr>
        <p:txBody>
          <a:bodyPr/>
          <a:lstStyle/>
          <a:p>
            <a:r>
              <a:rPr lang="zh-CN" altLang="en-US" dirty="0"/>
              <a:t>虎头蛇尾，结尾段有一点短了。得重写一下。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9318A4-E386-4D88-86C3-21388EFFD4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46642"/>
            <a:ext cx="12193475" cy="2307875"/>
          </a:xfr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F48F5E9D-C223-41CD-8BA8-258ACE5A7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88" y="3854517"/>
            <a:ext cx="12173012" cy="210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58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0F4E-D6A0-48EE-B402-E40B43096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23" y="365125"/>
            <a:ext cx="10873353" cy="1325563"/>
          </a:xfrm>
        </p:spPr>
        <p:txBody>
          <a:bodyPr/>
          <a:lstStyle/>
          <a:p>
            <a:r>
              <a:rPr lang="zh-CN" altLang="en-US" dirty="0"/>
              <a:t>七八成完美的口语劝说文。接下来怎么润色？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16766-9DDD-4E23-9428-BF2971E30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从古至今的其他坚守原则、审时度势事例。（讨论的时候可以用）</a:t>
            </a:r>
            <a:endParaRPr lang="en-AU" altLang="zh-CN" dirty="0"/>
          </a:p>
          <a:p>
            <a:r>
              <a:rPr lang="zh-CN" altLang="en-US" dirty="0"/>
              <a:t>关于坚守原则、审时度势的文言文。</a:t>
            </a:r>
            <a:endParaRPr lang="en-AU" altLang="zh-CN" dirty="0"/>
          </a:p>
          <a:p>
            <a:r>
              <a:rPr lang="zh-CN" altLang="en-US" dirty="0"/>
              <a:t>关于坚守原则、审时度势的名言警句。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8442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42818-D61C-498B-876E-0E44AEC1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60752"/>
            <a:ext cx="10515600" cy="797248"/>
          </a:xfrm>
        </p:spPr>
        <p:txBody>
          <a:bodyPr/>
          <a:lstStyle/>
          <a:p>
            <a:r>
              <a:rPr lang="zh-CN" altLang="en-US" dirty="0"/>
              <a:t>列出来所有素材</a:t>
            </a:r>
            <a:r>
              <a:rPr lang="en-AU" altLang="zh-CN" dirty="0"/>
              <a:t>:</a:t>
            </a:r>
            <a:r>
              <a:rPr lang="zh-CN" altLang="en-US" dirty="0"/>
              <a:t>坚守原则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719F8-8687-4E0D-9549-235606C03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6310"/>
            <a:ext cx="12192000" cy="575304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AU" altLang="zh-CN" dirty="0"/>
              <a:t>1. </a:t>
            </a:r>
            <a:r>
              <a:rPr lang="zh-CN" altLang="en-US" dirty="0"/>
              <a:t>战国</a:t>
            </a:r>
            <a:r>
              <a:rPr lang="en-US" altLang="zh-CN" dirty="0"/>
              <a:t>·</a:t>
            </a:r>
            <a:r>
              <a:rPr lang="zh-CN" altLang="en-US" dirty="0"/>
              <a:t>邹</a:t>
            </a:r>
            <a:r>
              <a:rPr lang="en-US" altLang="zh-CN" dirty="0"/>
              <a:t>·</a:t>
            </a:r>
            <a:r>
              <a:rPr lang="zh-CN" altLang="en-US" dirty="0"/>
              <a:t>孟轲</a:t>
            </a:r>
            <a:r>
              <a:rPr lang="en-US" altLang="zh-CN" dirty="0"/>
              <a:t>《</a:t>
            </a:r>
            <a:r>
              <a:rPr lang="zh-CN" altLang="en-US" dirty="0"/>
              <a:t>孟子</a:t>
            </a:r>
            <a:r>
              <a:rPr lang="en-US" altLang="zh-CN" dirty="0"/>
              <a:t>·</a:t>
            </a:r>
            <a:r>
              <a:rPr lang="zh-CN" altLang="en-US" dirty="0"/>
              <a:t>离娄上</a:t>
            </a:r>
            <a:r>
              <a:rPr lang="en-US" altLang="zh-CN" dirty="0"/>
              <a:t>》:“</a:t>
            </a:r>
            <a:r>
              <a:rPr lang="zh-CN" altLang="en-US" dirty="0"/>
              <a:t>离娄之明</a:t>
            </a:r>
            <a:r>
              <a:rPr lang="en-US" altLang="zh-CN" dirty="0"/>
              <a:t>,</a:t>
            </a:r>
            <a:r>
              <a:rPr lang="zh-CN" altLang="en-US" dirty="0"/>
              <a:t>公输子之巧</a:t>
            </a:r>
            <a:r>
              <a:rPr lang="en-US" altLang="zh-CN" dirty="0"/>
              <a:t>,</a:t>
            </a:r>
            <a:r>
              <a:rPr lang="zh-CN" altLang="en-US" dirty="0"/>
              <a:t>不以规矩</a:t>
            </a:r>
            <a:r>
              <a:rPr lang="en-US" altLang="zh-CN" dirty="0"/>
              <a:t>,</a:t>
            </a:r>
            <a:r>
              <a:rPr lang="zh-CN" altLang="en-US" dirty="0"/>
              <a:t>不能成方圆</a:t>
            </a:r>
            <a:r>
              <a:rPr lang="en-US" altLang="zh-CN" dirty="0"/>
              <a:t>.”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AU" altLang="zh-CN" dirty="0"/>
              <a:t>2. </a:t>
            </a:r>
            <a:r>
              <a:rPr lang="zh-CN" altLang="en-US" dirty="0"/>
              <a:t>古者富贵而名摩灭，不可胜记，唯倜傥非常之人称焉。盖文王拘而演</a:t>
            </a:r>
            <a:r>
              <a:rPr lang="en-US" altLang="zh-CN" dirty="0"/>
              <a:t>《</a:t>
            </a:r>
            <a:r>
              <a:rPr lang="zh-CN" altLang="en-US" dirty="0"/>
              <a:t>周易</a:t>
            </a:r>
            <a:r>
              <a:rPr lang="en-US" altLang="zh-CN" dirty="0"/>
              <a:t>》</a:t>
            </a:r>
            <a:r>
              <a:rPr lang="zh-CN" altLang="en-US" dirty="0"/>
              <a:t>；仲尼厄而作</a:t>
            </a:r>
            <a:r>
              <a:rPr lang="en-US" altLang="zh-CN" dirty="0"/>
              <a:t>《</a:t>
            </a:r>
            <a:r>
              <a:rPr lang="zh-CN" altLang="en-US" dirty="0"/>
              <a:t>春秋</a:t>
            </a:r>
            <a:r>
              <a:rPr lang="en-US" altLang="zh-CN" dirty="0"/>
              <a:t>》</a:t>
            </a:r>
            <a:r>
              <a:rPr lang="zh-CN" altLang="en-US" dirty="0"/>
              <a:t>；屈原放逐，乃赋</a:t>
            </a:r>
            <a:r>
              <a:rPr lang="en-US" altLang="zh-CN" dirty="0"/>
              <a:t>《</a:t>
            </a:r>
            <a:r>
              <a:rPr lang="zh-CN" altLang="en-US" dirty="0"/>
              <a:t>离骚</a:t>
            </a:r>
            <a:r>
              <a:rPr lang="en-US" altLang="zh-CN" dirty="0"/>
              <a:t>》</a:t>
            </a:r>
            <a:r>
              <a:rPr lang="zh-CN" altLang="en-US" dirty="0"/>
              <a:t>；左丘失明，厥有</a:t>
            </a:r>
            <a:r>
              <a:rPr lang="en-US" altLang="zh-CN" dirty="0"/>
              <a:t>《</a:t>
            </a:r>
            <a:r>
              <a:rPr lang="zh-CN" altLang="en-US" dirty="0"/>
              <a:t>国语</a:t>
            </a:r>
            <a:r>
              <a:rPr lang="en-US" altLang="zh-CN" dirty="0"/>
              <a:t>》</a:t>
            </a:r>
            <a:r>
              <a:rPr lang="zh-CN" altLang="en-US" dirty="0"/>
              <a:t>；孙子膑脚，</a:t>
            </a:r>
            <a:r>
              <a:rPr lang="en-US" altLang="zh-CN" dirty="0"/>
              <a:t>《</a:t>
            </a:r>
            <a:r>
              <a:rPr lang="zh-CN" altLang="en-US" dirty="0"/>
              <a:t>兵法</a:t>
            </a:r>
            <a:r>
              <a:rPr lang="en-US" altLang="zh-CN" dirty="0"/>
              <a:t>》</a:t>
            </a:r>
            <a:r>
              <a:rPr lang="zh-CN" altLang="en-US" dirty="0"/>
              <a:t>修列；不韦迁蜀，世传</a:t>
            </a:r>
            <a:r>
              <a:rPr lang="en-US" altLang="zh-CN" dirty="0"/>
              <a:t>《</a:t>
            </a:r>
            <a:r>
              <a:rPr lang="zh-CN" altLang="en-US" dirty="0"/>
              <a:t>吕览</a:t>
            </a:r>
            <a:r>
              <a:rPr lang="en-US" altLang="zh-CN" dirty="0"/>
              <a:t>》</a:t>
            </a:r>
            <a:r>
              <a:rPr lang="zh-CN" altLang="en-US" dirty="0"/>
              <a:t>；韩非囚秦，</a:t>
            </a:r>
            <a:r>
              <a:rPr lang="en-US" altLang="zh-CN" dirty="0"/>
              <a:t>《</a:t>
            </a:r>
            <a:r>
              <a:rPr lang="zh-CN" altLang="en-US" dirty="0"/>
              <a:t>说难</a:t>
            </a:r>
            <a:r>
              <a:rPr lang="en-US" altLang="zh-CN" dirty="0"/>
              <a:t>》《</a:t>
            </a:r>
            <a:r>
              <a:rPr lang="zh-CN" altLang="en-US" dirty="0"/>
              <a:t>孤愤</a:t>
            </a:r>
            <a:r>
              <a:rPr lang="en-US" altLang="zh-CN" dirty="0"/>
              <a:t>》</a:t>
            </a:r>
            <a:r>
              <a:rPr lang="zh-CN" altLang="en-US" dirty="0"/>
              <a:t>；</a:t>
            </a:r>
            <a:r>
              <a:rPr lang="en-US" altLang="zh-CN" dirty="0"/>
              <a:t>《</a:t>
            </a:r>
            <a:r>
              <a:rPr lang="zh-CN" altLang="en-US" dirty="0"/>
              <a:t>诗</a:t>
            </a:r>
            <a:r>
              <a:rPr lang="en-US" altLang="zh-CN" dirty="0"/>
              <a:t>》</a:t>
            </a:r>
            <a:r>
              <a:rPr lang="zh-CN" altLang="en-US" dirty="0"/>
              <a:t>三百篇，大底圣贤发愤之所为作也。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【</a:t>
            </a:r>
            <a:r>
              <a:rPr lang="zh-CN" altLang="en-US" dirty="0"/>
              <a:t>出处</a:t>
            </a:r>
            <a:r>
              <a:rPr lang="en-US" altLang="zh-CN" dirty="0"/>
              <a:t>】</a:t>
            </a:r>
            <a:r>
              <a:rPr lang="zh-CN" altLang="en-US" dirty="0"/>
              <a:t>司马迁 </a:t>
            </a:r>
            <a:r>
              <a:rPr lang="en-US" altLang="zh-CN" dirty="0"/>
              <a:t>《</a:t>
            </a:r>
            <a:r>
              <a:rPr lang="zh-CN" altLang="en-US" dirty="0"/>
              <a:t>报任安书</a:t>
            </a:r>
            <a:r>
              <a:rPr lang="en-US" altLang="zh-CN" dirty="0"/>
              <a:t>》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【</a:t>
            </a:r>
            <a:r>
              <a:rPr lang="zh-CN" altLang="en-US" dirty="0"/>
              <a:t>大意</a:t>
            </a:r>
            <a:r>
              <a:rPr lang="en-US" altLang="zh-CN" dirty="0"/>
              <a:t>】</a:t>
            </a:r>
            <a:r>
              <a:rPr lang="zh-CN" altLang="en-US" dirty="0"/>
              <a:t>古时候虽富贵但名字磨灭不传的人，多得数不清，只有那些卓异而不平常的人才在世上著称。西伯姬昌被拘禁而扩写</a:t>
            </a:r>
            <a:r>
              <a:rPr lang="en-US" altLang="zh-CN" dirty="0"/>
              <a:t>《</a:t>
            </a:r>
            <a:r>
              <a:rPr lang="zh-CN" altLang="en-US" dirty="0"/>
              <a:t>周易</a:t>
            </a:r>
            <a:r>
              <a:rPr lang="en-US" altLang="zh-CN" dirty="0"/>
              <a:t>》</a:t>
            </a:r>
            <a:r>
              <a:rPr lang="zh-CN" altLang="en-US" dirty="0"/>
              <a:t>；孔子受困窘而作</a:t>
            </a:r>
            <a:r>
              <a:rPr lang="en-US" altLang="zh-CN" dirty="0"/>
              <a:t>《</a:t>
            </a:r>
            <a:r>
              <a:rPr lang="zh-CN" altLang="en-US" dirty="0"/>
              <a:t>春秋</a:t>
            </a:r>
            <a:r>
              <a:rPr lang="en-US" altLang="zh-CN" dirty="0"/>
              <a:t>》</a:t>
            </a:r>
            <a:r>
              <a:rPr lang="zh-CN" altLang="en-US" dirty="0"/>
              <a:t>；屈原被放逐，才写了</a:t>
            </a:r>
            <a:r>
              <a:rPr lang="en-US" altLang="zh-CN" dirty="0"/>
              <a:t>《</a:t>
            </a:r>
            <a:r>
              <a:rPr lang="zh-CN" altLang="en-US" dirty="0"/>
              <a:t>离骚</a:t>
            </a:r>
            <a:r>
              <a:rPr lang="en-US" altLang="zh-CN" dirty="0"/>
              <a:t>》</a:t>
            </a:r>
            <a:r>
              <a:rPr lang="zh-CN" altLang="en-US" dirty="0"/>
              <a:t>；左丘明失明之后，才著成</a:t>
            </a:r>
            <a:r>
              <a:rPr lang="en-US" altLang="zh-CN" dirty="0"/>
              <a:t>《</a:t>
            </a:r>
            <a:r>
              <a:rPr lang="zh-CN" altLang="en-US" dirty="0"/>
              <a:t>国语</a:t>
            </a:r>
            <a:r>
              <a:rPr lang="en-US" altLang="zh-CN" dirty="0"/>
              <a:t>》</a:t>
            </a:r>
            <a:r>
              <a:rPr lang="zh-CN" altLang="en-US" dirty="0"/>
              <a:t>；孙膑被截去膝盖骨，才撰写</a:t>
            </a:r>
            <a:r>
              <a:rPr lang="en-US" altLang="zh-CN" dirty="0"/>
              <a:t>《</a:t>
            </a:r>
            <a:r>
              <a:rPr lang="zh-CN" altLang="en-US" dirty="0"/>
              <a:t>兵法</a:t>
            </a:r>
            <a:r>
              <a:rPr lang="en-US" altLang="zh-CN" dirty="0"/>
              <a:t>》</a:t>
            </a:r>
            <a:r>
              <a:rPr lang="zh-CN" altLang="en-US" dirty="0"/>
              <a:t>；吕不韦被贬谪蜀地，后世才流传着</a:t>
            </a:r>
            <a:r>
              <a:rPr lang="en-US" altLang="zh-CN" dirty="0"/>
              <a:t>《</a:t>
            </a:r>
            <a:r>
              <a:rPr lang="zh-CN" altLang="en-US" dirty="0"/>
              <a:t>吕氏春秋</a:t>
            </a:r>
            <a:r>
              <a:rPr lang="en-US" altLang="zh-CN" dirty="0"/>
              <a:t>》</a:t>
            </a:r>
            <a:r>
              <a:rPr lang="zh-CN" altLang="en-US" dirty="0"/>
              <a:t>；韩非被囚禁在秦国，写出</a:t>
            </a:r>
            <a:r>
              <a:rPr lang="en-US" altLang="zh-CN" dirty="0"/>
              <a:t>《</a:t>
            </a:r>
            <a:r>
              <a:rPr lang="zh-CN" altLang="en-US" dirty="0"/>
              <a:t>说难</a:t>
            </a:r>
            <a:r>
              <a:rPr lang="en-US" altLang="zh-CN" dirty="0"/>
              <a:t>》《</a:t>
            </a:r>
            <a:r>
              <a:rPr lang="zh-CN" altLang="en-US" dirty="0"/>
              <a:t>孤愤</a:t>
            </a:r>
            <a:r>
              <a:rPr lang="en-US" altLang="zh-CN" dirty="0"/>
              <a:t>》</a:t>
            </a:r>
            <a:r>
              <a:rPr lang="zh-CN" altLang="en-US" dirty="0"/>
              <a:t>；</a:t>
            </a:r>
            <a:r>
              <a:rPr lang="en-US" altLang="zh-CN" dirty="0"/>
              <a:t>《</a:t>
            </a:r>
            <a:r>
              <a:rPr lang="zh-CN" altLang="en-US" dirty="0"/>
              <a:t>诗</a:t>
            </a:r>
            <a:r>
              <a:rPr lang="en-US" altLang="zh-CN" dirty="0"/>
              <a:t>》</a:t>
            </a:r>
            <a:r>
              <a:rPr lang="zh-CN" altLang="en-US" dirty="0"/>
              <a:t>三百篇，大都是一些圣贤们抒发愤慨而写作的。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【</a:t>
            </a:r>
            <a:r>
              <a:rPr lang="zh-CN" altLang="en-US" dirty="0"/>
              <a:t>背景</a:t>
            </a:r>
            <a:r>
              <a:rPr lang="en-US" altLang="zh-CN" dirty="0"/>
              <a:t>】《</a:t>
            </a:r>
            <a:r>
              <a:rPr lang="zh-CN" altLang="en-US" dirty="0"/>
              <a:t>报任安书</a:t>
            </a:r>
            <a:r>
              <a:rPr lang="en-US" altLang="zh-CN" dirty="0"/>
              <a:t>》</a:t>
            </a:r>
            <a:r>
              <a:rPr lang="zh-CN" altLang="en-US" dirty="0"/>
              <a:t>是司马迁写给其友人任安的一封回信。在文中，司马迁以极其激愤的心情，申述了自己受宫刑的不幸遭遇。其中，“人固有一死，或重于泰山，或轻于鸿毛”的英雄气概流传千古，表现出了他坚守理想，坚韧不屈的精神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9549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F2E5B-B020-4023-B37C-55C9B70E7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7088"/>
            <a:ext cx="12192000" cy="618382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事之难易，不在大小，务在知时。</a:t>
            </a:r>
            <a:r>
              <a:rPr lang="en-US" altLang="zh-CN" dirty="0"/>
              <a:t>《</a:t>
            </a:r>
            <a:r>
              <a:rPr lang="zh-CN" altLang="en-US" dirty="0"/>
              <a:t>吕氏春秋</a:t>
            </a:r>
            <a:r>
              <a:rPr lang="en-US" altLang="zh-CN" dirty="0"/>
              <a:t>·</a:t>
            </a:r>
            <a:r>
              <a:rPr lang="zh-CN" altLang="en-US" dirty="0"/>
              <a:t>孝行览</a:t>
            </a:r>
            <a:r>
              <a:rPr lang="en-US" altLang="zh-CN" dirty="0"/>
              <a:t>·</a:t>
            </a:r>
            <a:r>
              <a:rPr lang="zh-CN" altLang="en-US" dirty="0"/>
              <a:t>首时</a:t>
            </a:r>
            <a:r>
              <a:rPr lang="en-US" altLang="zh-CN" dirty="0"/>
              <a:t>》 </a:t>
            </a:r>
            <a:r>
              <a:rPr lang="zh-CN" altLang="en-US" dirty="0"/>
              <a:t>务：一定。知时：认识时机。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审度时宜，虑定而定，天下无不可为之事。明</a:t>
            </a:r>
            <a:r>
              <a:rPr lang="en-US" altLang="zh-CN" dirty="0"/>
              <a:t>·</a:t>
            </a:r>
            <a:r>
              <a:rPr lang="zh-CN" altLang="en-US" dirty="0"/>
              <a:t>张居正</a:t>
            </a:r>
            <a:r>
              <a:rPr lang="en-US" altLang="zh-CN" dirty="0"/>
              <a:t>《</a:t>
            </a:r>
            <a:r>
              <a:rPr lang="zh-CN" altLang="en-US" dirty="0"/>
              <a:t>答宣大巡抚吴坏训策黄西</a:t>
            </a:r>
            <a:r>
              <a:rPr lang="en-US" altLang="zh-CN" dirty="0"/>
              <a:t>》 </a:t>
            </a:r>
            <a:r>
              <a:rPr lang="zh-CN" altLang="en-US" dirty="0"/>
              <a:t>审：详察</a:t>
            </a:r>
            <a:r>
              <a:rPr lang="en-US" altLang="zh-CN" dirty="0"/>
              <a:t>;</a:t>
            </a:r>
            <a:r>
              <a:rPr lang="zh-CN" altLang="en-US" dirty="0"/>
              <a:t>细研。虑定而定：考虑成熟而使心中有数。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审时度势      清</a:t>
            </a:r>
            <a:r>
              <a:rPr lang="en-US" altLang="zh-CN" dirty="0"/>
              <a:t>·</a:t>
            </a:r>
            <a:r>
              <a:rPr lang="zh-CN" altLang="en-US" dirty="0"/>
              <a:t>洪仁玕</a:t>
            </a:r>
            <a:r>
              <a:rPr lang="en-US" altLang="zh-CN" dirty="0"/>
              <a:t>《</a:t>
            </a:r>
            <a:r>
              <a:rPr lang="zh-CN" altLang="en-US" dirty="0"/>
              <a:t>资政新篇</a:t>
            </a:r>
            <a:r>
              <a:rPr lang="en-US" altLang="zh-CN" dirty="0"/>
              <a:t>》 </a:t>
            </a:r>
            <a:r>
              <a:rPr lang="zh-CN" altLang="en-US" dirty="0"/>
              <a:t>时：时势。度：揣度，估计。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事有常变，理有穷通。</a:t>
            </a:r>
            <a:r>
              <a:rPr lang="en-US" altLang="zh-CN" dirty="0"/>
              <a:t>……</a:t>
            </a:r>
            <a:r>
              <a:rPr lang="zh-CN" altLang="en-US" dirty="0"/>
              <a:t>其理在于审时度世。   清</a:t>
            </a:r>
            <a:r>
              <a:rPr lang="en-US" altLang="zh-CN" dirty="0"/>
              <a:t>·</a:t>
            </a:r>
            <a:r>
              <a:rPr lang="zh-CN" altLang="en-US" dirty="0"/>
              <a:t>洪仁玕</a:t>
            </a:r>
            <a:r>
              <a:rPr lang="en-US" altLang="zh-CN" dirty="0"/>
              <a:t>《</a:t>
            </a:r>
            <a:r>
              <a:rPr lang="zh-CN" altLang="en-US" dirty="0"/>
              <a:t>资政新篇</a:t>
            </a:r>
            <a:r>
              <a:rPr lang="en-US" altLang="zh-CN" dirty="0"/>
              <a:t>》 </a:t>
            </a:r>
            <a:r>
              <a:rPr lang="zh-CN" altLang="en-US" dirty="0"/>
              <a:t>事有常变：客观事物有不变有变。常：正常。理有穷通：事理有不理解有理解。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治事不若治人，治人不若治法，治法不若治时。时者国之所以存亡，天下之所最重也。 宋</a:t>
            </a:r>
            <a:r>
              <a:rPr lang="en-US" altLang="zh-CN" dirty="0"/>
              <a:t>·</a:t>
            </a:r>
            <a:r>
              <a:rPr lang="zh-CN" altLang="en-US" dirty="0"/>
              <a:t>苏轼</a:t>
            </a:r>
            <a:r>
              <a:rPr lang="en-US" altLang="zh-CN" dirty="0"/>
              <a:t>《</a:t>
            </a:r>
            <a:r>
              <a:rPr lang="zh-CN" altLang="en-US" dirty="0"/>
              <a:t>应制举上两制书</a:t>
            </a:r>
            <a:r>
              <a:rPr lang="en-US" altLang="zh-CN" dirty="0"/>
              <a:t>》 </a:t>
            </a:r>
            <a:r>
              <a:rPr lang="zh-CN" altLang="en-US" dirty="0"/>
              <a:t>治法不若时：制定法规不如抓住时势。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知者善谋，不如当时。 </a:t>
            </a:r>
            <a:r>
              <a:rPr lang="en-US" altLang="zh-CN" dirty="0"/>
              <a:t>《</a:t>
            </a:r>
            <a:r>
              <a:rPr lang="zh-CN" altLang="en-US" dirty="0"/>
              <a:t>管子</a:t>
            </a:r>
            <a:r>
              <a:rPr lang="en-US" altLang="zh-CN" dirty="0"/>
              <a:t>·</a:t>
            </a:r>
            <a:r>
              <a:rPr lang="zh-CN" altLang="en-US" dirty="0"/>
              <a:t>霸言</a:t>
            </a:r>
            <a:r>
              <a:rPr lang="en-US" altLang="zh-CN" dirty="0"/>
              <a:t>》 </a:t>
            </a:r>
            <a:r>
              <a:rPr lang="zh-CN" altLang="en-US" dirty="0"/>
              <a:t>知：智。当时：正当其时。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论学则观其身，论政则考其时。 明</a:t>
            </a:r>
            <a:r>
              <a:rPr lang="en-US" altLang="zh-CN" dirty="0"/>
              <a:t>·</a:t>
            </a:r>
            <a:r>
              <a:rPr lang="zh-CN" altLang="en-US" dirty="0"/>
              <a:t>方孝孺</a:t>
            </a:r>
            <a:r>
              <a:rPr lang="en-US" altLang="zh-CN" dirty="0"/>
              <a:t>《</a:t>
            </a:r>
            <a:r>
              <a:rPr lang="zh-CN" altLang="en-US" dirty="0"/>
              <a:t>杂铭</a:t>
            </a:r>
            <a:r>
              <a:rPr lang="en-US" altLang="zh-CN" dirty="0"/>
              <a:t>·</a:t>
            </a:r>
            <a:r>
              <a:rPr lang="zh-CN" altLang="en-US" dirty="0"/>
              <a:t>书签</a:t>
            </a:r>
            <a:r>
              <a:rPr lang="en-US" altLang="zh-CN" dirty="0"/>
              <a:t>》</a:t>
            </a:r>
            <a:r>
              <a:rPr lang="zh-CN" altLang="en-US" dirty="0"/>
              <a:t>学：学习。身：自己。 政：政治，政绩。时：时势。从一个人自身表现来看他的学问，从时势的治乱来看统治者的政绩。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天时不如地利，地利不如人和。</a:t>
            </a:r>
            <a:r>
              <a:rPr lang="en-US" altLang="zh-CN" dirty="0"/>
              <a:t>《</a:t>
            </a:r>
            <a:r>
              <a:rPr lang="zh-CN" altLang="en-US" dirty="0"/>
              <a:t>孟子</a:t>
            </a:r>
            <a:r>
              <a:rPr lang="en-US" altLang="zh-CN" dirty="0"/>
              <a:t>·</a:t>
            </a:r>
            <a:r>
              <a:rPr lang="zh-CN" altLang="en-US" dirty="0"/>
              <a:t>公孙丑下</a:t>
            </a:r>
            <a:r>
              <a:rPr lang="en-US" altLang="zh-CN" dirty="0"/>
              <a:t>》</a:t>
            </a:r>
            <a:r>
              <a:rPr lang="zh-CN" altLang="en-US" dirty="0"/>
              <a:t>天时：指有利于政战的自然气候条件。地利：地理的优势。人和：指人心所向，上下团结。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FC8A48-28B5-4348-813C-844C13788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734373"/>
            <a:ext cx="10515600" cy="1135251"/>
          </a:xfrm>
        </p:spPr>
        <p:txBody>
          <a:bodyPr/>
          <a:lstStyle/>
          <a:p>
            <a:r>
              <a:rPr lang="zh-CN" altLang="en-US" dirty="0"/>
              <a:t>审时度势的文言文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183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F2E5B-B020-4023-B37C-55C9B70E7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0592"/>
            <a:ext cx="12192000" cy="544378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顺天者存，逆天者亡。 </a:t>
            </a:r>
            <a:r>
              <a:rPr lang="en-US" altLang="zh-CN" dirty="0"/>
              <a:t>《</a:t>
            </a:r>
            <a:r>
              <a:rPr lang="zh-CN" altLang="en-US" dirty="0"/>
              <a:t>孟子</a:t>
            </a:r>
            <a:r>
              <a:rPr lang="en-US" altLang="zh-CN" dirty="0"/>
              <a:t>·</a:t>
            </a:r>
            <a:r>
              <a:rPr lang="zh-CN" altLang="en-US" dirty="0"/>
              <a:t>离娄上</a:t>
            </a:r>
            <a:r>
              <a:rPr lang="en-US" altLang="zh-CN" dirty="0"/>
              <a:t>》 </a:t>
            </a:r>
            <a:r>
              <a:rPr lang="zh-CN" altLang="en-US" dirty="0"/>
              <a:t>天：自然规律。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虎啸风生，龙腾云起，英贤奋发，亦各因时。</a:t>
            </a:r>
            <a:r>
              <a:rPr lang="en-US" altLang="zh-CN" dirty="0"/>
              <a:t>《</a:t>
            </a:r>
            <a:r>
              <a:rPr lang="zh-CN" altLang="en-US" dirty="0"/>
              <a:t>北史</a:t>
            </a:r>
            <a:r>
              <a:rPr lang="en-US" altLang="zh-CN" dirty="0"/>
              <a:t>·</a:t>
            </a:r>
            <a:r>
              <a:rPr lang="zh-CN" altLang="en-US" dirty="0"/>
              <a:t>张定和传论</a:t>
            </a:r>
            <a:r>
              <a:rPr lang="en-US" altLang="zh-CN" dirty="0"/>
              <a:t>》 </a:t>
            </a:r>
            <a:r>
              <a:rPr lang="zh-CN" altLang="en-US" dirty="0"/>
              <a:t>因：凭借。时：时机。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识时务者为俊杰。</a:t>
            </a:r>
            <a:r>
              <a:rPr lang="en-US" altLang="zh-CN" dirty="0"/>
              <a:t>《</a:t>
            </a:r>
            <a:r>
              <a:rPr lang="zh-CN" altLang="en-US" dirty="0"/>
              <a:t>三国志</a:t>
            </a:r>
            <a:r>
              <a:rPr lang="en-US" altLang="zh-CN" dirty="0"/>
              <a:t>·</a:t>
            </a:r>
            <a:r>
              <a:rPr lang="zh-CN" altLang="en-US" dirty="0"/>
              <a:t>蜀书</a:t>
            </a:r>
            <a:r>
              <a:rPr lang="en-US" altLang="zh-CN" dirty="0"/>
              <a:t>·</a:t>
            </a:r>
            <a:r>
              <a:rPr lang="zh-CN" altLang="en-US" dirty="0"/>
              <a:t>诸葛亮传</a:t>
            </a:r>
            <a:r>
              <a:rPr lang="en-US" altLang="zh-CN" dirty="0"/>
              <a:t>》 </a:t>
            </a:r>
            <a:r>
              <a:rPr lang="zh-CN" altLang="en-US" dirty="0"/>
              <a:t>识时务者：能认清当时客观形势的人。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飞蓬遇飘风，而行千里，乘风之势也。 </a:t>
            </a:r>
            <a:r>
              <a:rPr lang="en-US" altLang="zh-CN" dirty="0"/>
              <a:t>《</a:t>
            </a:r>
            <a:r>
              <a:rPr lang="zh-CN" altLang="en-US" dirty="0"/>
              <a:t>商君书</a:t>
            </a:r>
            <a:r>
              <a:rPr lang="en-US" altLang="zh-CN" dirty="0"/>
              <a:t>·</a:t>
            </a:r>
            <a:r>
              <a:rPr lang="zh-CN" altLang="en-US" dirty="0"/>
              <a:t>禁使</a:t>
            </a:r>
            <a:r>
              <a:rPr lang="en-US" altLang="zh-CN" dirty="0"/>
              <a:t>》</a:t>
            </a:r>
            <a:r>
              <a:rPr lang="zh-CN" altLang="en-US" dirty="0"/>
              <a:t>飞蓬：蓬为多年生草本植物，秋来时因风飘荡，胡曰飞蓬。飞蓬因风而行千里，喻人必因势才能成就大业。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封建非圣人意也，势也。 唐</a:t>
            </a:r>
            <a:r>
              <a:rPr lang="en-US" altLang="zh-CN" dirty="0"/>
              <a:t>·</a:t>
            </a:r>
            <a:r>
              <a:rPr lang="zh-CN" altLang="en-US" dirty="0"/>
              <a:t>柳宗元</a:t>
            </a:r>
            <a:r>
              <a:rPr lang="en-US" altLang="zh-CN" dirty="0"/>
              <a:t>《</a:t>
            </a:r>
            <a:r>
              <a:rPr lang="zh-CN" altLang="en-US" dirty="0"/>
              <a:t>封建论</a:t>
            </a:r>
            <a:r>
              <a:rPr lang="en-US" altLang="zh-CN" dirty="0"/>
              <a:t>》 </a:t>
            </a:r>
            <a:r>
              <a:rPr lang="zh-CN" altLang="en-US" dirty="0"/>
              <a:t>封建这种制度的建立并非是圣人的意旨，完全是形势造就的结果。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大树将颠，非一绳所维。</a:t>
            </a:r>
            <a:r>
              <a:rPr lang="en-US" altLang="zh-CN" dirty="0"/>
              <a:t>《</a:t>
            </a:r>
            <a:r>
              <a:rPr lang="zh-CN" altLang="en-US" dirty="0"/>
              <a:t>后汉书</a:t>
            </a:r>
            <a:r>
              <a:rPr lang="en-US" altLang="zh-CN" dirty="0"/>
              <a:t>·</a:t>
            </a:r>
            <a:r>
              <a:rPr lang="zh-CN" altLang="en-US" dirty="0"/>
              <a:t>徐穉传</a:t>
            </a:r>
            <a:r>
              <a:rPr lang="en-US" altLang="zh-CN" dirty="0"/>
              <a:t>》</a:t>
            </a:r>
            <a:r>
              <a:rPr lang="zh-CN" altLang="en-US" dirty="0"/>
              <a:t>颠：倾倒。非一绳所维：不是一根绳子所能维系得了。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大厦将颠，非一木所支。隋</a:t>
            </a:r>
            <a:r>
              <a:rPr lang="en-US" altLang="zh-CN" dirty="0"/>
              <a:t>·</a:t>
            </a:r>
            <a:r>
              <a:rPr lang="zh-CN" altLang="en-US" dirty="0"/>
              <a:t>王通</a:t>
            </a:r>
            <a:r>
              <a:rPr lang="en-US" altLang="zh-CN" dirty="0"/>
              <a:t>《</a:t>
            </a:r>
            <a:r>
              <a:rPr lang="zh-CN" altLang="en-US" dirty="0"/>
              <a:t>文中子</a:t>
            </a:r>
            <a:r>
              <a:rPr lang="en-US" altLang="zh-CN" dirty="0"/>
              <a:t>·</a:t>
            </a:r>
            <a:r>
              <a:rPr lang="zh-CN" altLang="en-US" dirty="0"/>
              <a:t>事君</a:t>
            </a:r>
            <a:r>
              <a:rPr lang="en-US" altLang="zh-CN" dirty="0"/>
              <a:t>》</a:t>
            </a:r>
            <a:r>
              <a:rPr lang="zh-CN" altLang="en-US" dirty="0"/>
              <a:t>颠：倾倒。 支：支撑。杜甫</a:t>
            </a:r>
            <a:r>
              <a:rPr lang="en-US" altLang="zh-CN" dirty="0"/>
              <a:t>《</a:t>
            </a:r>
            <a:r>
              <a:rPr lang="zh-CN" altLang="en-US" dirty="0"/>
              <a:t>水槛</a:t>
            </a:r>
            <a:r>
              <a:rPr lang="en-US" altLang="zh-CN" dirty="0"/>
              <a:t>》</a:t>
            </a:r>
            <a:r>
              <a:rPr lang="zh-CN" altLang="en-US" dirty="0"/>
              <a:t>：“既殊大厦倾，可以一木支</a:t>
            </a:r>
            <a:r>
              <a:rPr lang="en-US" altLang="zh-CN" dirty="0"/>
              <a:t>?”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巨厦之崩，一木不能支，洪河已决，掬壤不能救。隋</a:t>
            </a:r>
            <a:r>
              <a:rPr lang="en-US" altLang="zh-CN" dirty="0"/>
              <a:t>·</a:t>
            </a:r>
            <a:r>
              <a:rPr lang="zh-CN" altLang="en-US" dirty="0"/>
              <a:t>王义</a:t>
            </a:r>
            <a:r>
              <a:rPr lang="en-US" altLang="zh-CN" dirty="0"/>
              <a:t>《</a:t>
            </a:r>
            <a:r>
              <a:rPr lang="zh-CN" altLang="en-US" dirty="0"/>
              <a:t>上炀帝书陈咸败</a:t>
            </a:r>
            <a:r>
              <a:rPr lang="en-US" altLang="zh-CN" dirty="0"/>
              <a:t>》 </a:t>
            </a:r>
            <a:r>
              <a:rPr lang="zh-CN" altLang="en-US" dirty="0"/>
              <a:t>崩：倒塌。支：支撑。洪河已决：大河已缺堤。 掬壤：双手捧土。</a:t>
            </a:r>
            <a:endParaRPr lang="en-AU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E0686F5-8E36-41DC-85AA-5595083E3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734373"/>
            <a:ext cx="10515600" cy="1135251"/>
          </a:xfrm>
        </p:spPr>
        <p:txBody>
          <a:bodyPr/>
          <a:lstStyle/>
          <a:p>
            <a:r>
              <a:rPr lang="zh-CN" altLang="en-US" dirty="0"/>
              <a:t>审时度势的文言文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9164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D3DBA-6A3F-4334-8690-C5357EAE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998759"/>
            <a:ext cx="10515600" cy="859241"/>
          </a:xfrm>
        </p:spPr>
        <p:txBody>
          <a:bodyPr/>
          <a:lstStyle/>
          <a:p>
            <a:r>
              <a:rPr lang="zh-CN" altLang="en-US" dirty="0"/>
              <a:t>审时度势的人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0089A-9E41-4C6A-8A2F-0347D5A7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65" y="198303"/>
            <a:ext cx="11976315" cy="5800456"/>
          </a:xfrm>
        </p:spPr>
        <p:txBody>
          <a:bodyPr>
            <a:normAutofit/>
          </a:bodyPr>
          <a:lstStyle/>
          <a:p>
            <a:r>
              <a:rPr lang="en-AU" altLang="zh-CN" dirty="0">
                <a:hlinkClick r:id="rId2"/>
              </a:rPr>
              <a:t>https://www.163.com/dy/article/EA0EPTNJ05380FTZ.html</a:t>
            </a:r>
            <a:endParaRPr lang="en-AU" altLang="zh-CN" dirty="0"/>
          </a:p>
          <a:p>
            <a:r>
              <a:rPr lang="en-US" altLang="zh-CN" dirty="0"/>
              <a:t>【</a:t>
            </a:r>
            <a:r>
              <a:rPr lang="zh-CN" altLang="en-US" dirty="0"/>
              <a:t>人物</a:t>
            </a:r>
            <a:r>
              <a:rPr lang="en-US" altLang="zh-CN" dirty="0"/>
              <a:t>】</a:t>
            </a:r>
            <a:r>
              <a:rPr lang="zh-CN" altLang="en-US" dirty="0"/>
              <a:t>司马懿：人这一辈子，善于审时度势，是决胜的首要条件。</a:t>
            </a:r>
            <a:endParaRPr lang="en-AU" altLang="zh-CN" dirty="0"/>
          </a:p>
          <a:p>
            <a:r>
              <a:rPr lang="zh-CN" altLang="en-US" dirty="0"/>
              <a:t>说起</a:t>
            </a:r>
            <a:r>
              <a:rPr lang="en-US" altLang="zh-CN" dirty="0"/>
              <a:t>《</a:t>
            </a:r>
            <a:r>
              <a:rPr lang="zh-CN" altLang="en-US" dirty="0"/>
              <a:t>三国演义</a:t>
            </a:r>
            <a:r>
              <a:rPr lang="en-US" altLang="zh-CN" dirty="0"/>
              <a:t>》</a:t>
            </a:r>
            <a:r>
              <a:rPr lang="zh-CN" altLang="en-US" dirty="0"/>
              <a:t>，想必大部分人都颇为熟知。要说在英雄辈出的三国里，谁是最后的大赢家，司马懿定是位列其中。根据书中的描写，摩天之星发现，曹操、刘备、孙权这三位大佬为权位你争我夺大半辈子，可笑到最后的却只有司马懿。</a:t>
            </a:r>
          </a:p>
          <a:p>
            <a:r>
              <a:rPr lang="zh-CN" altLang="en-US" dirty="0"/>
              <a:t>从一个无名小卒到大佬级别人物，司马懿是如何做到的？</a:t>
            </a:r>
            <a:endParaRPr lang="en-AU" altLang="zh-CN" dirty="0"/>
          </a:p>
          <a:p>
            <a:r>
              <a:rPr lang="zh-CN" altLang="en-US" dirty="0"/>
              <a:t>在三国争霸中，马懿能够成就自己的功业，其中离不开这三大原则。</a:t>
            </a:r>
            <a:endParaRPr lang="en-US" altLang="zh-CN" dirty="0"/>
          </a:p>
          <a:p>
            <a:r>
              <a:rPr lang="zh-CN" altLang="en-US" dirty="0"/>
              <a:t>善于审时度势</a:t>
            </a:r>
            <a:endParaRPr lang="en-AU" altLang="zh-CN" dirty="0"/>
          </a:p>
          <a:p>
            <a:r>
              <a:rPr lang="zh-CN" altLang="en-US" dirty="0"/>
              <a:t>勤于吏职，善于隐忍</a:t>
            </a:r>
            <a:endParaRPr lang="en-AU" altLang="zh-CN" dirty="0"/>
          </a:p>
          <a:p>
            <a:r>
              <a:rPr lang="zh-CN" altLang="en-US" dirty="0"/>
              <a:t>顺时而动，顺势成业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49130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E6A6B-ECB6-4D20-AB8F-5050AF083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967762"/>
            <a:ext cx="10515600" cy="890238"/>
          </a:xfrm>
        </p:spPr>
        <p:txBody>
          <a:bodyPr/>
          <a:lstStyle/>
          <a:p>
            <a:r>
              <a:rPr lang="zh-CN" altLang="en-US" dirty="0"/>
              <a:t>做人要坚持原则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59A3F-AD68-412F-97E5-80F2C2279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5795"/>
            <a:ext cx="12192000" cy="558256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>
              <a:lnSpc>
                <a:spcPct val="120000"/>
              </a:lnSpc>
            </a:pPr>
            <a:r>
              <a:rPr lang="zh-CN" altLang="en-US" dirty="0"/>
              <a:t>魏晋时期的竹林七贤，在历史上留下美谈，其中的嵇康，是个节操高贵、坚守原则的人。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嵇康曾经在魏朝担任过一个小官，虽然是官小权小，但是他却不畏恶势力，一身正气。嵇康对当朝的权贵司马集团很是厌恶，羞于与他们同朝为官，因此退官还乡，过起了隐居的田园生活。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他的好朋友山涛写信劝他，不要冲撞司马集团，对他们的行为，只要睁一只眼闭一只眼，不要太冒尖，就可以稳稳当当地做自己的小官，平平安安地生活。不然的话，很可能受到迫害，遭遇不测。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嵇康看到山涛的信后非常生气，他认为男儿生于天地间，做人要有自己的原则，不能俯首哈腰地附和那些贪官污吏，而要有自己的骨气，不正确的人和事决不可迁就。他把自己的想法如实写进回信中，并由此与山涛断绝朋友关系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当他把这封信给自己的另一位好友阮籍看时，阮籍竟被他不与贪官污吏同流合污的气节感动得泪盈满眶。阮籍称赞他是与邪恶势力格斗的真正勇士，而且他同样为山涛的没有骨气而抱憾不已。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由于嵇康的疾恶如仇，不肯与司马集团合作，不久便被司马昭借“轻时傲世，乱群惑众”的罪名处以死罪。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在嵇康临刑之时，他还气定神闲、视死如归地弹奏了一曲流传至今的古琴名曲</a:t>
            </a:r>
            <a:r>
              <a:rPr lang="en-US" altLang="zh-CN" dirty="0"/>
              <a:t>——《</a:t>
            </a:r>
            <a:r>
              <a:rPr lang="zh-CN" altLang="en-US" dirty="0"/>
              <a:t>广陵散</a:t>
            </a:r>
            <a:r>
              <a:rPr lang="en-US" altLang="zh-CN" dirty="0"/>
              <a:t>》</a:t>
            </a:r>
            <a:r>
              <a:rPr lang="zh-CN" altLang="en-US" dirty="0"/>
              <a:t>。这首绝世之作音调激越，久久回荡在刑场的上空，至今为正人君子们所慨叹。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做人要有原则，要有自己的底线，不然的话在大千世界中很容易迷失自我，浑浑噩噩地度过自己在人世的短暂的人生。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1267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AE544-B7AC-4C08-B9E9-A4C3D9A88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7729"/>
          </a:xfrm>
        </p:spPr>
        <p:txBody>
          <a:bodyPr/>
          <a:lstStyle/>
          <a:p>
            <a:r>
              <a:rPr lang="zh-CN" altLang="en-US" dirty="0"/>
              <a:t>做人要坚持原则：一场手术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B5E2C-A833-4602-8BE2-5280A249A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80" y="1332854"/>
            <a:ext cx="12082220" cy="499045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手术室里，一位年轻的护士首次跟一位著名的外科医生合作，并且还担任责任护士。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手术进行了很久，在医生即将缝合伤口时，女护士严肃地对医生说：“我们手术一共用去了十五块纱布，可你只取出了十四块。”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医生摇摇头：“纱布一块也没漏下，别浪费时间了。”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“不！”女护士坚定地说，“肯定用了十五块，还有一块没取出来，我们不能缝合。”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医生没有理他，对其他人说道：“手术一切正常，现在听我的，快缝合。”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做人要坚持原则：一场手术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“您不可以这样，”女护士叫了起来，“我们得为病人负责。”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医生脸上忽然呈现出一丝笑容，他拿出了一直捏在左手心的第十五块纱布。医生高声对年轻的护士说：“从今以后，你就是我的正式助手。”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做人要有自己的原则，更要善于坚持原则。坚持原则需要信念和勇气，我们不能盲从上级和权威，没有自己的原则。没有足够的勇气坚持自己的原则，我们终将在生活中迷失自己。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我们要做生活中、现实中的勇者，坚持原则的勇气将会为我们带来无穷的力量。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5170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DEFA-C422-4D41-9550-B7A4FB847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8817" y="170484"/>
            <a:ext cx="4803183" cy="874739"/>
          </a:xfrm>
        </p:spPr>
        <p:txBody>
          <a:bodyPr/>
          <a:lstStyle/>
          <a:p>
            <a:r>
              <a:rPr lang="zh-CN" altLang="en-US" dirty="0"/>
              <a:t>坚守原则的文言文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22CD6-3BA3-400A-9E6B-7120A9C77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96" y="402954"/>
            <a:ext cx="12046703" cy="610633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dirty="0"/>
              <a:t>穷且益坚，不坠青云之志。</a:t>
            </a:r>
            <a:r>
              <a:rPr lang="en-US" altLang="zh-CN" sz="2400" dirty="0"/>
              <a:t>——</a:t>
            </a:r>
            <a:r>
              <a:rPr lang="zh-CN" altLang="en-US" sz="2400" dirty="0"/>
              <a:t>王勃</a:t>
            </a:r>
          </a:p>
          <a:p>
            <a:pPr>
              <a:lnSpc>
                <a:spcPct val="100000"/>
              </a:lnSpc>
            </a:pPr>
            <a:r>
              <a:rPr lang="zh-CN" altLang="en-US" sz="2400" dirty="0"/>
              <a:t>天行健，君子以自强不息。</a:t>
            </a:r>
            <a:r>
              <a:rPr lang="en-US" altLang="zh-CN" sz="2400" dirty="0"/>
              <a:t>——《</a:t>
            </a:r>
            <a:r>
              <a:rPr lang="zh-CN" altLang="en-US" sz="2400" dirty="0"/>
              <a:t>周易</a:t>
            </a:r>
            <a:r>
              <a:rPr lang="en-US" altLang="zh-CN" sz="2400" dirty="0"/>
              <a:t>》</a:t>
            </a:r>
          </a:p>
          <a:p>
            <a:pPr>
              <a:lnSpc>
                <a:spcPct val="100000"/>
              </a:lnSpc>
            </a:pPr>
            <a:r>
              <a:rPr lang="zh-CN" altLang="en-US" sz="2400" dirty="0"/>
              <a:t>骐骥一跃，不能十步</a:t>
            </a:r>
            <a:r>
              <a:rPr lang="en-US" altLang="zh-CN" sz="2400" dirty="0"/>
              <a:t>;</a:t>
            </a:r>
            <a:r>
              <a:rPr lang="zh-CN" altLang="en-US" sz="2400" dirty="0"/>
              <a:t>驽马十驾，功在不舍</a:t>
            </a:r>
            <a:r>
              <a:rPr lang="en-US" altLang="zh-CN" sz="2400" dirty="0"/>
              <a:t>;</a:t>
            </a:r>
            <a:r>
              <a:rPr lang="zh-CN" altLang="en-US" sz="2400" dirty="0"/>
              <a:t>锲而舍之，朽木不折</a:t>
            </a:r>
            <a:r>
              <a:rPr lang="en-US" altLang="zh-CN" sz="2400" dirty="0"/>
              <a:t>;</a:t>
            </a:r>
            <a:r>
              <a:rPr lang="zh-CN" altLang="en-US" sz="2400" dirty="0"/>
              <a:t>锲而不舍，金石可镂。</a:t>
            </a:r>
            <a:r>
              <a:rPr lang="en-US" altLang="zh-CN" sz="2400" dirty="0"/>
              <a:t>——《</a:t>
            </a:r>
            <a:r>
              <a:rPr lang="zh-CN" altLang="en-US" sz="2400" dirty="0"/>
              <a:t>荀子，劝学</a:t>
            </a:r>
            <a:r>
              <a:rPr lang="en-US" altLang="zh-CN" sz="2400" dirty="0"/>
              <a:t>》</a:t>
            </a:r>
            <a:endParaRPr lang="zh-CN" altLang="en-US" sz="2400" dirty="0"/>
          </a:p>
          <a:p>
            <a:pPr>
              <a:lnSpc>
                <a:spcPct val="100000"/>
              </a:lnSpc>
            </a:pPr>
            <a:r>
              <a:rPr lang="zh-CN" altLang="en-US" sz="2400" dirty="0"/>
              <a:t>天行健，君子以自强不息。</a:t>
            </a:r>
            <a:r>
              <a:rPr lang="en-US" altLang="zh-CN" sz="2400" dirty="0"/>
              <a:t>——《</a:t>
            </a:r>
            <a:r>
              <a:rPr lang="zh-CN" altLang="en-US" sz="2400" dirty="0"/>
              <a:t>周易</a:t>
            </a:r>
            <a:r>
              <a:rPr lang="en-US" altLang="zh-CN" sz="2400" dirty="0"/>
              <a:t>》</a:t>
            </a:r>
            <a:endParaRPr lang="zh-CN" altLang="en-US" sz="2400" dirty="0"/>
          </a:p>
          <a:p>
            <a:pPr>
              <a:lnSpc>
                <a:spcPct val="100000"/>
              </a:lnSpc>
            </a:pPr>
            <a:r>
              <a:rPr lang="zh-CN" altLang="en-US" sz="2400" dirty="0"/>
              <a:t>为学须刚与恒，不刚则隋隳，不恒则退。</a:t>
            </a:r>
            <a:r>
              <a:rPr lang="en-US" altLang="zh-CN" sz="2400" dirty="0"/>
              <a:t>——</a:t>
            </a:r>
            <a:r>
              <a:rPr lang="zh-CN" altLang="en-US" sz="2400" dirty="0"/>
              <a:t>冯子咸</a:t>
            </a:r>
          </a:p>
          <a:p>
            <a:pPr>
              <a:lnSpc>
                <a:spcPct val="100000"/>
              </a:lnSpc>
            </a:pPr>
            <a:r>
              <a:rPr lang="zh-CN" altLang="en-US" sz="2400" dirty="0"/>
              <a:t>太山在前而不见，疾雷破柱而不惊。</a:t>
            </a:r>
            <a:r>
              <a:rPr lang="en-US" altLang="zh-CN" sz="2400" dirty="0"/>
              <a:t>——</a:t>
            </a:r>
            <a:r>
              <a:rPr lang="zh-CN" altLang="en-US" sz="2400" dirty="0"/>
              <a:t>欧阳修</a:t>
            </a:r>
            <a:endParaRPr lang="en-AU" altLang="zh-CN" sz="2400" dirty="0"/>
          </a:p>
          <a:p>
            <a:pPr>
              <a:lnSpc>
                <a:spcPct val="100000"/>
              </a:lnSpc>
            </a:pPr>
            <a:r>
              <a:rPr lang="zh-CN" altLang="en-US" sz="2400" dirty="0"/>
              <a:t>一个人立身处事，应该坚守原则，却也不宜胶柱鼓瑟，故历来成大事者，不会墨守成规，画地自限。例如孔子，对于礼仪的改易，如 果不影响内心的诚敬，他是赞同的；反之，如果仪节的改变反映了内心的僭越，即使违逆时势，他还是持反对态度。内心的诚敬就是行礼不可改易的“经”，仪节器物的因时因地制宜则是可变的“权”。礼仪、制度、法令都有其建立的背景与精神，但在实际施行时，亦当“应时权变，见形施宜”；其间当如何拿捏，值得深思。请以“守经与通权”为题，写作一篇首尾俱足、结构完整的文章，文言、白话不拘， 但不得以诗歌、书信体裁写作。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77890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34593-B93F-4EF9-AAB7-15705CDA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一分钟后正式开始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50D5BF-2DB2-4D84-8A93-93B9C88B4C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95840"/>
            <a:ext cx="12201462" cy="3149163"/>
          </a:xfrm>
        </p:spPr>
      </p:pic>
    </p:spTree>
    <p:extLst>
      <p:ext uri="{BB962C8B-B14F-4D97-AF65-F5344CB8AC3E}">
        <p14:creationId xmlns:p14="http://schemas.microsoft.com/office/powerpoint/2010/main" val="2014317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85B08-0E3F-44BF-86AD-DED530C2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怎么修改到高分值的劝说文。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62CC-8B4E-4DBA-AC3D-914DE8752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dirty="0"/>
              <a:t>润色文采</a:t>
            </a:r>
            <a:endParaRPr lang="en-AU" altLang="zh-CN" dirty="0"/>
          </a:p>
          <a:p>
            <a:r>
              <a:rPr lang="zh-CN" altLang="en-US" dirty="0"/>
              <a:t>初稿打印出来</a:t>
            </a:r>
            <a:endParaRPr lang="en-AU" altLang="zh-CN" dirty="0"/>
          </a:p>
          <a:p>
            <a:r>
              <a:rPr lang="zh-CN" altLang="en-US" dirty="0"/>
              <a:t>对比名言警句</a:t>
            </a:r>
            <a:endParaRPr lang="en-AU" altLang="zh-CN" dirty="0"/>
          </a:p>
          <a:p>
            <a:r>
              <a:rPr lang="zh-CN" altLang="en-US" dirty="0"/>
              <a:t>词句替换</a:t>
            </a:r>
            <a:endParaRPr lang="en-AU" altLang="zh-CN" dirty="0"/>
          </a:p>
          <a:p>
            <a:endParaRPr lang="en-AU" altLang="zh-CN" dirty="0"/>
          </a:p>
          <a:p>
            <a:pPr marL="0" indent="0">
              <a:buNone/>
            </a:pPr>
            <a:r>
              <a:rPr lang="zh-CN" altLang="en-US" dirty="0"/>
              <a:t>话题讨论的伏笔</a:t>
            </a:r>
            <a:endParaRPr lang="en-AU" altLang="zh-CN" dirty="0"/>
          </a:p>
          <a:p>
            <a:r>
              <a:rPr lang="zh-CN" altLang="en-US" dirty="0"/>
              <a:t>古往今来，从古至今，从唐朝、远古到现今</a:t>
            </a:r>
            <a:endParaRPr lang="en-AU" altLang="zh-CN" dirty="0"/>
          </a:p>
          <a:p>
            <a:r>
              <a:rPr lang="zh-CN" altLang="en-US" dirty="0"/>
              <a:t>文言文背后的解释和故事</a:t>
            </a:r>
            <a:endParaRPr lang="en-AU" altLang="zh-CN" dirty="0"/>
          </a:p>
          <a:p>
            <a:r>
              <a:rPr lang="zh-CN" altLang="en-US" dirty="0"/>
              <a:t>除却三个文学作品，还有什么古代近代当今的实例</a:t>
            </a:r>
            <a:endParaRPr lang="en-AU" altLang="zh-CN" dirty="0"/>
          </a:p>
          <a:p>
            <a:r>
              <a:rPr lang="zh-CN" altLang="en-US" dirty="0"/>
              <a:t>你是一个这样的人吗？你自己的实例论证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020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08C51-D4DE-4067-A1C9-E61FE18B2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首段太长了，去掉了一部分。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54B8AB-C1C7-4E29-B987-F537945B5A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02372"/>
            <a:ext cx="12178520" cy="4144970"/>
          </a:xfrm>
        </p:spPr>
      </p:pic>
    </p:spTree>
    <p:extLst>
      <p:ext uri="{BB962C8B-B14F-4D97-AF65-F5344CB8AC3E}">
        <p14:creationId xmlns:p14="http://schemas.microsoft.com/office/powerpoint/2010/main" val="327543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7D8A1-ADAB-4457-BE1D-9E911E9E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24" y="396122"/>
            <a:ext cx="10997339" cy="1325563"/>
          </a:xfrm>
        </p:spPr>
        <p:txBody>
          <a:bodyPr/>
          <a:lstStyle/>
          <a:p>
            <a:r>
              <a:rPr lang="zh-CN" altLang="en-US" dirty="0"/>
              <a:t>每一个分论点的结构，论证部分占比重最大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0728D2-C355-4547-9FDC-A3585B2DAE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88" y="2078146"/>
            <a:ext cx="12173012" cy="2106397"/>
          </a:xfrm>
        </p:spPr>
      </p:pic>
    </p:spTree>
    <p:extLst>
      <p:ext uri="{BB962C8B-B14F-4D97-AF65-F5344CB8AC3E}">
        <p14:creationId xmlns:p14="http://schemas.microsoft.com/office/powerpoint/2010/main" val="226576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7F955-308A-4A3D-BE65-6FE88054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论证部分挤没了，所以要把故事重写一下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9D34C3-C41B-4673-8953-F5FDBE46AC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245" y="1898959"/>
            <a:ext cx="12133755" cy="2099604"/>
          </a:xfrm>
        </p:spPr>
      </p:pic>
    </p:spTree>
    <p:extLst>
      <p:ext uri="{BB962C8B-B14F-4D97-AF65-F5344CB8AC3E}">
        <p14:creationId xmlns:p14="http://schemas.microsoft.com/office/powerpoint/2010/main" val="244062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6842C-523E-40FD-A1F2-880F41D50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阐释句太啰嗦了。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9E1BDA6-9425-4E23-93D0-C54BED209B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90688"/>
            <a:ext cx="12087770" cy="3361759"/>
          </a:xfrm>
        </p:spPr>
      </p:pic>
    </p:spTree>
    <p:extLst>
      <p:ext uri="{BB962C8B-B14F-4D97-AF65-F5344CB8AC3E}">
        <p14:creationId xmlns:p14="http://schemas.microsoft.com/office/powerpoint/2010/main" val="50058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D42CA-14D9-4485-B8C8-878230D12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很好的论证，略微有一些复述，少了上下文关联论证。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1762A1-6AB1-4F31-8AF3-92A5ACA3E7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1908551"/>
            <a:ext cx="12285431" cy="4259773"/>
          </a:xfrm>
        </p:spPr>
      </p:pic>
    </p:spTree>
    <p:extLst>
      <p:ext uri="{BB962C8B-B14F-4D97-AF65-F5344CB8AC3E}">
        <p14:creationId xmlns:p14="http://schemas.microsoft.com/office/powerpoint/2010/main" val="3003511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CE57D-F1D8-4A05-8666-BA89E8E27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分析句和结论句稍微有一点界限不清。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9BFFBF-0C5E-47CF-A790-16D04EE133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58" y="1845671"/>
            <a:ext cx="12098883" cy="3423753"/>
          </a:xfrm>
        </p:spPr>
      </p:pic>
    </p:spTree>
    <p:extLst>
      <p:ext uri="{BB962C8B-B14F-4D97-AF65-F5344CB8AC3E}">
        <p14:creationId xmlns:p14="http://schemas.microsoft.com/office/powerpoint/2010/main" val="2044570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25967-5F1F-4C34-A57D-C48172D9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把复述的痕迹去掉一点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8EFC56-41D8-4877-A6BB-EC4253E83D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45670"/>
            <a:ext cx="12171433" cy="3733719"/>
          </a:xfrm>
        </p:spPr>
      </p:pic>
    </p:spTree>
    <p:extLst>
      <p:ext uri="{BB962C8B-B14F-4D97-AF65-F5344CB8AC3E}">
        <p14:creationId xmlns:p14="http://schemas.microsoft.com/office/powerpoint/2010/main" val="5077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3296</Words>
  <Application>Microsoft Office PowerPoint</Application>
  <PresentationFormat>Widescreen</PresentationFormat>
  <Paragraphs>89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如何埋伏笔？</vt:lpstr>
      <vt:lpstr>一分钟后正式开始</vt:lpstr>
      <vt:lpstr>首段太长了，去掉了一部分。</vt:lpstr>
      <vt:lpstr>每一个分论点的结构，论证部分占比重最大</vt:lpstr>
      <vt:lpstr>论证部分挤没了，所以要把故事重写一下</vt:lpstr>
      <vt:lpstr>阐释句太啰嗦了。</vt:lpstr>
      <vt:lpstr>很好的论证，略微有一些复述，少了上下文关联论证。</vt:lpstr>
      <vt:lpstr>分析句和结论句稍微有一点界限不清。</vt:lpstr>
      <vt:lpstr>把复述的痕迹去掉一点</vt:lpstr>
      <vt:lpstr>第三个分论点的分析句和结论句失踪了。</vt:lpstr>
      <vt:lpstr>虎头蛇尾，结尾段有一点短了。得重写一下。</vt:lpstr>
      <vt:lpstr>七八成完美的口语劝说文。接下来怎么润色？</vt:lpstr>
      <vt:lpstr>列出来所有素材:坚守原则</vt:lpstr>
      <vt:lpstr>审时度势的文言文</vt:lpstr>
      <vt:lpstr>审时度势的文言文</vt:lpstr>
      <vt:lpstr>审时度势的人</vt:lpstr>
      <vt:lpstr>做人要坚持原则</vt:lpstr>
      <vt:lpstr>做人要坚持原则：一场手术</vt:lpstr>
      <vt:lpstr>坚守原则的文言文</vt:lpstr>
      <vt:lpstr>怎么修改到高分值的劝说文。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如何埋伏笔？</dc:title>
  <dc:creator>Lyn ZHANG</dc:creator>
  <cp:lastModifiedBy>Lyn ZHANG</cp:lastModifiedBy>
  <cp:revision>10</cp:revision>
  <dcterms:created xsi:type="dcterms:W3CDTF">2021-11-10T21:27:05Z</dcterms:created>
  <dcterms:modified xsi:type="dcterms:W3CDTF">2021-11-11T03:24:13Z</dcterms:modified>
</cp:coreProperties>
</file>