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93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4C056-CE9E-4317-80BB-B78CF9297958}" type="datetimeFigureOut">
              <a:rPr lang="en-AU" smtClean="0"/>
              <a:t>5/06/2021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2D45-C32A-4BC3-BAAC-3516E04040D3}" type="slidenum">
              <a:rPr lang="en-AU" smtClean="0"/>
              <a:t>‹#›</a:t>
            </a:fld>
            <a:endParaRPr lang="en-A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2602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4C056-CE9E-4317-80BB-B78CF9297958}" type="datetimeFigureOut">
              <a:rPr lang="en-AU" smtClean="0"/>
              <a:t>5/06/2021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2D45-C32A-4BC3-BAAC-3516E04040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41564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4C056-CE9E-4317-80BB-B78CF9297958}" type="datetimeFigureOut">
              <a:rPr lang="en-AU" smtClean="0"/>
              <a:t>5/06/2021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2D45-C32A-4BC3-BAAC-3516E04040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327723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4C056-CE9E-4317-80BB-B78CF9297958}" type="datetimeFigureOut">
              <a:rPr lang="en-AU" smtClean="0"/>
              <a:t>5/06/2021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2D45-C32A-4BC3-BAAC-3516E04040D3}" type="slidenum">
              <a:rPr lang="en-AU" smtClean="0"/>
              <a:t>‹#›</a:t>
            </a:fld>
            <a:endParaRPr lang="en-A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372785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4C056-CE9E-4317-80BB-B78CF9297958}" type="datetimeFigureOut">
              <a:rPr lang="en-AU" smtClean="0"/>
              <a:t>5/06/2021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2D45-C32A-4BC3-BAAC-3516E04040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815144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4C056-CE9E-4317-80BB-B78CF9297958}" type="datetimeFigureOut">
              <a:rPr lang="en-AU" smtClean="0"/>
              <a:t>5/06/2021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2D45-C32A-4BC3-BAAC-3516E04040D3}" type="slidenum">
              <a:rPr lang="en-AU" smtClean="0"/>
              <a:t>‹#›</a:t>
            </a:fld>
            <a:endParaRPr lang="en-A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042552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4C056-CE9E-4317-80BB-B78CF9297958}" type="datetimeFigureOut">
              <a:rPr lang="en-AU" smtClean="0"/>
              <a:t>5/06/2021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2D45-C32A-4BC3-BAAC-3516E04040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814092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4C056-CE9E-4317-80BB-B78CF9297958}" type="datetimeFigureOut">
              <a:rPr lang="en-AU" smtClean="0"/>
              <a:t>5/06/2021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2D45-C32A-4BC3-BAAC-3516E04040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941682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4C056-CE9E-4317-80BB-B78CF9297958}" type="datetimeFigureOut">
              <a:rPr lang="en-AU" smtClean="0"/>
              <a:t>5/06/2021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2D45-C32A-4BC3-BAAC-3516E04040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54128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4C056-CE9E-4317-80BB-B78CF9297958}" type="datetimeFigureOut">
              <a:rPr lang="en-AU" smtClean="0"/>
              <a:t>5/06/2021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2D45-C32A-4BC3-BAAC-3516E04040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4557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4C056-CE9E-4317-80BB-B78CF9297958}" type="datetimeFigureOut">
              <a:rPr lang="en-AU" smtClean="0"/>
              <a:t>5/06/2021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2D45-C32A-4BC3-BAAC-3516E04040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03184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4C056-CE9E-4317-80BB-B78CF9297958}" type="datetimeFigureOut">
              <a:rPr lang="en-AU" smtClean="0"/>
              <a:t>5/06/2021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2D45-C32A-4BC3-BAAC-3516E04040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2368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4C056-CE9E-4317-80BB-B78CF9297958}" type="datetimeFigureOut">
              <a:rPr lang="en-AU" smtClean="0"/>
              <a:t>5/06/2021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2D45-C32A-4BC3-BAAC-3516E04040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3582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4C056-CE9E-4317-80BB-B78CF9297958}" type="datetimeFigureOut">
              <a:rPr lang="en-AU" smtClean="0"/>
              <a:t>5/06/2021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2D45-C32A-4BC3-BAAC-3516E04040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26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4C056-CE9E-4317-80BB-B78CF9297958}" type="datetimeFigureOut">
              <a:rPr lang="en-AU" smtClean="0"/>
              <a:t>5/06/2021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2D45-C32A-4BC3-BAAC-3516E04040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76667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4C056-CE9E-4317-80BB-B78CF9297958}" type="datetimeFigureOut">
              <a:rPr lang="en-AU" smtClean="0"/>
              <a:t>5/06/2021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2D45-C32A-4BC3-BAAC-3516E04040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26574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4C056-CE9E-4317-80BB-B78CF9297958}" type="datetimeFigureOut">
              <a:rPr lang="en-AU" smtClean="0"/>
              <a:t>5/06/2021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2D45-C32A-4BC3-BAAC-3516E04040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7850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E34C056-CE9E-4317-80BB-B78CF9297958}" type="datetimeFigureOut">
              <a:rPr lang="en-AU" smtClean="0"/>
              <a:t>5/06/2021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A042D45-C32A-4BC3-BAAC-3516E04040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646836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DE107-537F-45D7-A438-71AE9B02FB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Multi-stage experiments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A21A0F-CE25-4F5F-9157-00F7E4A37C3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9C </a:t>
            </a:r>
          </a:p>
        </p:txBody>
      </p:sp>
    </p:spTree>
    <p:extLst>
      <p:ext uri="{BB962C8B-B14F-4D97-AF65-F5344CB8AC3E}">
        <p14:creationId xmlns:p14="http://schemas.microsoft.com/office/powerpoint/2010/main" val="1193528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1B73F-BB72-4335-9E24-D598440CB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5844164"/>
            <a:ext cx="8534400" cy="877650"/>
          </a:xfrm>
        </p:spPr>
        <p:txBody>
          <a:bodyPr/>
          <a:lstStyle/>
          <a:p>
            <a:r>
              <a:rPr lang="en-AU" dirty="0"/>
              <a:t>multi-stage experiments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2DFF93-E6BA-460C-AFB8-68C54A0A2B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89" y="246976"/>
            <a:ext cx="7525930" cy="5336702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Often we are interested in probabilities which arise from more complex </a:t>
            </a:r>
            <a:r>
              <a:rPr lang="en-US" sz="2400" dirty="0">
                <a:solidFill>
                  <a:srgbClr val="C00000"/>
                </a:solidFill>
              </a:rPr>
              <a:t>multi-stage experiments.</a:t>
            </a:r>
            <a:r>
              <a:rPr lang="en-US" sz="2400" dirty="0">
                <a:solidFill>
                  <a:schemeClr val="bg1"/>
                </a:solidFill>
              </a:rPr>
              <a:t> That is, they are concerned with experiments which could be considered to take place in more than one stage.</a:t>
            </a:r>
          </a:p>
          <a:p>
            <a:r>
              <a:rPr lang="en-US" sz="2400" dirty="0">
                <a:solidFill>
                  <a:schemeClr val="bg1"/>
                </a:solidFill>
              </a:rPr>
              <a:t>For example, when considering the outcomes from tossing two coins (or tossing one coin twice) we should consider the possible outcomes in two stages:</a:t>
            </a:r>
          </a:p>
          <a:p>
            <a:r>
              <a:rPr lang="en-US" sz="2400" dirty="0">
                <a:solidFill>
                  <a:schemeClr val="bg1"/>
                </a:solidFill>
              </a:rPr>
              <a:t>the outcome from coin 1</a:t>
            </a:r>
          </a:p>
          <a:p>
            <a:r>
              <a:rPr lang="en-US" sz="2400" dirty="0">
                <a:solidFill>
                  <a:schemeClr val="bg1"/>
                </a:solidFill>
              </a:rPr>
              <a:t>followed by the outcome from coin 2.</a:t>
            </a:r>
          </a:p>
          <a:p>
            <a:r>
              <a:rPr lang="en-US" sz="2400" dirty="0">
                <a:solidFill>
                  <a:schemeClr val="bg1"/>
                </a:solidFill>
              </a:rPr>
              <a:t>In such cases, it is helpful to list the elements of the sample space systematically by means of a </a:t>
            </a:r>
            <a:r>
              <a:rPr lang="en-US" sz="2400" dirty="0">
                <a:solidFill>
                  <a:srgbClr val="C00000"/>
                </a:solidFill>
              </a:rPr>
              <a:t>tree diagram </a:t>
            </a:r>
            <a:r>
              <a:rPr lang="en-US" sz="2400" dirty="0">
                <a:solidFill>
                  <a:schemeClr val="bg1"/>
                </a:solidFill>
              </a:rPr>
              <a:t>as shown.</a:t>
            </a:r>
            <a:endParaRPr lang="en-AU" sz="2400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BE1079F-DD12-4758-AD1B-63C9ECE5E0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4554" y="498756"/>
            <a:ext cx="2971514" cy="586048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5586FDE-75A6-43F1-8F48-A03696D50F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7113" y="498756"/>
            <a:ext cx="4842698" cy="5860486"/>
          </a:xfrm>
          <a:prstGeom prst="rect">
            <a:avLst/>
          </a:prstGeom>
        </p:spPr>
      </p:pic>
      <p:sp>
        <p:nvSpPr>
          <p:cNvPr id="8" name="Rectangle 1">
            <a:extLst>
              <a:ext uri="{FF2B5EF4-FFF2-40B4-BE49-F238E27FC236}">
                <a16:creationId xmlns:a16="http://schemas.microsoft.com/office/drawing/2014/main" id="{487A1CA2-D605-4B4E-9128-996D0EB8D9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2263" y="3467197"/>
            <a:ext cx="2971514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 The sample space is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STIXGeneral"/>
                <a:cs typeface="Open Sans" panose="020B0606030504020204" pitchFamily="34" charset="0"/>
              </a:rPr>
              <a:t>ɛ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MathJax_Main"/>
                <a:cs typeface="Open Sans" panose="020B0606030504020204" pitchFamily="34" charset="0"/>
              </a:rPr>
              <a:t>={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MathJax_Main-italic"/>
                <a:cs typeface="Open Sans" panose="020B0606030504020204" pitchFamily="34" charset="0"/>
              </a:rPr>
              <a:t>HH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MathJax_Main"/>
                <a:cs typeface="Open Sans" panose="020B0606030504020204" pitchFamily="34" charset="0"/>
              </a:rPr>
              <a:t>,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MathJax_Main-italic"/>
                <a:cs typeface="Open Sans" panose="020B0606030504020204" pitchFamily="34" charset="0"/>
              </a:rPr>
              <a:t>HT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MathJax_Main"/>
                <a:cs typeface="Open Sans" panose="020B0606030504020204" pitchFamily="34" charset="0"/>
              </a:rPr>
              <a:t>,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MathJax_Main-italic"/>
                <a:cs typeface="Open Sans" panose="020B0606030504020204" pitchFamily="34" charset="0"/>
              </a:rPr>
              <a:t>TH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MathJax_Main"/>
                <a:cs typeface="Open Sans" panose="020B0606030504020204" pitchFamily="34" charset="0"/>
              </a:rPr>
              <a:t>,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MathJax_Main-italic"/>
                <a:cs typeface="Open Sans" panose="020B0606030504020204" pitchFamily="34" charset="0"/>
              </a:rPr>
              <a:t>TT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MathJax_Main"/>
                <a:cs typeface="Open Sans" panose="020B0606030504020204" pitchFamily="34" charset="0"/>
              </a:rPr>
              <a:t>}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57141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3FEA7-DEBE-4048-A3F7-A3038D8C3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6077627"/>
            <a:ext cx="8534400" cy="780373"/>
          </a:xfrm>
        </p:spPr>
        <p:txBody>
          <a:bodyPr/>
          <a:lstStyle/>
          <a:p>
            <a:r>
              <a:rPr lang="en-US" dirty="0"/>
              <a:t>example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4451704-3A9C-4BB4-8AF8-987C6C6D4E4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91830" y="0"/>
                <a:ext cx="8926782" cy="6225702"/>
              </a:xfrm>
            </p:spPr>
            <p:txBody>
              <a:bodyPr>
                <a:normAutofit/>
              </a:bodyPr>
              <a:lstStyle/>
              <a:p>
                <a:r>
                  <a:rPr lang="en-US" b="1" dirty="0">
                    <a:solidFill>
                      <a:schemeClr val="bg1"/>
                    </a:solidFill>
                  </a:rPr>
                  <a:t>Find the probability that when a fair coin is tossed twice:</a:t>
                </a:r>
              </a:p>
              <a:p>
                <a:r>
                  <a:rPr lang="en-US" b="1" dirty="0">
                    <a:solidFill>
                      <a:schemeClr val="bg1"/>
                    </a:solidFill>
                  </a:rPr>
                  <a:t>a. one head is observed</a:t>
                </a:r>
              </a:p>
              <a:p>
                <a:r>
                  <a:rPr lang="en-US" b="1" dirty="0">
                    <a:solidFill>
                      <a:schemeClr val="bg1"/>
                    </a:solidFill>
                  </a:rPr>
                  <a:t>b. at least one head is observed</a:t>
                </a:r>
              </a:p>
              <a:p>
                <a:r>
                  <a:rPr lang="en-US" b="1" dirty="0">
                    <a:solidFill>
                      <a:schemeClr val="bg1"/>
                    </a:solidFill>
                  </a:rPr>
                  <a:t>c. both heads or both tails are observed.</a:t>
                </a:r>
              </a:p>
              <a:p>
                <a:r>
                  <a:rPr lang="en-US" b="1" dirty="0">
                    <a:solidFill>
                      <a:schemeClr val="bg1"/>
                    </a:solidFill>
                  </a:rPr>
                  <a:t>List the outcomes of the event:</a:t>
                </a:r>
              </a:p>
              <a:p>
                <a:r>
                  <a:rPr lang="en-US" b="1" dirty="0">
                    <a:solidFill>
                      <a:schemeClr val="bg1"/>
                    </a:solidFill>
                  </a:rPr>
                  <a:t>‘one head’ = {HT, TH}.</a:t>
                </a:r>
              </a:p>
              <a:p>
                <a:r>
                  <a:rPr lang="en-US" b="1" dirty="0">
                    <a:solidFill>
                      <a:schemeClr val="bg1"/>
                    </a:solidFill>
                  </a:rPr>
                  <a:t>a </a:t>
                </a:r>
                <a:r>
                  <a:rPr lang="en-US" b="1" dirty="0" err="1">
                    <a:solidFill>
                      <a:schemeClr val="bg1"/>
                    </a:solidFill>
                  </a:rPr>
                  <a:t>Pr</a:t>
                </a:r>
                <a:r>
                  <a:rPr lang="en-US" b="1" dirty="0">
                    <a:solidFill>
                      <a:schemeClr val="bg1"/>
                    </a:solidFill>
                  </a:rPr>
                  <a:t>( one head)=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b="1" dirty="0">
                    <a:solidFill>
                      <a:schemeClr val="bg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b="1" dirty="0">
                  <a:solidFill>
                    <a:schemeClr val="bg1"/>
                  </a:solidFill>
                </a:endParaRPr>
              </a:p>
              <a:p>
                <a:r>
                  <a:rPr lang="en-US" b="1" dirty="0">
                    <a:solidFill>
                      <a:schemeClr val="bg1"/>
                    </a:solidFill>
                  </a:rPr>
                  <a:t>List the outcomes of the event:</a:t>
                </a:r>
              </a:p>
              <a:p>
                <a:r>
                  <a:rPr lang="en-US" b="1" dirty="0">
                    <a:solidFill>
                      <a:schemeClr val="bg1"/>
                    </a:solidFill>
                  </a:rPr>
                  <a:t>‘at least one head’ = {HH, HT, TH}.</a:t>
                </a:r>
              </a:p>
              <a:p>
                <a:r>
                  <a:rPr lang="en-US" b="1" dirty="0">
                    <a:solidFill>
                      <a:schemeClr val="bg1"/>
                    </a:solidFill>
                  </a:rPr>
                  <a:t>b </a:t>
                </a:r>
                <a:r>
                  <a:rPr lang="en-US" b="1" dirty="0" err="1">
                    <a:solidFill>
                      <a:schemeClr val="bg1"/>
                    </a:solidFill>
                  </a:rPr>
                  <a:t>Pr</a:t>
                </a:r>
                <a:r>
                  <a:rPr lang="en-US" b="1" dirty="0">
                    <a:solidFill>
                      <a:schemeClr val="bg1"/>
                    </a:solidFill>
                  </a:rPr>
                  <a:t>( at least one head)=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en-US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b="1" dirty="0">
                    <a:solidFill>
                      <a:schemeClr val="bg1"/>
                    </a:solidFill>
                  </a:rPr>
                  <a:t>	</a:t>
                </a:r>
              </a:p>
              <a:p>
                <a:r>
                  <a:rPr lang="en-US" b="1" dirty="0">
                    <a:solidFill>
                      <a:schemeClr val="bg1"/>
                    </a:solidFill>
                  </a:rPr>
                  <a:t>List the outcomes of the event:</a:t>
                </a:r>
              </a:p>
              <a:p>
                <a:r>
                  <a:rPr lang="en-US" b="1" dirty="0">
                    <a:solidFill>
                      <a:schemeClr val="bg1"/>
                    </a:solidFill>
                  </a:rPr>
                  <a:t>‘both heads or both tails’ = {HH, TT}.</a:t>
                </a:r>
              </a:p>
              <a:p>
                <a:r>
                  <a:rPr lang="en-US" b="1" dirty="0">
                    <a:solidFill>
                      <a:schemeClr val="bg1"/>
                    </a:solidFill>
                  </a:rPr>
                  <a:t>c </a:t>
                </a:r>
                <a:r>
                  <a:rPr lang="en-US" b="1" dirty="0" err="1">
                    <a:solidFill>
                      <a:schemeClr val="bg1"/>
                    </a:solidFill>
                  </a:rPr>
                  <a:t>Pr</a:t>
                </a:r>
                <a:r>
                  <a:rPr lang="en-US" b="1" dirty="0">
                    <a:solidFill>
                      <a:schemeClr val="bg1"/>
                    </a:solidFill>
                  </a:rPr>
                  <a:t>( both heads or both tails)=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b="1" dirty="0">
                    <a:solidFill>
                      <a:schemeClr val="bg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b="1" dirty="0">
                    <a:solidFill>
                      <a:schemeClr val="bg1"/>
                    </a:solidFill>
                  </a:rPr>
                  <a:t>	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4451704-3A9C-4BB4-8AF8-987C6C6D4E4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91830" y="0"/>
                <a:ext cx="8926782" cy="6225702"/>
              </a:xfrm>
              <a:blipFill>
                <a:blip r:embed="rId2"/>
                <a:stretch>
                  <a:fillRect l="-342" t="-196" b="-29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62F99A03-E094-44CE-A494-92A85F74AC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7113" y="498756"/>
            <a:ext cx="4842698" cy="5860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197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3312E-81D3-4FE7-B240-AEEB5B449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0399" y="5980350"/>
            <a:ext cx="8534400" cy="877650"/>
          </a:xfrm>
        </p:spPr>
        <p:txBody>
          <a:bodyPr/>
          <a:lstStyle/>
          <a:p>
            <a:r>
              <a:rPr lang="en-US" dirty="0"/>
              <a:t>Sample space in a table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7A68BA-EC75-4F2D-96DE-588FA0422A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69732" y="136188"/>
            <a:ext cx="5813865" cy="5844162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When listing the outcomes for a two-stage experiment, it can also be convenient to display the </a:t>
            </a:r>
            <a:r>
              <a:rPr lang="en-US" sz="2800" dirty="0">
                <a:solidFill>
                  <a:srgbClr val="C00000"/>
                </a:solidFill>
              </a:rPr>
              <a:t>sample space in a table</a:t>
            </a:r>
            <a:r>
              <a:rPr lang="en-US" sz="2800" dirty="0">
                <a:solidFill>
                  <a:schemeClr val="bg1"/>
                </a:solidFill>
              </a:rPr>
              <a:t>. For example, when rolling two dice (or a single die twice) there is the possibility of {1,2,3,4,5,6} on die 1 (or the first roll), and {1,2,3,4,5,6} on die 2 (or the second roll). So the sample space for this experiment can be written as:</a:t>
            </a:r>
            <a:endParaRPr lang="en-AU" sz="2800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C23133B-0C6E-4979-828F-F94938F6C5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754051"/>
            <a:ext cx="6016805" cy="3349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0620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3312E-81D3-4FE7-B240-AEEB5B449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0399" y="5980350"/>
            <a:ext cx="8534400" cy="877650"/>
          </a:xfrm>
        </p:spPr>
        <p:txBody>
          <a:bodyPr/>
          <a:lstStyle/>
          <a:p>
            <a:r>
              <a:rPr lang="en-US" dirty="0"/>
              <a:t>Sample space in a table: example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87A68BA-EC75-4F2D-96DE-588FA0422AA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-69732" y="136188"/>
                <a:ext cx="5813865" cy="5844162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en-US" sz="2800" dirty="0">
                    <a:solidFill>
                      <a:schemeClr val="bg1"/>
                    </a:solidFill>
                  </a:rPr>
                  <a:t>Find the probability that when two fair dice are rolled:</a:t>
                </a:r>
              </a:p>
              <a:p>
                <a:r>
                  <a:rPr lang="en-US" sz="2800" dirty="0">
                    <a:solidFill>
                      <a:schemeClr val="bg1"/>
                    </a:solidFill>
                  </a:rPr>
                  <a:t>a. the same number shows on both dice (a double)</a:t>
                </a:r>
              </a:p>
              <a:p>
                <a:r>
                  <a:rPr lang="en-US" sz="2800" dirty="0">
                    <a:solidFill>
                      <a:schemeClr val="bg1"/>
                    </a:solidFill>
                  </a:rPr>
                  <a:t>b. the sum of the two numbers shown is greater than 10.</a:t>
                </a:r>
              </a:p>
              <a:p>
                <a:r>
                  <a:rPr lang="en-US" sz="2800" dirty="0">
                    <a:solidFill>
                      <a:schemeClr val="bg1"/>
                    </a:solidFill>
                  </a:rPr>
                  <a:t>a </a:t>
                </a:r>
                <a:r>
                  <a:rPr lang="en-US" sz="2800" dirty="0" err="1">
                    <a:solidFill>
                      <a:schemeClr val="bg1"/>
                    </a:solidFill>
                  </a:rPr>
                  <a:t>Pr</a:t>
                </a:r>
                <a:r>
                  <a:rPr lang="en-US" sz="2800" dirty="0">
                    <a:solidFill>
                      <a:schemeClr val="bg1"/>
                    </a:solidFill>
                  </a:rPr>
                  <a:t>( double)=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36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chemeClr val="bg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US" sz="28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>
                    <a:solidFill>
                      <a:schemeClr val="bg1"/>
                    </a:solidFill>
                  </a:rPr>
                  <a:t>	</a:t>
                </a:r>
              </a:p>
              <a:p>
                <a:r>
                  <a:rPr lang="en-US" sz="2800" dirty="0">
                    <a:solidFill>
                      <a:schemeClr val="bg1"/>
                    </a:solidFill>
                  </a:rPr>
                  <a:t>‘double’ ={(1,1),(2,2),(3,3),(4,4),(5,5),(6,6)}.</a:t>
                </a:r>
              </a:p>
              <a:p>
                <a:r>
                  <a:rPr lang="en-US" sz="2800" dirty="0">
                    <a:solidFill>
                      <a:schemeClr val="bg1"/>
                    </a:solidFill>
                  </a:rPr>
                  <a:t>There are 6 outcomes in the event and 36 in the sample space.</a:t>
                </a:r>
              </a:p>
              <a:p>
                <a:r>
                  <a:rPr lang="en-US" sz="2800" dirty="0">
                    <a:solidFill>
                      <a:schemeClr val="bg1"/>
                    </a:solidFill>
                  </a:rPr>
                  <a:t>b </a:t>
                </a:r>
                <a:r>
                  <a:rPr lang="en-US" sz="2800" dirty="0" err="1">
                    <a:solidFill>
                      <a:schemeClr val="bg1"/>
                    </a:solidFill>
                  </a:rPr>
                  <a:t>Pr</a:t>
                </a:r>
                <a:r>
                  <a:rPr lang="en-US" sz="2800" dirty="0">
                    <a:solidFill>
                      <a:schemeClr val="bg1"/>
                    </a:solidFill>
                  </a:rPr>
                  <a:t>( sum&gt;10)=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36</m:t>
                        </m:r>
                      </m:den>
                    </m:f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>
                    <a:solidFill>
                      <a:schemeClr val="bg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  <m:r>
                      <a:rPr lang="en-US" sz="28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>
                    <a:solidFill>
                      <a:schemeClr val="bg1"/>
                    </a:solidFill>
                  </a:rPr>
                  <a:t>	</a:t>
                </a:r>
              </a:p>
              <a:p>
                <a:r>
                  <a:rPr lang="en-US" sz="2800" dirty="0">
                    <a:solidFill>
                      <a:schemeClr val="bg1"/>
                    </a:solidFill>
                  </a:rPr>
                  <a:t>‘sum is greater than 10’ ={(5,6),(6,5),(6,6)}.</a:t>
                </a:r>
              </a:p>
              <a:p>
                <a:r>
                  <a:rPr lang="en-US" sz="2800" dirty="0">
                    <a:solidFill>
                      <a:schemeClr val="bg1"/>
                    </a:solidFill>
                  </a:rPr>
                  <a:t>There are 3 outcomes in the event and 36 in the sample space.</a:t>
                </a:r>
                <a:endParaRPr lang="en-AU" sz="28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87A68BA-EC75-4F2D-96DE-588FA0422AA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-69732" y="136188"/>
                <a:ext cx="5813865" cy="5844162"/>
              </a:xfrm>
              <a:blipFill>
                <a:blip r:embed="rId2"/>
                <a:stretch>
                  <a:fillRect l="-735" t="-1564" r="-1889" b="-187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1C23133B-0C6E-4979-828F-F94938F6C5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754051"/>
            <a:ext cx="6016805" cy="3349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970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095ED-29A2-40DF-AA87-3E6E71EA0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 diagrams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C1840C-3325-49AB-AFBB-A87EC151C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294" y="163112"/>
            <a:ext cx="4782732" cy="4622897"/>
          </a:xfrm>
        </p:spPr>
        <p:txBody>
          <a:bodyPr>
            <a:normAutofit lnSpcReduction="10000"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When the experiment involves more than two stages, it is best to use a </a:t>
            </a:r>
            <a:r>
              <a:rPr lang="en-US" sz="2800" dirty="0">
                <a:solidFill>
                  <a:srgbClr val="C00000"/>
                </a:solidFill>
              </a:rPr>
              <a:t>tree diagram </a:t>
            </a:r>
            <a:r>
              <a:rPr lang="en-US" sz="2800" dirty="0">
                <a:solidFill>
                  <a:schemeClr val="bg1"/>
                </a:solidFill>
              </a:rPr>
              <a:t>to determine all of the possible outcomes. </a:t>
            </a:r>
          </a:p>
          <a:p>
            <a:r>
              <a:rPr lang="en-US" sz="2800" dirty="0">
                <a:solidFill>
                  <a:schemeClr val="bg1"/>
                </a:solidFill>
              </a:rPr>
              <a:t>Thus the required sample space is</a:t>
            </a:r>
          </a:p>
          <a:p>
            <a:r>
              <a:rPr lang="en-US" sz="2800" dirty="0">
                <a:solidFill>
                  <a:schemeClr val="bg1"/>
                </a:solidFill>
              </a:rPr>
              <a:t>ɛ={HHH,HHT,HTH,HTT,THH,THT,TTH,TTT}</a:t>
            </a:r>
            <a:endParaRPr lang="en-AU" sz="2800" dirty="0">
              <a:solidFill>
                <a:schemeClr val="bg1"/>
              </a:solidFill>
            </a:endParaRPr>
          </a:p>
        </p:txBody>
      </p:sp>
      <p:pic>
        <p:nvPicPr>
          <p:cNvPr id="2050" name="Picture 2" descr="Image">
            <a:extLst>
              <a:ext uri="{FF2B5EF4-FFF2-40B4-BE49-F238E27FC236}">
                <a16:creationId xmlns:a16="http://schemas.microsoft.com/office/drawing/2014/main" id="{EC1BF9C0-8509-40C1-B024-8B0DE2D8DF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0933" y="246070"/>
            <a:ext cx="6309773" cy="6365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8806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095ED-29A2-40DF-AA87-3E6E71EA0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19" y="5885235"/>
            <a:ext cx="8534400" cy="972765"/>
          </a:xfrm>
        </p:spPr>
        <p:txBody>
          <a:bodyPr>
            <a:normAutofit/>
          </a:bodyPr>
          <a:lstStyle/>
          <a:p>
            <a:r>
              <a:rPr lang="en-US" sz="3200" dirty="0"/>
              <a:t>Tree diagrams: Example</a:t>
            </a:r>
            <a:endParaRPr lang="en-AU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CC1840C-3325-49AB-AFBB-A87EC151CB2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31294" y="163112"/>
                <a:ext cx="4782732" cy="6159867"/>
              </a:xfrm>
            </p:spPr>
            <p:txBody>
              <a:bodyPr>
                <a:normAutofit fontScale="62500" lnSpcReduction="20000"/>
              </a:bodyPr>
              <a:lstStyle/>
              <a:p>
                <a:r>
                  <a:rPr lang="en-US" sz="2800" dirty="0">
                    <a:solidFill>
                      <a:schemeClr val="bg1"/>
                    </a:solidFill>
                  </a:rPr>
                  <a:t>Find the probability that when a coin is tossed three times:</a:t>
                </a:r>
              </a:p>
              <a:p>
                <a:r>
                  <a:rPr lang="en-US" sz="2800" dirty="0">
                    <a:solidFill>
                      <a:schemeClr val="bg1"/>
                    </a:solidFill>
                  </a:rPr>
                  <a:t>a. one head is observed</a:t>
                </a:r>
              </a:p>
              <a:p>
                <a:r>
                  <a:rPr lang="en-US" sz="2800" dirty="0">
                    <a:solidFill>
                      <a:schemeClr val="bg1"/>
                    </a:solidFill>
                  </a:rPr>
                  <a:t>b. at least one head is observed</a:t>
                </a:r>
              </a:p>
              <a:p>
                <a:r>
                  <a:rPr lang="en-US" sz="2800" dirty="0">
                    <a:solidFill>
                      <a:schemeClr val="bg1"/>
                    </a:solidFill>
                  </a:rPr>
                  <a:t>c. the second toss results in a head</a:t>
                </a:r>
              </a:p>
              <a:p>
                <a:r>
                  <a:rPr lang="en-US" sz="2800" dirty="0">
                    <a:solidFill>
                      <a:schemeClr val="bg1"/>
                    </a:solidFill>
                  </a:rPr>
                  <a:t>d. all heads or all tails are observed.</a:t>
                </a:r>
              </a:p>
              <a:p>
                <a:r>
                  <a:rPr lang="en-US" sz="2800" dirty="0">
                    <a:solidFill>
                      <a:schemeClr val="bg1"/>
                    </a:solidFill>
                  </a:rPr>
                  <a:t>a </a:t>
                </a:r>
                <a:r>
                  <a:rPr lang="en-US" sz="2800" dirty="0" err="1">
                    <a:solidFill>
                      <a:schemeClr val="bg1"/>
                    </a:solidFill>
                  </a:rPr>
                  <a:t>Pr</a:t>
                </a:r>
                <a:r>
                  <a:rPr lang="en-US" sz="2800" dirty="0">
                    <a:solidFill>
                      <a:schemeClr val="bg1"/>
                    </a:solidFill>
                  </a:rPr>
                  <a:t>( one head)=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chemeClr val="bg1"/>
                    </a:solidFill>
                  </a:rPr>
                  <a:t>	</a:t>
                </a:r>
              </a:p>
              <a:p>
                <a:r>
                  <a:rPr lang="en-US" sz="2800" dirty="0">
                    <a:solidFill>
                      <a:schemeClr val="bg1"/>
                    </a:solidFill>
                  </a:rPr>
                  <a:t>‘one head’ = {HTT, THT, TTH}.</a:t>
                </a:r>
              </a:p>
              <a:p>
                <a:r>
                  <a:rPr lang="en-US" sz="2800" dirty="0">
                    <a:solidFill>
                      <a:schemeClr val="bg1"/>
                    </a:solidFill>
                  </a:rPr>
                  <a:t>b </a:t>
                </a:r>
                <a:r>
                  <a:rPr lang="en-US" sz="2800" dirty="0" err="1">
                    <a:solidFill>
                      <a:schemeClr val="bg1"/>
                    </a:solidFill>
                  </a:rPr>
                  <a:t>Pr</a:t>
                </a:r>
                <a:r>
                  <a:rPr lang="en-US" sz="2800" dirty="0">
                    <a:solidFill>
                      <a:schemeClr val="bg1"/>
                    </a:solidFill>
                  </a:rPr>
                  <a:t>( at least one head)=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chemeClr val="bg1"/>
                    </a:solidFill>
                  </a:rPr>
                  <a:t>		</a:t>
                </a:r>
              </a:p>
              <a:p>
                <a:r>
                  <a:rPr lang="en-US" sz="2800" dirty="0">
                    <a:solidFill>
                      <a:schemeClr val="bg1"/>
                    </a:solidFill>
                  </a:rPr>
                  <a:t>‘at least one head’ =</a:t>
                </a:r>
              </a:p>
              <a:p>
                <a:r>
                  <a:rPr lang="en-US" sz="2800" dirty="0">
                    <a:solidFill>
                      <a:schemeClr val="bg1"/>
                    </a:solidFill>
                  </a:rPr>
                  <a:t>{HHH, HHT, HTH, THH, HTT, THT, TTH}.</a:t>
                </a:r>
              </a:p>
              <a:p>
                <a:r>
                  <a:rPr lang="en-US" sz="2800" dirty="0">
                    <a:solidFill>
                      <a:schemeClr val="bg1"/>
                    </a:solidFill>
                  </a:rPr>
                  <a:t>c </a:t>
                </a:r>
                <a:r>
                  <a:rPr lang="en-US" sz="2800" dirty="0" err="1">
                    <a:solidFill>
                      <a:schemeClr val="bg1"/>
                    </a:solidFill>
                  </a:rPr>
                  <a:t>Pr</a:t>
                </a:r>
                <a:r>
                  <a:rPr lang="en-US" sz="2800" dirty="0">
                    <a:solidFill>
                      <a:schemeClr val="bg1"/>
                    </a:solidFill>
                  </a:rPr>
                  <a:t>(second toss is a head)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chemeClr val="bg1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chemeClr val="bg1"/>
                    </a:solidFill>
                  </a:rPr>
                  <a:t>		</a:t>
                </a:r>
              </a:p>
              <a:p>
                <a:r>
                  <a:rPr lang="en-US" sz="2800" dirty="0">
                    <a:solidFill>
                      <a:schemeClr val="bg1"/>
                    </a:solidFill>
                  </a:rPr>
                  <a:t>‘second toss is a head’ = {HHH, HHT, THH, THT}.</a:t>
                </a:r>
              </a:p>
              <a:p>
                <a:r>
                  <a:rPr lang="en-US" sz="2800" dirty="0">
                    <a:solidFill>
                      <a:schemeClr val="bg1"/>
                    </a:solidFill>
                  </a:rPr>
                  <a:t>d </a:t>
                </a:r>
                <a:r>
                  <a:rPr lang="en-US" sz="2800" dirty="0" err="1">
                    <a:solidFill>
                      <a:schemeClr val="bg1"/>
                    </a:solidFill>
                  </a:rPr>
                  <a:t>Pr</a:t>
                </a:r>
                <a:r>
                  <a:rPr lang="en-US" sz="2800" dirty="0">
                    <a:solidFill>
                      <a:schemeClr val="bg1"/>
                    </a:solidFill>
                  </a:rPr>
                  <a:t>(all heads or all tails)=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chemeClr val="bg1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chemeClr val="bg1"/>
                    </a:solidFill>
                  </a:rPr>
                  <a:t>	</a:t>
                </a:r>
              </a:p>
              <a:p>
                <a:r>
                  <a:rPr lang="en-US" sz="2800" dirty="0">
                    <a:solidFill>
                      <a:schemeClr val="bg1"/>
                    </a:solidFill>
                  </a:rPr>
                  <a:t>‘all heads or all tails’ = {HHH, TTT}.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CC1840C-3325-49AB-AFBB-A87EC151CB2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31294" y="163112"/>
                <a:ext cx="4782732" cy="6159867"/>
              </a:xfrm>
              <a:blipFill>
                <a:blip r:embed="rId2"/>
                <a:stretch>
                  <a:fillRect l="-383" r="-191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 descr="Image">
            <a:extLst>
              <a:ext uri="{FF2B5EF4-FFF2-40B4-BE49-F238E27FC236}">
                <a16:creationId xmlns:a16="http://schemas.microsoft.com/office/drawing/2014/main" id="{EC1BF9C0-8509-40C1-B024-8B0DE2D8DF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0933" y="246070"/>
            <a:ext cx="6309773" cy="6365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0173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F4F53-FE43-4009-91D5-E877A0A48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Section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2AEC60-E301-4BDF-BACE-007ABB7A29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The sample space for a two-stage experiment can be displayed using a </a:t>
            </a:r>
            <a:r>
              <a:rPr lang="en-US" sz="3200" dirty="0">
                <a:solidFill>
                  <a:srgbClr val="C00000"/>
                </a:solidFill>
              </a:rPr>
              <a:t>tree diagram </a:t>
            </a:r>
            <a:r>
              <a:rPr lang="en-US" sz="3200" dirty="0">
                <a:solidFill>
                  <a:schemeClr val="bg1"/>
                </a:solidFill>
              </a:rPr>
              <a:t>or a table. If an experiment involves more than two stages, then a tree diagram should be used.</a:t>
            </a:r>
            <a:endParaRPr lang="en-AU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745552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49</TotalTime>
  <Words>704</Words>
  <Application>Microsoft Office PowerPoint</Application>
  <PresentationFormat>Widescreen</PresentationFormat>
  <Paragraphs>58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Cambria Math</vt:lpstr>
      <vt:lpstr>Century Gothic</vt:lpstr>
      <vt:lpstr>Open Sans</vt:lpstr>
      <vt:lpstr>Wingdings 3</vt:lpstr>
      <vt:lpstr>Slice</vt:lpstr>
      <vt:lpstr>Multi-stage experiments</vt:lpstr>
      <vt:lpstr>multi-stage experiments</vt:lpstr>
      <vt:lpstr>example</vt:lpstr>
      <vt:lpstr>Sample space in a table</vt:lpstr>
      <vt:lpstr>Sample space in a table: example</vt:lpstr>
      <vt:lpstr>Tree diagrams</vt:lpstr>
      <vt:lpstr>Tree diagrams: Example</vt:lpstr>
      <vt:lpstr>Section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Multi-stage experiments</dc:title>
  <dc:creator>Lyn ZHANG</dc:creator>
  <cp:lastModifiedBy>Lyn ZHANG</cp:lastModifiedBy>
  <cp:revision>9</cp:revision>
  <dcterms:created xsi:type="dcterms:W3CDTF">2021-06-05T01:47:10Z</dcterms:created>
  <dcterms:modified xsi:type="dcterms:W3CDTF">2021-06-05T02:36:32Z</dcterms:modified>
</cp:coreProperties>
</file>