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</p:sldMasterIdLst>
  <p:notesMasterIdLst>
    <p:notesMasterId r:id="rId25"/>
  </p:notesMasterIdLst>
  <p:sldIdLst>
    <p:sldId id="256" r:id="rId2"/>
    <p:sldId id="455" r:id="rId3"/>
    <p:sldId id="259" r:id="rId4"/>
    <p:sldId id="260" r:id="rId5"/>
    <p:sldId id="456" r:id="rId6"/>
    <p:sldId id="262" r:id="rId7"/>
    <p:sldId id="625" r:id="rId8"/>
    <p:sldId id="613" r:id="rId9"/>
    <p:sldId id="609" r:id="rId10"/>
    <p:sldId id="611" r:id="rId11"/>
    <p:sldId id="281" r:id="rId12"/>
    <p:sldId id="275" r:id="rId13"/>
    <p:sldId id="282" r:id="rId14"/>
    <p:sldId id="257" r:id="rId15"/>
    <p:sldId id="258" r:id="rId16"/>
    <p:sldId id="626" r:id="rId17"/>
    <p:sldId id="286" r:id="rId18"/>
    <p:sldId id="627" r:id="rId19"/>
    <p:sldId id="628" r:id="rId20"/>
    <p:sldId id="647" r:id="rId21"/>
    <p:sldId id="650" r:id="rId22"/>
    <p:sldId id="651" r:id="rId23"/>
    <p:sldId id="652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4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7T00:04:26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1 880,'0'0'12176,"0"21"-12453,0 25 286,1-11 13,-1 0 0,-2-1-1,-8 47 1,6-58 9,1 1 0,0 27 0,2-25-21,-7 47 0,-21 76-761,29-164-512,1-1 0,0 1-1,5-20 1,8-8-5521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7T00:04:39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 5721,'0'0'7794,"-19"28"-6140,-30 44-1598,27-37-498,-1-1 0,-2-2 0,-50 52 1,74-84 176,11 0-652,125-5 926,59 1 22,-187 4-30,0 1 0,0 1 0,0-1 0,0 1 0,0 0 0,0 0 0,-1 1 1,1 0-1,-1 0 0,0 1 0,7 4 0,-9-5-1,-1-1 0,0 1 1,0 0-1,0 0 0,0 0 0,0 1 0,-1-1 1,1 0-1,-1 1 0,0 0 0,0 0 1,0-1-1,-1 1 0,1 0 0,-1 1 0,0-1 1,0 0-1,0 0 0,0 7 0,-1 15 21,0-10 3,0 1 0,-4 30 0,2-41-19,1 0 0,-1 1-1,0-1 1,-1 0-1,0-1 1,0 1 0,0 0-1,0-1 1,-1 0 0,-8 10-1,2-6 60,0 1 0,-1-2 0,0 1 0,-1-1 0,0-1 0,0 0 0,-1-1 0,0 0 0,0-1 0,0-1 0,-1 0 0,-15 3 0,-3-2-507,-1 0 1,1-2-1,-1-2 0,-34-3 1,41-3-2360,6-9-1987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7T00:04:40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3713,'0'0'4715,"24"10"-4012,79 32-168,-85-36-418,1 0-1,0-1 1,0-1-1,0-1 1,0-1 0,1 0-1,-1-2 1,28-2-1,5 1 21,-50 1-125,-11 0-346,-89 0-3345,46 0 837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7T00:04:40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1 0 3873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7T00:04:41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698 371 3873,'-97'-196'929,"73"155"-334,24 41-587,0-1 1,0 1 0,-1 0 0,1 0 0,0 0 0,0 0 0,0-1 0,0 1 0,0 0 0,0 0 0,0 0 0,-1 0 0,1 0-1,0 0 1,0-1 0,0 1 0,0 0 0,-1 0 0,1 0 0,0 0 0,0 0 0,0 0 0,0 0 0,-1 0 0,1 0-1,0 0 1,0 0 0,0 0 0,-1 0 0,1 0 0,0 0 0,0 0 0,0 0 0,0 0 0,-1 0 0,1 0 0,0 0 0,0 0-1,0 0 1,0 0 0,-1 1 0,1-1 0,0 0 0,0 0 0,0 0 0,0 0 0,0 0 0,-1 0 0,1 1 0,0-1 0,0 0-1,0 0 1,-4 3 267,-15-3 273,-1 1-1,1 2 1,-1-1-1,1 2 1,0 1-1,1 0 1,-1 2-1,-33 15 0,31-10-335,0 0 0,1 2 0,1 0 0,0 1 0,1 1 0,-27 31 0,23-20-159,2 1 1,0 0-1,2 2 0,1 0 0,2 1 0,1 1 0,1 0 1,2 1-1,1 0 0,-7 45 0,8-8 175,-1 132 0,11-190-225,1 0 0,0-1 0,0 1 0,1 0 1,1-1-1,0 0 0,1 0 0,0 0 0,8 13 1,2 1 14,1-2-1,34 41 1,-36-51-4,0-1-1,0 0 0,1 0 0,1-2 1,0 0-1,0-1 0,1 0 1,0-1-1,1-1 0,0-1 1,0-1-1,31 6 0,-1-4 8,1-1-1,0-3 1,83-5-1,-87-4-3,0-2 0,0-3 0,-1-1 0,69-28 0,-99 35-20,20-10 16,-1 0 0,0-2-1,-1-2 1,57-43 0,-34 17 11,77-83 1,-126 121-9,0 0 0,-1 0 0,0-1 0,0 1 0,-1-1 0,0 0 0,0-1 0,-1 1-1,3-10 1,0-9 63,5-45 1,-1 2-69,-3 34-1,-2 1 0,-1-1-1,-2 0 1,-1 0 0,-7-60 0,2 81 8,1 1 1,-2 1-1,0-1 0,-1 1 1,0-1-1,-1 1 0,-15-22 1,-5-1 111,-38-40 1,50 59-110,-1 1 0,-1 0 0,-1 1 0,0 1 0,-1 0 0,0 2 0,-1 0 0,-1 1 0,0 1 0,0 1 0,-1 1 0,0 1 0,0 1 0,-1 1 0,1 0 0,-24 0 0,15 1-34,1 2 0,-1 1 0,1 1-1,-1 2 1,0 1 0,1 2 0,0 0-1,0 2 1,1 2 0,-36 14 0,21-2-195,0 2-1,2 2 1,-45 34 0,53-32-3308,-55 56 0,71-67-2703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7T00:04:43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435 11 3209,'0'0'7480,"3"-8"-6561,-3 8-850,0 0-1,-1 0 1,1 0-1,0 0 1,0 0-1,0 0 1,0 0-1,0 0 1,0 0-1,0 0 1,0 0-1,-1 0 1,1 0-1,0 0 1,-1-1 822,1 1-823,0 0 1,0 0 0,0 0-1,0 0 1,0 0-1,0 0 1,0 0-1,0 0 1,0-1-1,0 1 1,0 0-1,0 0 1,0 0-1,0 0 1,0 0-1,0 0 1,0 0 0,0 0-1,0 0 1,0-1-1,0 1 1,0 0-1,-58 54-33,3 2 0,2 3 0,2 1 0,4 3 0,-68 117 0,106-160-69,0 1 1,1 0-1,1 1 1,0 0-1,2 0 1,1 0-1,1 1 1,1-1 0,0 1-1,2-1 1,4 37-1,-3-56 11,0 0-1,0 0 1,0 0-1,1 0 1,-1 0 0,1-1-1,0 1 1,-1 0-1,1-1 1,0 1-1,1-1 1,-1 0-1,0 0 1,1 0 0,-1 0-1,1 0 1,0-1-1,-1 1 1,1-1-1,0 1 1,0-1-1,0 0 1,0 0-1,0 0 1,0-1 0,5 1-1,10 3-76,0-2 1,0 0-1,23-1 0,-18-1 37,-1-1 1,1-1-1,-1-1 0,38-10 0,-53 12 61,0-2 0,1 1 0,-1-1 0,-1 0 0,1-1 0,0 0 0,-1 0 0,0 0 0,0-1-1,0 1 1,0-1 0,-1-1 0,0 1 0,0-1 0,0 0 0,-1 0 0,0-1 0,4-8 0,-6 12 15,-1 1 1,0-1-1,0 0 1,0 0-1,-1 0 1,1 0-1,-1 1 1,0-1-1,1 0 1,-1 0-1,-1 0 1,1 0-1,0 0 1,-1 0-1,1 0 1,-1 0-1,0 1 1,0-1-1,0 0 1,0 1 0,-1-1-1,1 0 1,-1 1-1,1 0 1,-1-1-1,0 1 1,0 0-1,0 0 1,0 0-1,0 0 1,-1 0-1,1 0 1,0 1-1,-5-3 1,-8-4 78,-1 1 0,0 0 1,0 1-1,-29-6 0,28 7-28,-17-2 45,-58-6-1,31 5-282,60 8 39,0 0-1,0-1 1,0 1-1,1-1 1,-1 1-1,0-1 1,0 1-1,1-1 1,-1 1-1,0-1 1,1 0-1,-1 1 1,0-1 0,1 0-1,-1 0 1,1 1-1,-1-1 1,1 0-1,-1 0 1,1 0-1,0 0 1,0 0-1,-1 0 1,1 1-1,0-1 1,0 0-1,0 0 1,0 0-1,0 0 1,0 0 0,0 0-1,0 0 1,0 0-1,1 0 1,-1 0-1,0 1 1,0-1-1,1 0 1,-1 0-1,1 0 1,-1 0-1,1-1 1,9-16-5510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7T00:04:43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436 25 4321,'0'0'5193,"-29"19"-4728,-93 66 89,111-77-468,1 1 0,0 1 1,1-1-1,0 2 0,1-1 0,0 1 1,0 0-1,-6 14 0,-2 3 90,-11 15-4,3 1 0,2 2-1,2 0 1,1 1 0,3 1-1,2 0 1,2 1 0,2 1-1,3 0 1,1 0 0,2 55 0,4-100-173,-1 19 25,2 1 1,6 37 0,-5-53-15,0 0 0,1-1 0,0 1 0,0-1 1,1 0-1,0 0 0,0 0 0,1-1 1,0 1-1,9 9 0,-2-5 4,0-1 0,0 0 0,1-1 0,0-1 0,0 0 0,1-1 0,1 0 0,-1-1 0,1-1 0,0 0 0,1-1 0,-1 0 0,24 2 0,17 1 23,0-3 1,86-4-1,-84-2-36,-28 0 11,-1-1-1,1-2 1,-1-1-1,0-2 1,0 0-1,-1-2 1,0-1-1,0-2 1,-1 0-1,25-17 1,-16 7 10,-1-2 0,-1-1 1,-1-2-1,-2-1 0,0-2 1,37-47-1,-54 59 13,-2 0-1,0-1 1,-2 0-1,0 0 1,-1-1-1,-1-1 1,0 1-1,-2-1 1,7-37 0,-6-6 238,0-127 1,-7 185-268,0-4 36,-1 0 1,1-1-1,-2 1 0,0 1 1,0-1-1,0 0 0,-1 0 1,-1 1-1,0 0 0,0-1 1,-1 2-1,0-1 0,0 0 1,-1 1-1,0 0 1,-1 0-1,-8-8 0,-5 0 11,0 0-1,0 2 1,-1 0-1,-1 2 1,-42-18-1,-16-9-13,56 25-39,-1 2 0,0 0 0,0 2 0,-1 1-1,-1 0 1,1 3 0,-1 0 0,-35-3 0,27 8-24,-1 1 0,-58 7 0,79-4 8,0 1-1,1 0 0,0 0 0,-1 2 1,2-1-1,-1 2 0,1 0 1,0 1-1,-13 9 0,6-1-201,0 1 0,1 0 0,1 2 0,0 0 0,2 1 1,-24 36-1,26-31-932,1-1 1,0 2 0,-10 33-1,9-4-4616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7T00:04:45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37 2577,'0'0'4445,"-10"-6"-4387,-2-1-18,8 3-8,0 1 1,-1 0 0,0 1 0,0-1 0,0 1 0,0 0 0,-6-2 0,51 8 7061,48-6-6813,-21 0-117,109 2 28,-175 0-127,28 0-303,-8 0 236,-22 27-137,-7-15 146,0-1-1,-1 0 1,-1-1-1,0 0 1,-12 11-1,7-8 9,1 0 0,-17 22-1,3 5-32,1 2 0,3 2-1,1 0 1,2 1 0,2 1-1,-15 56 1,33-96-2572,1-12-384,0-9-768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7T00:04:46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631 37 4313,'0'0'5580,"-22"-1"-5144,-70-6-180,87 7-224,0-1-1,0 1 1,0 1 0,-1-1 0,1 1-1,0 0 1,0 0 0,0 0 0,1 1-1,-1-1 1,0 1 0,0 0 0,1 1-1,-1-1 1,1 1 0,0 0 0,0 0-1,0 0 1,0 1 0,0-1 0,1 1-1,0 0 1,-1 0 0,-2 5 0,-10 10 154,9-11-111,-77 84 788,-88 123 1,154-185-814,1 0 0,2 1 0,1 1 1,2 0-1,0 1 0,3 0 0,1 1 0,1 0 1,2 0-1,1 1 0,2-1 0,1 1 0,7 56 1,-4-83-32,0 0-1,0-1 1,1 1 0,1-1 0,-1 1 0,1-1 0,0 0 0,1-1-1,0 1 1,0-1 0,0 1 0,1-2 0,-1 1 0,1-1-1,1 1 1,-1-2 0,1 1 0,8 4 0,5 2 4,0 0 0,1-2 0,0 0 0,1-1 0,28 6 0,51 8 15,1-5 1,0-5-1,1-4 0,130-7 1,-217-3-21,0 0 0,-1-2 0,0 0 0,1 0 0,-2-1 1,1-1-1,15-9 0,6-4 83,53-39 1,-76 48-86,-1-2 0,0 1 0,0-2 0,-1 1 0,-1-2 0,0 1 0,-1-2 0,0 1 0,-1-1 0,-1 0 0,0-1 0,-1 1 0,-1-1 0,5-22 0,-3 1 18,-1 1 0,-2-1-1,-1 0 1,-3 0 0,-4-53 0,2 77-25,-1-1 0,0 1-1,-1 0 1,0 1 0,-1-1 0,-1 1 0,-8-15 0,-57-82 74,47 75-92,6 6 45,-2 0 1,-1 2-1,-1 1 1,-1 0-1,-1 1 0,-35-26 1,26 25-20,26 18-17,-1 1 0,-1 0-1,1 0 1,-1 0 0,0 1 0,-1 0 0,1 1 0,-1 0 0,-20-5 0,-18 3-54,-1 1 0,0 3 1,-52 4-1,13-1-74,79 0 36,-1 0-1,1 0 1,0 1 0,0 0 0,0 1-1,1 0 1,-1 0 0,1 1-1,-1 0 1,1 0 0,0 1 0,1 0-1,-13 10 1,0 3-923,1 1-1,0 0 1,-21 31 0,5-3-3997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7T00:04:28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33 2833,'0'0'4950,"-5"-2"-4426,4 0-453,-1 1-1,1 0 0,-1 0 1,1 0-1,-1 0 1,0 1-1,1-1 1,-1 0-1,0 1 0,0-1 1,0 1-1,1 0 1,-1 0-1,-3-1 0,3 2 13,0 0 0,0 0 0,0 0 0,0 0 0,0 0 0,1 0 0,-1 1 0,0-1 0,1 1 0,-1-1 0,1 1 0,-1-1 0,1 1-1,0 0 1,-2 2 0,-56 71 969,33-43-950,0 1 0,3 2 1,0 0-1,-18 40 0,32-53-8,0 0-1,1 1 1,1 0-1,2 1 1,0-1-1,1 1 1,2 0-1,0 33 1,2-34-39,-1 9 48,7 54 1,-4-74-92,1 0 0,0-1 0,0 1-1,1-1 1,1 0 0,0 0 0,12 20 0,-10-20-5,1-1 0,0 0 0,0-1 0,1 0 1,0 0-1,0 0 0,1-2 0,1 1 0,-1-1 0,1 0 0,0-1 0,1-1 0,-1 0 0,1 0 0,16 3 0,8 0 9,0-2-1,0-2 1,1-1-1,39-3 1,-64 1-12,1-1-1,-1-1 1,0 0-1,0 0 1,0-1-1,0-1 1,0 0 0,-1 0-1,1-1 1,-1-1-1,0 0 1,18-11 0,-22 11-3,33-21 2,57-48-1,-86 64 2,-1 0-1,0 0 0,-1-1 1,0 0-1,-1 0 0,0-1 1,-1 0-1,0 0 0,9-27 1,-4 2 14,-1-2 1,-2 1 0,-2-1 0,-1 0 0,0-64 0,-6 84 12,0-1 1,-2 1-1,-7-38 0,6 47 0,0 1-1,-1-1 1,0 0-1,-1 1 1,0 0 0,0 0-1,-1 0 1,0 1-1,-8-9 1,5 6-51,-11-11 118,-1 0 1,-27-23-1,38 38-65,1 1 1,-1-1-1,0 2 1,0 0-1,0 0 1,-1 0-1,0 2 0,0-1 1,-13-1-1,-18-3 7,0 2-1,0 2 1,0 2-1,-67 5 1,102-1-51,1 1 1,-1 0-1,1 0 1,0 1 0,0 0-1,1 0 1,-1 0-1,1 1 1,0 0 0,0 0-1,0 0 1,0 0-1,-4 9 1,-12 10 0,-114 111-1932,137-138-281,7-14-3120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7T00:04:30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20 1384,'0'0'3613,"-7"0"-3500,-41 0 960,60-1 5443,50-7-6652,-17 2 89,71 1 0,-114 6 39,1-1 0,-1 1-1,0 0 1,0 0 0,1 0-1,-1 0 1,0 0 0,0 0-1,0 1 1,0-1-1,0 1 1,0-1 0,-1 1-1,1 0 1,0 0 0,-1-1-1,1 1 1,-1 0 0,0 1-1,0-1 1,0 0 0,0 0-1,0 0 1,0 1 0,0-1-1,0 4 1,0-2-10,0-1 1,0 0-1,-1 0 0,1 0 1,-1 0-1,0 1 0,1-1 1,-1 0-1,-1 0 0,1 1 1,-1-1-1,1 0 0,-1 0 1,0 0-1,0 0 0,0 1 1,0-2-1,-1 1 1,1 0-1,-4 5 0,-17 10-88,0-1 0,-1-1 1,-1 0-1,-44 20 0,-13 8-206,19-11 78,45-25 114,0 1 0,1 0 0,-30 23 0,94-29-724,323-3 2556,-371 0-1217,-2-8-639,-12-4-1439,-10-1-2330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7T00:04:31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465 1 1800,'0'0'5788,"-11"0"-5221,5 0-441,1 0-1,-1 1 1,0 0-1,0 0 1,0 0-1,1 1 1,-1-1-1,1 2 1,-1-1-1,1 0 1,0 1-1,0 0 1,0 0-1,0 1 1,-7 6 0,-44 36 901,6-6-337,-63 65 1,99-89-650,0 0 1,1 1-1,1 1 0,0 0 1,1 0-1,2 1 0,0 1 1,-9 26-1,9-12 32,2 1 0,1 0 0,2 0 0,2 0 0,1 39 0,2-66-60,0-1 1,1 0-1,0 1 1,0-1-1,1 0 1,-1 0-1,2 0 1,-1 0-1,1-1 1,0 1-1,0-1 1,1 0-1,-1 0 1,1-1-1,1 1 1,8 6-1,-1-1 3,1 1-1,1-2 1,0 0-1,0 0 1,31 12-1,-25-14 8,0-2 0,1 0-1,-1-2 1,1 0 0,24 0-1,115-3 126,-3 1-132,-103 3 10,0-3 0,0-1-1,56-8 1,-93 3-16,-1 0 1,1 0-1,-1-2 0,-1 0 1,1-1-1,-1-1 0,0 0 1,-1-1-1,0-1 0,0 0 1,-1-1-1,19-20 0,-18 15-5,-1 0 0,0-2 0,-1 0 0,-1 0 0,0-1-1,-2-1 1,0 1 0,-1-2 0,10-36 0,-16 45 20,0 1 1,0-1-1,-1 0 0,-1 0 1,0-1-1,-1 1 0,0 0 1,-1 0-1,-1 0 1,1 0-1,-2 0 0,0 0 1,0 0-1,-1 1 1,0 0-1,-1 0 0,-1 0 1,0 0-1,0 1 1,-1-1-1,0 2 0,-14-16 1,-175-148 318,187 166-325,0 0 0,0 0 0,-1 1 1,0 1-1,-1 0 0,1 0 0,-1 1 0,0 0 1,0 1-1,0 0 0,-15-1 0,-15 0-37,-74 1 1,77 3 9,26 1-4,0 0 0,0 1 0,0 0 0,1 0 0,-1 2 0,0-1 1,1 1-1,-18 10 0,-8 6-4,-40 30 1,51-32-444,0 0 1,-55 25-1,71-40 68,6-2-1634,11-1-1652,13 0-2857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7T00:04:33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 2761,'0'0'8487,"24"0"-8417,-4 2-63,1 0 0,-1 2-1,0 1 1,0 0 0,0 1-1,-1 1 1,0 1 0,0 1-1,19 12 1,-37-20-11,1-1 0,-1 1 0,0 0 0,1-1 0,-1 1 0,0 0 1,1 0-1,-1 0 0,0 0 0,0 0 0,0 1 0,0-1 0,0 0 0,0 0 0,0 1 0,0-1 0,0 1 0,-1-1 0,1 1 0,-1-1 0,1 1 0,-1-1 0,1 1 1,-1-1-1,0 1 0,0-1 0,0 1 0,0 0 0,0-1 0,0 1 0,0-1 0,0 1 0,-1 0 0,1-1 0,-1 1 0,1-1 0,-1 1 0,0-1 0,1 0 0,-1 1 1,0-1-1,0 0 0,0 1 0,0-1 0,0 0 0,0 0 0,0 0 0,0 0 0,-3 2 0,-6 5-53,0-1 1,0-1-1,-1 1 0,0-1 0,-12 4 1,-126 45-888,-16 6-1513,164-59 2542,6-1 24,18-1 153,30-3 254,-25 0-268,-1 2 1,43 2-1,-58 0-234,0 1 0,0 0 0,0 1-1,-1 0 1,1 1 0,-1 0 0,0 1 0,14 7 0,3 5 22,57 37-2,-80-50-27,0 0 0,0 0 1,0 0-1,0 1 0,-1 0 0,0 0 0,0 0 1,-1 0-1,1 1 0,-1 0 0,0-1 0,3 9 1,-5-10 45,-1 0 0,1 0 1,-1 0-1,1 0 0,-1 0 0,0 0 1,-1 0-1,1 0 0,-1 0 1,1 0-1,-1-1 0,0 1 1,-1 0-1,1 0 0,-1-1 0,1 1 1,-1-1-1,0 1 0,-1-1 1,1 0-1,0 0 0,-1 0 1,0 0-1,0 0 0,0 0 0,0-1 1,-4 3-1,-9 6 147,-1-1 0,0-1 0,0 0 0,-24 7 1,34-13-148,-21 6-36,-1-2-1,0-1 1,0-1 0,-1-1 0,1-1 0,-52-3 0,79 0-105,1 0-1,0 0 0,-1 0 1,1 1-1,-1-1 1,1-1-1,0 1 0,-1 0 1,1 0-1,0 0 1,-1-1-1,1 1 0,0-1 1,-1 1-1,1-1 1,0 1-1,0-1 1,0 0-1,-1 0 0,1 1 1,0-1-1,0 0 1,0 0-1,0 0 0,0 0 1,1 0-1,-1-1 1,0 1-1,-1-2 0,0-19-3753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7T00:04:34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680 1 2761,'0'0'5469,"-24"1"-4790,-76 8 33,94-8-578,-1 0 0,1 0 1,0 1-1,-1 0 0,1 0 1,0 0-1,0 1 0,1 0 1,-1 0-1,0 0 0,1 1 1,-10 8-1,-7 5 188,-25 13-58,2 3 0,1 1 0,2 2 0,-63 70 0,87-86-203,2 0-1,0 1 1,1 1-1,1 0 1,1 1 0,2 0-1,0 1 1,1 1-1,1-1 1,1 1-1,2 1 1,1 0-1,0 0 1,2 0-1,0 33 1,3-52-53,-1 0 1,1 0-1,1 0 1,-1 0-1,1 0 0,1 0 1,-1 0-1,1-1 1,0 1-1,1-1 1,-1 1-1,1-1 1,0 0-1,1 0 1,0 0-1,5 7 1,54 76 45,-44-59-31,2-1 0,1 0 0,27 26 0,-31-39 3,0 0 0,0-1-1,1-1 1,31 17 0,-38-25-11,1 0 0,-1-1 0,1 0 0,0-1 1,0-1-1,0 0 0,1-1 0,-1 0 0,18 0 0,-22-2-4,28 1 21,0-2-1,0-1 1,1-1-1,-2-3 1,39-10-1,2-7-37,83-37-1,-139 50 1,0 0 1,0-1-1,-1-2 0,-1 0 1,0 0-1,-1-2 1,-1 0-1,27-31 0,-37 37 31,-1 0-1,-1 0 0,0-1 0,0 0 0,-1 0 0,0 0 0,0 0 0,-2-1 0,1 0 0,1-18 0,-1-9 49,-4-66 0,0 39-125,-2 35 51,-1 0-1,-1 0 0,-1 1 1,-2 0-1,-1 0 1,-1 1-1,-1 1 0,-2-1 1,-19-31-1,13 31 64,-2 0-1,0 1 1,-29-28-1,40 44-37,4 5-1,1 0 0,-1 1 1,-1 0-1,1 0 0,-1 0 1,1 1-1,-1 0 0,-1 0 1,1 1-1,0-1 0,-16-3 0,2 4-10,1 0-1,-1 1 0,-30 2 0,45 0-19,-39 0-250,-32 0 523,25-3-4859,35 2 104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7T00:04:36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1 1464,'-1'0'11902,"-13"10"-11894,-8 8 22,-35 26-4,1 3 0,3 3-1,-75 89 1,117-126-44,6-8 7,1 0 0,0 0-1,0 0 1,0 1 0,1-1 0,0 1 0,0 0-1,-4 12 1,-30 24 89,37-41-79,-1-1 1,0 1 0,1-1-1,-1 1 1,0 0 0,1-1-1,-1 1 1,1 0 0,-1 0-1,1-1 1,-1 1 0,1 0-1,-1 0 1,1 0 0,0 0-1,0 0 1,-1-1 0,1 1-1,0 0 1,0 0 0,0 0 0,0 0-1,0 1 1,20-1-41,0-1 56,109 1 18,163-5 49,-254 5-80,-32-1-106,-1 1-1,1-1 0,0 0 1,-1 0-1,1-1 1,-1 1-1,1-1 1,7-2-1,-12 2-400,-9-2-5779,-6 3 1273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7T00:04:37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 2881,'0'0'5255,"-5"32"-4669,-17 103-19,17-111-259,0 1 0,-2-1 0,-1-1 0,-13 26 0,-2 7 57,13-26-242,-5 11-58,1 1-1,2 0 1,-10 70 0,22-81-483,-8-42-5827,1-10 1588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7T00:04:38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364 156 3777,'0'0'5053,"-15"0"-4680,-44 5-55,56-3-268,-1-1 1,0 0 0,0 1 0,1 0-1,-1-1 1,1 2 0,-1-1 0,1 0-1,0 1 1,0-1 0,0 1 0,0 0-1,0 0 1,1 0 0,-1 0-1,-3 7 1,-3 3 160,-22 24 62,2 2 0,1 1 0,2 2 0,2 0 0,2 2 0,-17 46 0,32-57-197,0 1 1,3 0-1,0 0 0,2 0 0,6 66 0,-2-14-7,-2-79-64,0 1 0,1-1 1,0 0-1,1 1 0,-1-1 1,1 0-1,0 0 0,1 0 1,0 0-1,0-1 0,1 1 1,-1-1-1,1 0 0,7 8 1,-3-5-7,0-1 0,1 0 0,0 0 0,1-1 0,0 0 0,0 0 1,0-1-1,14 5 0,3 0 11,1-1 1,1-2 0,0 0-1,0-2 1,0-2 0,42 2-1,-47-4 1,0-1-1,1-1 0,-1-2 0,1 0 0,-1-2 0,0 0 1,45-16-1,-11-2-4,-1 1 1,88-46 1,-129 58 4,-1 0 0,0-2 0,-1 1 0,1-2 0,-2 0 0,0 0 0,-1-1 0,0-1 0,-1 0 0,10-16 0,-4 1 10,-1-1 0,-2 0 0,-1-1-1,-1-1 1,-2 0 0,-1-1 0,-1 1 0,-2-2 0,-2 1-1,1-61 1,-4 79 54,-1 0 1,-1 1-1,-1-1 0,0 1 0,0-1 0,-2 1 0,0 0 0,0 0 1,-7-13-1,0 2 57,-1 1 0,-1 1 1,-1 0-1,-1 1 0,-30-35 1,35 47-76,0-1 1,-1 2-1,-1-1 1,0 2 0,0 0-1,-1 0 1,1 1-1,-2 0 1,1 2 0,-1-1-1,-27-6 1,5 6-55,0 1 0,-1 1 0,1 3 0,-1 0 0,-37 6 0,54-2-65,0 0 1,0 2 0,0 0-1,-33 15 1,-76 42-530,63-30 184,-22 9-810,88-41 1180,0 0-1,0 0 1,1 0 0,-1 0 0,0-1 0,0 1 0,0 0-1,0 0 1,0 0 0,0 0 0,0-1 0,0 1-1,0 0 1,0 0 0,0 0 0,0-1 0,0 1 0,0 0-1,0 0 1,-1 0 0,1 0 0,0-1 0,0 1-1,0 0 1,0 0 0,0 0 0,0 0 0,0 0-1,0-1 1,-1 1 0,1 0 0,0 0 0,0 0 0,0 0-1,0 0 1,0 0 0,-1 0 0,1 0 0,0 0-1,0-1 1,0 1 0,0 0 0,-1 0 0,1 0-1,0 0 1,0 0 0,0 0 0,-1 0 0,1 0 0,0 0-1,0 0 1,0 0 0,0 0 0,-1 0 0,1 1-1,0-1 1,0 0 0,0-2-495,10-21-4329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0DFB8-4DD0-44F6-B729-34DBE0B5160D}" type="datetimeFigureOut">
              <a:rPr lang="en-AU" smtClean="0"/>
              <a:t>27/07/2021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CC7DF2-B52B-4D9F-9522-70A69B2235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2359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Nearpod Activity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C7DF2-B52B-4D9F-9522-70A69B223582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4217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transformation which produces the graph of </a:t>
            </a:r>
            <a:r>
              <a:rPr lang="en-A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𝑦=2𝑥^2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from the graph of </a:t>
            </a:r>
            <a:r>
              <a:rPr lang="en-A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𝑦=𝑥^2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called a </a:t>
            </a:r>
            <a:r>
              <a:rPr lang="en-A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dilation of factor </a:t>
            </a:r>
            <a:r>
              <a:rPr lang="en-A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A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from the </a:t>
            </a:r>
            <a:r>
              <a:rPr lang="en-A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𝑥x</a:t>
            </a:r>
            <a:r>
              <a:rPr lang="en-A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-axis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844A4-22F1-B14D-8156-EF9C879A2B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0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transformation which produces the graph of </a:t>
            </a:r>
            <a:r>
              <a:rPr lang="en-A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𝑦=2𝑥^2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from the graph of </a:t>
            </a:r>
            <a:r>
              <a:rPr lang="en-A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𝑦=𝑥^2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called a </a:t>
            </a:r>
            <a:r>
              <a:rPr lang="en-A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dilation of factor </a:t>
            </a:r>
            <a:r>
              <a:rPr lang="en-A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A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from the </a:t>
            </a:r>
            <a:r>
              <a:rPr lang="en-A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𝑥x</a:t>
            </a:r>
            <a:r>
              <a:rPr lang="en-A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-axis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844A4-22F1-B14D-8156-EF9C879A2B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02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transformation which produces the graph of </a:t>
            </a:r>
            <a:r>
              <a:rPr lang="en-A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𝑦=2𝑥^2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from the graph of </a:t>
            </a:r>
            <a:r>
              <a:rPr lang="en-A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𝑦=𝑥^2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called a </a:t>
            </a:r>
            <a:r>
              <a:rPr lang="en-A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dilation of factor </a:t>
            </a:r>
            <a:r>
              <a:rPr lang="en-A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A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from the </a:t>
            </a:r>
            <a:r>
              <a:rPr lang="en-A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𝑥x</a:t>
            </a:r>
            <a:r>
              <a:rPr lang="en-A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-axis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844A4-22F1-B14D-8156-EF9C879A2B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76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586C8-81EE-4040-B0BF-15B5D10E9B18}" type="datetimeFigureOut">
              <a:rPr lang="en-AU" smtClean="0"/>
              <a:t>27/07/2021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396BE-3ABD-4030-818A-CF54B33F2E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5051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586C8-81EE-4040-B0BF-15B5D10E9B18}" type="datetimeFigureOut">
              <a:rPr lang="en-AU" smtClean="0"/>
              <a:t>27/07/2021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396BE-3ABD-4030-818A-CF54B33F2E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5349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586C8-81EE-4040-B0BF-15B5D10E9B18}" type="datetimeFigureOut">
              <a:rPr lang="en-AU" smtClean="0"/>
              <a:t>27/07/2021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396BE-3ABD-4030-818A-CF54B33F2E7D}" type="slidenum">
              <a:rPr lang="en-AU" smtClean="0"/>
              <a:t>‹#›</a:t>
            </a:fld>
            <a:endParaRPr lang="en-A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4869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586C8-81EE-4040-B0BF-15B5D10E9B18}" type="datetimeFigureOut">
              <a:rPr lang="en-AU" smtClean="0"/>
              <a:t>27/07/2021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396BE-3ABD-4030-818A-CF54B33F2E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0961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586C8-81EE-4040-B0BF-15B5D10E9B18}" type="datetimeFigureOut">
              <a:rPr lang="en-AU" smtClean="0"/>
              <a:t>27/07/2021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396BE-3ABD-4030-818A-CF54B33F2E7D}" type="slidenum">
              <a:rPr lang="en-AU" smtClean="0"/>
              <a:t>‹#›</a:t>
            </a:fld>
            <a:endParaRPr lang="en-A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986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586C8-81EE-4040-B0BF-15B5D10E9B18}" type="datetimeFigureOut">
              <a:rPr lang="en-AU" smtClean="0"/>
              <a:t>27/07/2021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396BE-3ABD-4030-818A-CF54B33F2E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112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586C8-81EE-4040-B0BF-15B5D10E9B18}" type="datetimeFigureOut">
              <a:rPr lang="en-AU" smtClean="0"/>
              <a:t>27/07/2021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396BE-3ABD-4030-818A-CF54B33F2E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6048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586C8-81EE-4040-B0BF-15B5D10E9B18}" type="datetimeFigureOut">
              <a:rPr lang="en-AU" smtClean="0"/>
              <a:t>27/07/2021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396BE-3ABD-4030-818A-CF54B33F2E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2971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586C8-81EE-4040-B0BF-15B5D10E9B18}" type="datetimeFigureOut">
              <a:rPr lang="en-AU" smtClean="0"/>
              <a:t>27/07/2021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396BE-3ABD-4030-818A-CF54B33F2E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3034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586C8-81EE-4040-B0BF-15B5D10E9B18}" type="datetimeFigureOut">
              <a:rPr lang="en-AU" smtClean="0"/>
              <a:t>27/07/2021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396BE-3ABD-4030-818A-CF54B33F2E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3012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586C8-81EE-4040-B0BF-15B5D10E9B18}" type="datetimeFigureOut">
              <a:rPr lang="en-AU" smtClean="0"/>
              <a:t>27/07/2021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396BE-3ABD-4030-818A-CF54B33F2E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8119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586C8-81EE-4040-B0BF-15B5D10E9B18}" type="datetimeFigureOut">
              <a:rPr lang="en-AU" smtClean="0"/>
              <a:t>27/07/2021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396BE-3ABD-4030-818A-CF54B33F2E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444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586C8-81EE-4040-B0BF-15B5D10E9B18}" type="datetimeFigureOut">
              <a:rPr lang="en-AU" smtClean="0"/>
              <a:t>27/07/2021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396BE-3ABD-4030-818A-CF54B33F2E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4390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586C8-81EE-4040-B0BF-15B5D10E9B18}" type="datetimeFigureOut">
              <a:rPr lang="en-AU" smtClean="0"/>
              <a:t>27/07/2021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396BE-3ABD-4030-818A-CF54B33F2E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2387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586C8-81EE-4040-B0BF-15B5D10E9B18}" type="datetimeFigureOut">
              <a:rPr lang="en-AU" smtClean="0"/>
              <a:t>27/07/2021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396BE-3ABD-4030-818A-CF54B33F2E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2437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396BE-3ABD-4030-818A-CF54B33F2E7D}" type="slidenum">
              <a:rPr lang="en-AU" smtClean="0"/>
              <a:t>‹#›</a:t>
            </a:fld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586C8-81EE-4040-B0BF-15B5D10E9B18}" type="datetimeFigureOut">
              <a:rPr lang="en-AU" smtClean="0"/>
              <a:t>27/07/2021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2362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586C8-81EE-4040-B0BF-15B5D10E9B18}" type="datetimeFigureOut">
              <a:rPr lang="en-AU" smtClean="0"/>
              <a:t>27/07/2021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3A396BE-3ABD-4030-818A-CF54B33F2E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7383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30.jpeg"/><Relationship Id="rId7" Type="http://schemas.openxmlformats.org/officeDocument/2006/relationships/image" Target="../media/image36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customXml" Target="../ink/ink3.xml"/><Relationship Id="rId18" Type="http://schemas.openxmlformats.org/officeDocument/2006/relationships/image" Target="../media/image43.png"/><Relationship Id="rId26" Type="http://schemas.openxmlformats.org/officeDocument/2006/relationships/image" Target="../media/image48.png"/><Relationship Id="rId39" Type="http://schemas.openxmlformats.org/officeDocument/2006/relationships/customXml" Target="../ink/ink16.xml"/><Relationship Id="rId3" Type="http://schemas.openxmlformats.org/officeDocument/2006/relationships/image" Target="../media/image12.png"/><Relationship Id="rId21" Type="http://schemas.openxmlformats.org/officeDocument/2006/relationships/customXml" Target="../ink/ink7.xml"/><Relationship Id="rId34" Type="http://schemas.openxmlformats.org/officeDocument/2006/relationships/image" Target="../media/image52.png"/><Relationship Id="rId42" Type="http://schemas.openxmlformats.org/officeDocument/2006/relationships/image" Target="../media/image56.png"/><Relationship Id="rId7" Type="http://schemas.openxmlformats.org/officeDocument/2006/relationships/image" Target="../media/image32.png"/><Relationship Id="rId12" Type="http://schemas.openxmlformats.org/officeDocument/2006/relationships/image" Target="../media/image40.png"/><Relationship Id="rId17" Type="http://schemas.openxmlformats.org/officeDocument/2006/relationships/customXml" Target="../ink/ink5.xml"/><Relationship Id="rId25" Type="http://schemas.openxmlformats.org/officeDocument/2006/relationships/customXml" Target="../ink/ink9.xml"/><Relationship Id="rId33" Type="http://schemas.openxmlformats.org/officeDocument/2006/relationships/customXml" Target="../ink/ink13.xml"/><Relationship Id="rId38" Type="http://schemas.openxmlformats.org/officeDocument/2006/relationships/image" Target="../media/image54.png"/><Relationship Id="rId2" Type="http://schemas.openxmlformats.org/officeDocument/2006/relationships/image" Target="../media/image1.png"/><Relationship Id="rId16" Type="http://schemas.openxmlformats.org/officeDocument/2006/relationships/image" Target="../media/image42.png"/><Relationship Id="rId20" Type="http://schemas.openxmlformats.org/officeDocument/2006/relationships/image" Target="../media/image45.png"/><Relationship Id="rId29" Type="http://schemas.openxmlformats.org/officeDocument/2006/relationships/customXml" Target="../ink/ink11.xml"/><Relationship Id="rId41" Type="http://schemas.openxmlformats.org/officeDocument/2006/relationships/customXml" Target="../ink/ink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customXml" Target="../ink/ink2.xml"/><Relationship Id="rId24" Type="http://schemas.openxmlformats.org/officeDocument/2006/relationships/image" Target="../media/image47.png"/><Relationship Id="rId32" Type="http://schemas.openxmlformats.org/officeDocument/2006/relationships/image" Target="../media/image51.png"/><Relationship Id="rId37" Type="http://schemas.openxmlformats.org/officeDocument/2006/relationships/customXml" Target="../ink/ink15.xml"/><Relationship Id="rId40" Type="http://schemas.openxmlformats.org/officeDocument/2006/relationships/image" Target="../media/image55.png"/><Relationship Id="rId5" Type="http://schemas.openxmlformats.org/officeDocument/2006/relationships/image" Target="../media/image21.png"/><Relationship Id="rId15" Type="http://schemas.openxmlformats.org/officeDocument/2006/relationships/customXml" Target="../ink/ink4.xml"/><Relationship Id="rId23" Type="http://schemas.openxmlformats.org/officeDocument/2006/relationships/customXml" Target="../ink/ink8.xml"/><Relationship Id="rId28" Type="http://schemas.openxmlformats.org/officeDocument/2006/relationships/image" Target="../media/image49.png"/><Relationship Id="rId36" Type="http://schemas.openxmlformats.org/officeDocument/2006/relationships/image" Target="../media/image53.png"/><Relationship Id="rId10" Type="http://schemas.openxmlformats.org/officeDocument/2006/relationships/image" Target="../media/image38.png"/><Relationship Id="rId19" Type="http://schemas.openxmlformats.org/officeDocument/2006/relationships/customXml" Target="../ink/ink6.xml"/><Relationship Id="rId31" Type="http://schemas.openxmlformats.org/officeDocument/2006/relationships/customXml" Target="../ink/ink12.xml"/><Relationship Id="rId4" Type="http://schemas.openxmlformats.org/officeDocument/2006/relationships/image" Target="../media/image17.png"/><Relationship Id="rId9" Type="http://schemas.openxmlformats.org/officeDocument/2006/relationships/customXml" Target="../ink/ink1.xml"/><Relationship Id="rId14" Type="http://schemas.openxmlformats.org/officeDocument/2006/relationships/image" Target="../media/image41.png"/><Relationship Id="rId22" Type="http://schemas.openxmlformats.org/officeDocument/2006/relationships/image" Target="../media/image46.png"/><Relationship Id="rId27" Type="http://schemas.openxmlformats.org/officeDocument/2006/relationships/customXml" Target="../ink/ink10.xml"/><Relationship Id="rId30" Type="http://schemas.openxmlformats.org/officeDocument/2006/relationships/image" Target="../media/image50.png"/><Relationship Id="rId35" Type="http://schemas.openxmlformats.org/officeDocument/2006/relationships/customXml" Target="../ink/ink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37.png"/><Relationship Id="rId7" Type="http://schemas.openxmlformats.org/officeDocument/2006/relationships/image" Target="NUL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../media/image3.png"/><Relationship Id="rId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73903-DFB8-43FD-9A1B-6D4DAF6592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56822" y="2275745"/>
            <a:ext cx="10869769" cy="1646302"/>
          </a:xfrm>
        </p:spPr>
        <p:txBody>
          <a:bodyPr/>
          <a:lstStyle/>
          <a:p>
            <a:r>
              <a:rPr lang="en-AU" dirty="0" err="1"/>
              <a:t>Graphs:Quadratics</a:t>
            </a:r>
            <a:r>
              <a:rPr lang="en-AU" dirty="0"/>
              <a:t>, hyperbolas, truncus, circles, semicircles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0A412C-6768-4A1F-827A-3F901339A4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Methods Chapter3 Chapter4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45081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A75770B-A42C-6D4D-AFF0-006578858BF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12192000" cy="1214438"/>
              </a:xfrm>
            </p:spPr>
            <p:txBody>
              <a:bodyPr>
                <a:noAutofit/>
              </a:bodyPr>
              <a:lstStyle/>
              <a:p>
                <a:r>
                  <a:rPr lang="en-US" sz="3000" dirty="0"/>
                  <a:t>Sketch the graph of 𝑦=</a:t>
                </a:r>
                <a:r>
                  <a:rPr lang="en-US" sz="3000" dirty="0">
                    <a:solidFill>
                      <a:srgbClr val="0070C0"/>
                    </a:solidFill>
                  </a:rPr>
                  <a:t>−3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00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30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000" dirty="0">
                    <a:solidFill>
                      <a:srgbClr val="0070C0"/>
                    </a:solidFill>
                  </a:rPr>
                  <a:t>−12</a:t>
                </a:r>
                <a:r>
                  <a:rPr lang="en-US" sz="3000" dirty="0"/>
                  <a:t>𝑥</a:t>
                </a:r>
                <a:r>
                  <a:rPr lang="en-US" sz="3000" dirty="0">
                    <a:solidFill>
                      <a:srgbClr val="0070C0"/>
                    </a:solidFill>
                  </a:rPr>
                  <a:t>−7</a:t>
                </a:r>
                <a:r>
                  <a:rPr lang="en-US" sz="3000" dirty="0"/>
                  <a:t>. Use the quadratic formula to calculate the 𝑥-axis intercepts.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A75770B-A42C-6D4D-AFF0-006578858B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12192000" cy="1214438"/>
              </a:xfrm>
              <a:blipFill>
                <a:blip r:embed="rId2"/>
                <a:stretch>
                  <a:fillRect l="-1249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FCBDF3-7FDD-304E-90BB-B0BF54EB2E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1031" y="1228726"/>
                <a:ext cx="10929938" cy="562927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dirty="0"/>
                  <a:t>Solution</a:t>
                </a:r>
                <a:r>
                  <a:rPr lang="en-GB" dirty="0">
                    <a:sym typeface="Wingdings" pitchFamily="2" charset="2"/>
                  </a:rPr>
                  <a:t>: </a:t>
                </a:r>
                <a:r>
                  <a:rPr lang="en-GB" dirty="0">
                    <a:solidFill>
                      <a:srgbClr val="0070C0"/>
                    </a:solidFill>
                    <a:sym typeface="Wingdings" pitchFamily="2" charset="2"/>
                  </a:rPr>
                  <a:t>a=</a:t>
                </a:r>
                <a:r>
                  <a:rPr lang="en-GB" dirty="0">
                    <a:solidFill>
                      <a:srgbClr val="0070C0"/>
                    </a:solidFill>
                  </a:rPr>
                  <a:t> −3, b= −12, c= −7</a:t>
                </a:r>
              </a:p>
              <a:p>
                <a:pPr marL="0" indent="0">
                  <a:buNone/>
                </a:pPr>
                <a:r>
                  <a:rPr lang="en-GB" dirty="0"/>
                  <a:t>Since 𝑐=−7, the </a:t>
                </a:r>
                <a:r>
                  <a:rPr lang="en-GB" dirty="0">
                    <a:solidFill>
                      <a:srgbClr val="0070C0"/>
                    </a:solidFill>
                  </a:rPr>
                  <a:t>𝑦-axis intercept </a:t>
                </a:r>
                <a:r>
                  <a:rPr lang="en-GB" dirty="0"/>
                  <a:t>is −7.</a:t>
                </a:r>
              </a:p>
              <a:p>
                <a:pPr marL="0" indent="0">
                  <a:buNone/>
                </a:pPr>
                <a:r>
                  <a:rPr lang="en-GB" dirty="0">
                    <a:solidFill>
                      <a:srgbClr val="0070C0"/>
                    </a:solidFill>
                  </a:rPr>
                  <a:t>Axis of symmetry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𝑥=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𝑥=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=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−12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×(−3)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=−2</a:t>
                </a:r>
              </a:p>
              <a:p>
                <a:pPr marL="0" indent="0">
                  <a:buNone/>
                </a:pPr>
                <a:r>
                  <a:rPr lang="en-GB" dirty="0">
                    <a:solidFill>
                      <a:srgbClr val="0070C0"/>
                    </a:solidFill>
                  </a:rPr>
                  <a:t>Turning point</a:t>
                </a:r>
              </a:p>
              <a:p>
                <a:pPr marL="0" indent="0">
                  <a:buNone/>
                </a:pPr>
                <a:r>
                  <a:rPr lang="en-GB" dirty="0"/>
                  <a:t>When 𝑥=−2, 𝑦=−3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GB" dirty="0">
                            <a:solidFill>
                              <a:schemeClr val="tx1"/>
                            </a:solidFill>
                          </a:rPr>
                          <m:t>(−2)</m:t>
                        </m:r>
                      </m:e>
                      <m:sup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−12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en-GB" dirty="0"/>
                  <a:t>(−2)−7=5. </a:t>
                </a:r>
              </a:p>
              <a:p>
                <a:pPr marL="0" indent="0">
                  <a:buNone/>
                </a:pPr>
                <a:r>
                  <a:rPr lang="en-GB" dirty="0"/>
                  <a:t>The turning point coordinates are (−2,5).</a:t>
                </a:r>
              </a:p>
              <a:p>
                <a:pPr marL="0" indent="0">
                  <a:buNone/>
                </a:pPr>
                <a:r>
                  <a:rPr lang="en-GB" dirty="0">
                    <a:solidFill>
                      <a:srgbClr val="0070C0"/>
                    </a:solidFill>
                  </a:rPr>
                  <a:t>𝑥-axis intercepts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𝑎𝑐</m:t>
                            </m:r>
                          </m:e>
                        </m:rad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(−</m:t>
                                </m:r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(−3)</m:t>
                            </m:r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×(−</m:t>
                            </m:r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rad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(−3)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144−84</m:t>
                            </m:r>
                          </m:e>
                        </m:rad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dirty="0"/>
                  <a:t> =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15</m:t>
                            </m:r>
                          </m:e>
                        </m:rad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dirty="0"/>
                  <a:t> =</a:t>
                </a:r>
                <a:r>
                  <a:rPr lang="en-AU" dirty="0"/>
                  <a:t>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AU" dirty="0"/>
                  <a:t>2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∓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e>
                    </m:ra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GB" dirty="0"/>
                  <a:t>≈−3.29 or −0.71 (to two decimal places)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FCBDF3-7FDD-304E-90BB-B0BF54EB2E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031" y="1228726"/>
                <a:ext cx="10929938" cy="5629274"/>
              </a:xfrm>
              <a:blipFill>
                <a:blip r:embed="rId3"/>
                <a:stretch>
                  <a:fillRect l="-502" t="-75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8B8B765-4886-CF4A-ACB0-887AD77653F0}"/>
                  </a:ext>
                </a:extLst>
              </p:cNvPr>
              <p:cNvSpPr/>
              <p:nvPr/>
            </p:nvSpPr>
            <p:spPr>
              <a:xfrm>
                <a:off x="6912693" y="1214438"/>
                <a:ext cx="3441776" cy="1014380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GB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GB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GB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GB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8B8B765-4886-CF4A-ACB0-887AD77653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2693" y="1214438"/>
                <a:ext cx="3441776" cy="1014380"/>
              </a:xfrm>
              <a:prstGeom prst="rect">
                <a:avLst/>
              </a:prstGeom>
              <a:blipFill>
                <a:blip r:embed="rId4"/>
                <a:stretch>
                  <a:fillRect b="-4878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rame 4">
            <a:extLst>
              <a:ext uri="{FF2B5EF4-FFF2-40B4-BE49-F238E27FC236}">
                <a16:creationId xmlns:a16="http://schemas.microsoft.com/office/drawing/2014/main" id="{F333406B-F06E-0847-A472-6215826A0450}"/>
              </a:ext>
            </a:extLst>
          </p:cNvPr>
          <p:cNvSpPr/>
          <p:nvPr/>
        </p:nvSpPr>
        <p:spPr>
          <a:xfrm>
            <a:off x="2484795" y="2091519"/>
            <a:ext cx="971551" cy="494486"/>
          </a:xfrm>
          <a:prstGeom prst="frame">
            <a:avLst>
              <a:gd name="adj1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45DD81-FC51-884C-A289-1085532903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2927" y="2243106"/>
            <a:ext cx="4241308" cy="461489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B322D95-4F08-1841-AB56-40F7AFA60892}"/>
              </a:ext>
            </a:extLst>
          </p:cNvPr>
          <p:cNvSpPr/>
          <p:nvPr/>
        </p:nvSpPr>
        <p:spPr>
          <a:xfrm>
            <a:off x="4398225" y="2015726"/>
            <a:ext cx="123896" cy="757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DBC4DE84-0B33-6342-866E-56A79F604FCF}"/>
              </a:ext>
            </a:extLst>
          </p:cNvPr>
          <p:cNvSpPr/>
          <p:nvPr/>
        </p:nvSpPr>
        <p:spPr>
          <a:xfrm>
            <a:off x="4398225" y="4455622"/>
            <a:ext cx="123896" cy="17356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amond 9">
            <a:extLst>
              <a:ext uri="{FF2B5EF4-FFF2-40B4-BE49-F238E27FC236}">
                <a16:creationId xmlns:a16="http://schemas.microsoft.com/office/drawing/2014/main" id="{25912B04-35A9-7B44-AA50-AC86788A7CEE}"/>
              </a:ext>
            </a:extLst>
          </p:cNvPr>
          <p:cNvSpPr/>
          <p:nvPr/>
        </p:nvSpPr>
        <p:spPr>
          <a:xfrm>
            <a:off x="1246909" y="6616931"/>
            <a:ext cx="133004" cy="83127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amond 10">
            <a:extLst>
              <a:ext uri="{FF2B5EF4-FFF2-40B4-BE49-F238E27FC236}">
                <a16:creationId xmlns:a16="http://schemas.microsoft.com/office/drawing/2014/main" id="{3A4B10F2-2E7C-6447-B6E5-FF6CB7DFA318}"/>
              </a:ext>
            </a:extLst>
          </p:cNvPr>
          <p:cNvSpPr/>
          <p:nvPr/>
        </p:nvSpPr>
        <p:spPr>
          <a:xfrm>
            <a:off x="2261062" y="6616931"/>
            <a:ext cx="66502" cy="83127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n 11">
            <a:extLst>
              <a:ext uri="{FF2B5EF4-FFF2-40B4-BE49-F238E27FC236}">
                <a16:creationId xmlns:a16="http://schemas.microsoft.com/office/drawing/2014/main" id="{66B1F76B-18ED-D74B-9FBB-80A1A2511951}"/>
              </a:ext>
            </a:extLst>
          </p:cNvPr>
          <p:cNvSpPr/>
          <p:nvPr/>
        </p:nvSpPr>
        <p:spPr>
          <a:xfrm>
            <a:off x="5336771" y="0"/>
            <a:ext cx="199505" cy="216131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56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0.43033 0.67291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10" y="3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48148E-6 L 0.33776 -0.1893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88" y="-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33333E-6 L 0.53867 -0.29375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27" y="-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33333E-6 L 0.57682 -0.2937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41" y="-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602 L 0.00013 0.00602 C 0.00183 0.01644 0.00326 0.02708 0.00547 0.0375 C 0.01875 0.09907 0.03881 0.15695 0.04649 0.22176 C 0.05599 0.30324 0.0655 0.38495 0.075 0.46644 C 0.07539 0.46991 0.07591 0.47315 0.07644 0.47616 C 0.08503 0.52639 0.09375 0.57639 0.10235 0.62662 C 0.10287 0.62986 0.10287 0.63333 0.10365 0.63634 C 0.11472 0.6794 0.12891 0.72014 0.13776 0.76482 C 0.1405 0.77847 0.14323 0.79213 0.14597 0.80602 C 0.14961 0.82454 0.15313 0.84329 0.1569 0.86181 C 0.16003 0.87708 0.16355 0.89236 0.16641 0.90787 C 0.16693 0.91019 0.16719 0.91273 0.16784 0.91505 C 0.16901 0.92014 0.17006 0.92523 0.17188 0.92963 C 0.17292 0.93195 0.17461 0.93287 0.17591 0.93449 C 0.17826 0.91991 0.18021 0.90532 0.18282 0.89074 C 0.18659 0.86898 0.19128 0.84745 0.19506 0.82546 C 0.19727 0.8125 0.19844 0.79931 0.20052 0.78657 C 0.20261 0.77361 0.20521 0.76088 0.2073 0.74769 C 0.21563 0.69537 0.203 0.76019 0.2155 0.69931 C 0.21628 0.66968 0.21706 0.61111 0.22227 0.58542 C 0.22605 0.56713 0.23399 0.55301 0.24011 0.53681 C 0.24519 0.52292 0.25482 0.50093 0.26055 0.49074 L 0.26602 0.48102 C 0.26732 0.48195 0.26888 0.48195 0.27006 0.48357 C 0.28021 0.49792 0.28855 0.52222 0.29597 0.53935 C 0.30091 0.5507 0.30782 0.55995 0.31094 0.57315 C 0.31498 0.59028 0.31927 0.60718 0.32318 0.62407 C 0.32383 0.62639 0.32409 0.62894 0.32461 0.63148 C 0.32865 0.65 0.33308 0.66829 0.33685 0.68727 C 0.3418 0.71204 0.34688 0.73681 0.35052 0.76227 C 0.35091 0.76551 0.35131 0.76875 0.35183 0.77199 C 0.35534 0.79236 0.35977 0.81204 0.36276 0.83264 C 0.37591 0.92222 0.3612 0.85232 0.3737 0.90787 C 0.37409 0.91343 0.37422 0.91921 0.375 0.92477 C 0.37657 0.93565 0.37826 0.93681 0.38047 0.94653 C 0.38151 0.95139 0.38203 0.95648 0.38321 0.96111 C 0.38438 0.96551 0.38737 0.97338 0.38737 0.97338 L 0.38737 0.97338 " pathEditMode="relative" ptsTypes="AAAAAAAAAAAAAAAAAAAAAAAAAAAAAAAAAAAAAAA">
                                      <p:cBhvr>
                                        <p:cTn id="8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0ABB1-15D7-F940-88C5-5DD20C1AD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198418"/>
            <a:ext cx="3438315" cy="44611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Rectangular hyperbolas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431BE8-292D-B04E-A452-01BECCFEA5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38315" y="496751"/>
                <a:ext cx="6906491" cy="5585619"/>
              </a:xfrm>
            </p:spPr>
            <p:txBody>
              <a:bodyPr anchor="ctr">
                <a:normAutofit/>
              </a:bodyPr>
              <a:lstStyle/>
              <a:p>
                <a:r>
                  <a:rPr lang="en-US" sz="4400" dirty="0"/>
                  <a:t>Using </a:t>
                </a:r>
                <a:r>
                  <a:rPr lang="en-US" sz="4400" dirty="0">
                    <a:solidFill>
                      <a:srgbClr val="C00000"/>
                    </a:solidFill>
                  </a:rPr>
                  <a:t>dilations, reflections and translations</a:t>
                </a:r>
                <a:r>
                  <a:rPr lang="en-US" sz="4400" dirty="0"/>
                  <a:t>, we are now able to sketch the graphs of all rectangular hyperbolas of the form </a:t>
                </a:r>
                <a:r>
                  <a:rPr lang="en-US" sz="4400" dirty="0">
                    <a:solidFill>
                      <a:srgbClr val="C00000"/>
                    </a:solidFill>
                  </a:rPr>
                  <a:t>𝑦=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AU" sz="4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sz="4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U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  <m:r>
                      <a:rPr lang="en-AU" sz="4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>
                    <a:solidFill>
                      <a:srgbClr val="C00000"/>
                    </a:solidFill>
                  </a:rPr>
                  <a:t>+k</a:t>
                </a:r>
                <a:r>
                  <a:rPr lang="en-US" sz="4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431BE8-292D-B04E-A452-01BECCFEA5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38315" y="496751"/>
                <a:ext cx="6906491" cy="5585619"/>
              </a:xfrm>
              <a:blipFill>
                <a:blip r:embed="rId2"/>
                <a:stretch>
                  <a:fillRect l="-2383" r="-564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3321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75DFF-D9B4-E54D-980B-497606237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Asymptotes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32617-A077-0A4A-BF75-2021C9EDB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648" y="1825625"/>
            <a:ext cx="6244525" cy="3859742"/>
          </a:xfrm>
        </p:spPr>
        <p:txBody>
          <a:bodyPr>
            <a:noAutofit/>
          </a:bodyPr>
          <a:lstStyle/>
          <a:p>
            <a:r>
              <a:rPr lang="en-US" sz="3200" dirty="0"/>
              <a:t>There are two lines associated with this graph that help to describe its shape.</a:t>
            </a:r>
          </a:p>
          <a:p>
            <a:endParaRPr lang="en-US" sz="3200" dirty="0"/>
          </a:p>
          <a:p>
            <a:r>
              <a:rPr lang="en-US" sz="3200" dirty="0"/>
              <a:t>Horizontal asymptote</a:t>
            </a:r>
          </a:p>
          <a:p>
            <a:endParaRPr lang="en-US" sz="3200" dirty="0"/>
          </a:p>
          <a:p>
            <a:r>
              <a:rPr lang="en-US" sz="3200" dirty="0"/>
              <a:t>Vertical asymptote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3661EA-FE61-324A-89DD-1E6DAE2FF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6173" y="1172633"/>
            <a:ext cx="5235827" cy="501503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1AFA2B5-1E4A-264A-9E8B-154213170546}"/>
              </a:ext>
            </a:extLst>
          </p:cNvPr>
          <p:cNvCxnSpPr/>
          <p:nvPr/>
        </p:nvCxnSpPr>
        <p:spPr>
          <a:xfrm>
            <a:off x="7583755" y="4000169"/>
            <a:ext cx="364210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848C395-6EFB-EC42-AE2D-1BD6862C5C4C}"/>
              </a:ext>
            </a:extLst>
          </p:cNvPr>
          <p:cNvCxnSpPr>
            <a:cxnSpLocks/>
          </p:cNvCxnSpPr>
          <p:nvPr/>
        </p:nvCxnSpPr>
        <p:spPr>
          <a:xfrm>
            <a:off x="9370289" y="2269210"/>
            <a:ext cx="0" cy="327272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44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F026680-B714-1740-90EC-87111158369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887480" y="0"/>
                <a:ext cx="6417039" cy="924029"/>
              </a:xfrm>
            </p:spPr>
            <p:txBody>
              <a:bodyPr/>
              <a:lstStyle/>
              <a:p>
                <a:r>
                  <a:rPr lang="en-US" sz="3600" dirty="0"/>
                  <a:t>Sketch the graph of </a:t>
                </a:r>
                <a:r>
                  <a:rPr lang="en-US" sz="3600" dirty="0">
                    <a:solidFill>
                      <a:schemeClr val="tx1"/>
                    </a:solidFill>
                  </a:rPr>
                  <a:t>𝑦=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AU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AU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−3</a:t>
                </a:r>
                <a:r>
                  <a:rPr lang="en-US" sz="3600" dirty="0"/>
                  <a:t>.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F026680-B714-1740-90EC-8711115836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887480" y="0"/>
                <a:ext cx="6417039" cy="924029"/>
              </a:xfrm>
              <a:blipFill>
                <a:blip r:embed="rId2"/>
                <a:stretch>
                  <a:fillRect l="-2569" r="-2372" b="-8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AAB9D4-0EB3-E048-BFD0-18A5B9BE77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998993"/>
                <a:ext cx="6693914" cy="5784042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The graph of 𝑦=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AU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has been translated </a:t>
                </a:r>
              </a:p>
              <a:p>
                <a:r>
                  <a:rPr lang="en-US" sz="2400" dirty="0"/>
                  <a:t>1unit </a:t>
                </a:r>
                <a:r>
                  <a:rPr lang="en-US" sz="2400" dirty="0">
                    <a:sym typeface="Wingdings" pitchFamily="2" charset="2"/>
                  </a:rPr>
                  <a:t> </a:t>
                </a:r>
                <a:r>
                  <a:rPr lang="en-US" sz="2400" dirty="0"/>
                  <a:t>and 3 units </a:t>
                </a:r>
              </a:p>
              <a:p>
                <a:r>
                  <a:rPr lang="en-US" sz="2400" dirty="0"/>
                  <a:t>The asymptotes: 𝑥=−1 &amp; 𝑦=−3.</a:t>
                </a:r>
              </a:p>
              <a:p>
                <a:r>
                  <a:rPr lang="en-US" sz="2400" dirty="0"/>
                  <a:t>When 𝑥=0, 𝑦=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AU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−3 =−1.</a:t>
                </a:r>
              </a:p>
              <a:p>
                <a:r>
                  <a:rPr lang="en-US" sz="2400" dirty="0"/>
                  <a:t>∴ the 𝑦-axis intercept is −1.</a:t>
                </a:r>
              </a:p>
              <a:p>
                <a:r>
                  <a:rPr lang="en-US" sz="2400" dirty="0"/>
                  <a:t>When 𝑦=0, 0=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AU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−3</a:t>
                </a:r>
              </a:p>
              <a:p>
                <a:r>
                  <a:rPr lang="en-US" sz="2400" dirty="0">
                    <a:sym typeface="Wingdings" pitchFamily="2" charset="2"/>
                  </a:rPr>
                  <a:t>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AU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=3 </a:t>
                </a:r>
                <a:r>
                  <a:rPr lang="en-US" sz="2400" dirty="0">
                    <a:sym typeface="Wingdings" pitchFamily="2" charset="2"/>
                  </a:rPr>
                  <a:t> </a:t>
                </a:r>
                <a:r>
                  <a:rPr lang="en-US" sz="2400" dirty="0"/>
                  <a:t>3(𝑥+1) =2  </a:t>
                </a:r>
              </a:p>
              <a:p>
                <a:r>
                  <a:rPr lang="en-US" sz="2400" dirty="0">
                    <a:sym typeface="Wingdings" pitchFamily="2" charset="2"/>
                  </a:rPr>
                  <a:t> </a:t>
                </a:r>
                <a:r>
                  <a:rPr lang="en-US" sz="2400" dirty="0"/>
                  <a:t>𝑥+1=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AU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ym typeface="Wingdings" pitchFamily="2" charset="2"/>
                  </a:rPr>
                  <a:t> </a:t>
                </a:r>
                <a:r>
                  <a:rPr lang="en-US" sz="2400" dirty="0"/>
                  <a:t>𝑥 =−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AU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∴ the 𝑥-axis intercept is −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AAB9D4-0EB3-E048-BFD0-18A5B9BE77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98993"/>
                <a:ext cx="6693914" cy="5784042"/>
              </a:xfrm>
              <a:blipFill>
                <a:blip r:embed="rId3"/>
                <a:stretch>
                  <a:fillRect l="-72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own Arrow 3">
            <a:extLst>
              <a:ext uri="{FF2B5EF4-FFF2-40B4-BE49-F238E27FC236}">
                <a16:creationId xmlns:a16="http://schemas.microsoft.com/office/drawing/2014/main" id="{FDA6A3D8-F4C4-A640-BF7D-2AC0B5589025}"/>
              </a:ext>
            </a:extLst>
          </p:cNvPr>
          <p:cNvSpPr/>
          <p:nvPr/>
        </p:nvSpPr>
        <p:spPr>
          <a:xfrm>
            <a:off x="3195785" y="1713397"/>
            <a:ext cx="151172" cy="38059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E885A6-90B0-6044-BCFA-C59CABE9C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3358" y="849064"/>
            <a:ext cx="5498086" cy="593397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BB33864-7296-334E-BBE4-067E3847C49B}"/>
              </a:ext>
            </a:extLst>
          </p:cNvPr>
          <p:cNvCxnSpPr>
            <a:cxnSpLocks/>
          </p:cNvCxnSpPr>
          <p:nvPr/>
        </p:nvCxnSpPr>
        <p:spPr>
          <a:xfrm>
            <a:off x="6357779" y="4567769"/>
            <a:ext cx="4541004" cy="0"/>
          </a:xfrm>
          <a:prstGeom prst="line">
            <a:avLst/>
          </a:prstGeom>
          <a:ln w="57150">
            <a:solidFill>
              <a:srgbClr val="C00000"/>
            </a:solidFill>
            <a:prstDash val="sys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3DEE2F7-2DFD-7F4D-8E65-77EC226F370E}"/>
              </a:ext>
            </a:extLst>
          </p:cNvPr>
          <p:cNvCxnSpPr>
            <a:cxnSpLocks/>
          </p:cNvCxnSpPr>
          <p:nvPr/>
        </p:nvCxnSpPr>
        <p:spPr>
          <a:xfrm>
            <a:off x="8628281" y="2056547"/>
            <a:ext cx="0" cy="4654219"/>
          </a:xfrm>
          <a:prstGeom prst="line">
            <a:avLst/>
          </a:prstGeom>
          <a:ln w="57150">
            <a:solidFill>
              <a:srgbClr val="C00000"/>
            </a:solidFill>
            <a:prstDash val="sys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Heart 10">
            <a:extLst>
              <a:ext uri="{FF2B5EF4-FFF2-40B4-BE49-F238E27FC236}">
                <a16:creationId xmlns:a16="http://schemas.microsoft.com/office/drawing/2014/main" id="{2915E7EE-92E0-2C41-A958-02FC08035D7A}"/>
              </a:ext>
            </a:extLst>
          </p:cNvPr>
          <p:cNvSpPr/>
          <p:nvPr/>
        </p:nvSpPr>
        <p:spPr>
          <a:xfrm>
            <a:off x="4343709" y="3353446"/>
            <a:ext cx="154983" cy="151108"/>
          </a:xfrm>
          <a:prstGeom prst="hear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eart 11">
            <a:extLst>
              <a:ext uri="{FF2B5EF4-FFF2-40B4-BE49-F238E27FC236}">
                <a16:creationId xmlns:a16="http://schemas.microsoft.com/office/drawing/2014/main" id="{DE80EACA-3408-5B40-BDFD-094276E8091F}"/>
              </a:ext>
            </a:extLst>
          </p:cNvPr>
          <p:cNvSpPr/>
          <p:nvPr/>
        </p:nvSpPr>
        <p:spPr>
          <a:xfrm>
            <a:off x="4406415" y="5789264"/>
            <a:ext cx="154983" cy="139485"/>
          </a:xfrm>
          <a:prstGeom prst="hear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75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-0.01088 L 0.37239 0.01782 " pathEditMode="relative" ptsTypes="AA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36237 -0.4405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12" y="-2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FC13B8-A452-954B-9C6C-FF1ED96F6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4328" y="994531"/>
            <a:ext cx="6616700" cy="7670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59B7CA-46DF-834F-8462-21C2716C3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351" y="0"/>
            <a:ext cx="2269992" cy="853440"/>
          </a:xfrm>
        </p:spPr>
        <p:txBody>
          <a:bodyPr/>
          <a:lstStyle/>
          <a:p>
            <a:r>
              <a:rPr lang="en-US" dirty="0"/>
              <a:t>Truncus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E381C2-896B-F14E-9291-745405789C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663122"/>
                <a:ext cx="6350000" cy="6165850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/>
                  <a:t> 𝑦=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AU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sz="2400" dirty="0"/>
                  <a:t> for 𝑥≠0, Construct a table to sketch the graph.</a:t>
                </a:r>
              </a:p>
              <a:p>
                <a:r>
                  <a:rPr lang="en-US" sz="2400" dirty="0"/>
                  <a:t>As 𝑥→∞, 𝑦→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AU" sz="24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400" dirty="0"/>
                  <a:t>. </a:t>
                </a:r>
              </a:p>
              <a:p>
                <a:r>
                  <a:rPr lang="en-US" sz="2400" dirty="0"/>
                  <a:t>As 𝑥→−∞, 𝑦→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AU" sz="2400" i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As 𝑥→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AU" sz="2400" i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400" dirty="0"/>
                  <a:t>, 𝑦→∞. </a:t>
                </a:r>
              </a:p>
              <a:p>
                <a:r>
                  <a:rPr lang="en-US" sz="2400" dirty="0"/>
                  <a:t>As 𝑥→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AU" sz="24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400" dirty="0"/>
                  <a:t>, 𝑦→∞.</a:t>
                </a:r>
              </a:p>
              <a:p>
                <a:r>
                  <a:rPr lang="en-US" sz="2400" dirty="0"/>
                  <a:t>The graph of 𝑦=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AU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AU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has asymptotes 𝑦=0 and 𝑥=0.</a:t>
                </a:r>
              </a:p>
              <a:p>
                <a:r>
                  <a:rPr lang="en-US" sz="2400" dirty="0"/>
                  <a:t>All graphs of the form </a:t>
                </a:r>
                <a:r>
                  <a:rPr lang="en-US" sz="2400" dirty="0">
                    <a:solidFill>
                      <a:srgbClr val="0070C0"/>
                    </a:solidFill>
                  </a:rPr>
                  <a:t>𝑦=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AU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AU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AU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AU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AU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AU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+𝑘 </a:t>
                </a:r>
                <a:r>
                  <a:rPr lang="en-US" sz="2400" dirty="0"/>
                  <a:t>will have the same basic ‘truncus’ shape. The asymptotes: 𝑦=𝑘 &amp; 𝑥=</a:t>
                </a:r>
                <a:r>
                  <a:rPr lang="en-US" sz="2400" dirty="0" err="1"/>
                  <a:t>ℎ</a:t>
                </a:r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E381C2-896B-F14E-9291-745405789C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663122"/>
                <a:ext cx="6350000" cy="6165850"/>
              </a:xfrm>
              <a:blipFill>
                <a:blip r:embed="rId3"/>
                <a:stretch>
                  <a:fillRect l="-768" r="-48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EBBF445F-0D3C-A140-ADC5-FBD3EFF058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000" y="2107662"/>
            <a:ext cx="5625110" cy="3828770"/>
          </a:xfrm>
          <a:prstGeom prst="rect">
            <a:avLst/>
          </a:prstGeom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C17D14D4-CD9F-3B4A-B410-24DFA62BFCE3}"/>
              </a:ext>
            </a:extLst>
          </p:cNvPr>
          <p:cNvSpPr/>
          <p:nvPr/>
        </p:nvSpPr>
        <p:spPr>
          <a:xfrm>
            <a:off x="8839200" y="5065486"/>
            <a:ext cx="232229" cy="1161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>
            <a:extLst>
              <a:ext uri="{FF2B5EF4-FFF2-40B4-BE49-F238E27FC236}">
                <a16:creationId xmlns:a16="http://schemas.microsoft.com/office/drawing/2014/main" id="{35129539-60C9-B940-802A-A79E7AA62048}"/>
              </a:ext>
            </a:extLst>
          </p:cNvPr>
          <p:cNvSpPr/>
          <p:nvPr/>
        </p:nvSpPr>
        <p:spPr>
          <a:xfrm>
            <a:off x="8316686" y="5065486"/>
            <a:ext cx="275771" cy="1161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>
            <a:extLst>
              <a:ext uri="{FF2B5EF4-FFF2-40B4-BE49-F238E27FC236}">
                <a16:creationId xmlns:a16="http://schemas.microsoft.com/office/drawing/2014/main" id="{66AD2BEA-B60C-5743-BE6A-0307E21B8395}"/>
              </a:ext>
            </a:extLst>
          </p:cNvPr>
          <p:cNvSpPr/>
          <p:nvPr/>
        </p:nvSpPr>
        <p:spPr>
          <a:xfrm>
            <a:off x="8839199" y="4717144"/>
            <a:ext cx="116115" cy="29028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>
            <a:extLst>
              <a:ext uri="{FF2B5EF4-FFF2-40B4-BE49-F238E27FC236}">
                <a16:creationId xmlns:a16="http://schemas.microsoft.com/office/drawing/2014/main" id="{A8DD889B-6E60-1B4A-BF2D-BF2431082C3E}"/>
              </a:ext>
            </a:extLst>
          </p:cNvPr>
          <p:cNvSpPr/>
          <p:nvPr/>
        </p:nvSpPr>
        <p:spPr>
          <a:xfrm>
            <a:off x="8541665" y="4724404"/>
            <a:ext cx="116115" cy="29028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73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0.00208 L 0.17864 -0.00208 " pathEditMode="relative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265 0 " pathEditMode="relative" ptsTypes="AA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00394 L -0.00469 -0.28125 " pathEditMode="relative" ptsTypes="AA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00393 L -0.00469 -0.2812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E205030-C66D-494D-A912-04AF0F5ABD0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2571" y="0"/>
                <a:ext cx="9177454" cy="1216297"/>
              </a:xfrm>
            </p:spPr>
            <p:txBody>
              <a:bodyPr/>
              <a:lstStyle/>
              <a:p>
                <a:r>
                  <a:rPr lang="en-US" dirty="0"/>
                  <a:t>Sketch the graph of 𝑦=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2(</m:t>
                            </m:r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+3)</m:t>
                            </m:r>
                          </m:e>
                          <m:sup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−4.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E205030-C66D-494D-A912-04AF0F5ABD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2571" y="0"/>
                <a:ext cx="9177454" cy="1216297"/>
              </a:xfrm>
              <a:blipFill>
                <a:blip r:embed="rId2"/>
                <a:stretch>
                  <a:fillRect l="-245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3F9026-2D1F-D542-BCBC-9A60F85914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0351" y="1216297"/>
                <a:ext cx="5985649" cy="5148216"/>
              </a:xfrm>
            </p:spPr>
            <p:txBody>
              <a:bodyPr/>
              <a:lstStyle/>
              <a:p>
                <a:r>
                  <a:rPr lang="en-US" dirty="0"/>
                  <a:t>The graph of 𝑦=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is translated 3 units to the left and 4 units down.</a:t>
                </a:r>
              </a:p>
              <a:p>
                <a:endParaRPr lang="en-US" dirty="0"/>
              </a:p>
              <a:p>
                <a:r>
                  <a:rPr lang="en-US" dirty="0"/>
                  <a:t>The 𝑦-axis intercept is found by putting 𝑥=0; it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73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3F9026-2D1F-D542-BCBC-9A60F85914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51" y="1216297"/>
                <a:ext cx="5985649" cy="5148216"/>
              </a:xfrm>
              <a:blipFill>
                <a:blip r:embed="rId3"/>
                <a:stretch>
                  <a:fillRect l="-1691" r="-3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C99FC39-8048-0040-8B29-CE8161346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0172" y="1197836"/>
            <a:ext cx="5679003" cy="5166677"/>
          </a:xfrm>
          <a:prstGeom prst="rect">
            <a:avLst/>
          </a:prstGeom>
        </p:spPr>
      </p:pic>
      <p:sp>
        <p:nvSpPr>
          <p:cNvPr id="5" name="Left Arrow 4">
            <a:extLst>
              <a:ext uri="{FF2B5EF4-FFF2-40B4-BE49-F238E27FC236}">
                <a16:creationId xmlns:a16="http://schemas.microsoft.com/office/drawing/2014/main" id="{F91B97A5-9B95-8445-B732-8B0F649FAB38}"/>
              </a:ext>
            </a:extLst>
          </p:cNvPr>
          <p:cNvSpPr/>
          <p:nvPr/>
        </p:nvSpPr>
        <p:spPr>
          <a:xfrm>
            <a:off x="10174510" y="3091544"/>
            <a:ext cx="275771" cy="1161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2BA29E40-3F82-2440-9F22-EE23D4F9FE93}"/>
              </a:ext>
            </a:extLst>
          </p:cNvPr>
          <p:cNvSpPr/>
          <p:nvPr/>
        </p:nvSpPr>
        <p:spPr>
          <a:xfrm>
            <a:off x="8853714" y="3211290"/>
            <a:ext cx="72572" cy="2140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iley Face 6">
            <a:extLst>
              <a:ext uri="{FF2B5EF4-FFF2-40B4-BE49-F238E27FC236}">
                <a16:creationId xmlns:a16="http://schemas.microsoft.com/office/drawing/2014/main" id="{443A24A4-BCF7-B04C-92EF-FF522EADC127}"/>
              </a:ext>
            </a:extLst>
          </p:cNvPr>
          <p:cNvSpPr/>
          <p:nvPr/>
        </p:nvSpPr>
        <p:spPr>
          <a:xfrm>
            <a:off x="3860802" y="3802745"/>
            <a:ext cx="319314" cy="27577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2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0.12435 7.40741E-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3 -0.01598 L -0.00183 0.10254 " pathEditMode="relative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-0.00093 L 0.52148 0.070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33" y="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046ECA7-7A1F-544A-B3D9-3632828A51E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730898" y="1060942"/>
                <a:ext cx="5203372" cy="1010088"/>
              </a:xfrm>
            </p:spPr>
            <p:txBody>
              <a:bodyPr anchor="b">
                <a:normAutofit/>
              </a:bodyPr>
              <a:lstStyle/>
              <a:p>
                <a:pPr algn="ctr"/>
                <a:r>
                  <a:rPr lang="en-US" dirty="0"/>
                  <a:t>The graph of 𝑦=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046ECA7-7A1F-544A-B3D9-3632828A51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30898" y="1060942"/>
                <a:ext cx="5203372" cy="1010088"/>
              </a:xfrm>
              <a:blipFill>
                <a:blip r:embed="rId2"/>
                <a:stretch>
                  <a:fillRect b="-19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3AAD1F-1034-2345-80DC-C67F3A871F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34921" y="2446172"/>
                <a:ext cx="4724400" cy="2859229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800" dirty="0"/>
                  <a:t>Coordinates of points on the graph of 𝑦=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AU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include (0,0), (1,1), (4,2) and (9,3).</a:t>
                </a:r>
              </a:p>
              <a:p>
                <a:r>
                  <a:rPr lang="en-US" sz="2800" dirty="0"/>
                  <a:t>All graphs of the form</a:t>
                </a:r>
              </a:p>
              <a:p>
                <a:r>
                  <a:rPr lang="en-US" sz="2800" dirty="0">
                    <a:solidFill>
                      <a:srgbClr val="0070C0"/>
                    </a:solidFill>
                  </a:rPr>
                  <a:t>𝑦=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solidFill>
                          <a:srgbClr val="0070C0"/>
                        </a:solidFill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U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rad>
                    <m:r>
                      <a:rPr lang="en-AU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+𝑘</a:t>
                </a:r>
              </a:p>
              <a:p>
                <a:r>
                  <a:rPr lang="en-US" sz="2800" dirty="0"/>
                  <a:t>will have the same basic shape as the graph of 𝑦=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3AAD1F-1034-2345-80DC-C67F3A871F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34921" y="2446172"/>
                <a:ext cx="4724400" cy="2859229"/>
              </a:xfrm>
              <a:blipFill>
                <a:blip r:embed="rId3"/>
                <a:stretch>
                  <a:fillRect l="-1290" t="-4691" r="-1419" b="-106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5FBB76DF-C940-4A4E-B708-3DC59568C6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2735" y="1928822"/>
            <a:ext cx="5480050" cy="351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64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FB71D34-84CD-4847-BF75-21696783356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792514" y="3628"/>
                <a:ext cx="8352971" cy="70757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Sketch the graph of 𝑦=3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  <m:r>
                      <a:rPr lang="en-AU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AU" b="0" i="0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FB71D34-84CD-4847-BF75-2169678335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792514" y="3628"/>
                <a:ext cx="8352971" cy="707571"/>
              </a:xfrm>
              <a:blipFill>
                <a:blip r:embed="rId2"/>
                <a:stretch>
                  <a:fillRect l="-2190" t="-6897" b="-3103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0120B9-5B9C-A845-9ED4-7B882E8C02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650871"/>
                <a:ext cx="6719041" cy="5975351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The graph is formed by dilating the graph of 𝑦=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from the 𝑥-axis by factor 3 and then translating 1 unit to the left and 6 units down.</a:t>
                </a:r>
              </a:p>
              <a:p>
                <a:r>
                  <a:rPr lang="en-US" dirty="0"/>
                  <a:t>The rule is defined for 𝑥≥−1.</a:t>
                </a:r>
              </a:p>
              <a:p>
                <a:r>
                  <a:rPr lang="en-US" dirty="0"/>
                  <a:t>The set of values the rule can take (the range) is all numbers greater than or equal to −6, i.e. 𝑦≥−6.</a:t>
                </a:r>
              </a:p>
              <a:p>
                <a:r>
                  <a:rPr lang="en-AU" dirty="0"/>
                  <a:t>When 𝑥=0, 𝑦=−3</a:t>
                </a:r>
              </a:p>
              <a:p>
                <a:r>
                  <a:rPr lang="en-AU" dirty="0"/>
                  <a:t>When 𝑦=0, </a:t>
                </a:r>
                <a:r>
                  <a:rPr lang="en-US" dirty="0"/>
                  <a:t>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  <m:r>
                      <a:rPr lang="en-AU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AU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AU" dirty="0"/>
                  <a:t>=0</a:t>
                </a:r>
              </a:p>
              <a:p>
                <a:r>
                  <a:rPr lang="en-US" dirty="0"/>
                  <a:t>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en-AU" dirty="0"/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  <m:r>
                      <a:rPr lang="en-AU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b="0" i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AU" b="0" dirty="0"/>
              </a:p>
              <a:p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AU" dirty="0"/>
                  <a:t>+1=4</a:t>
                </a:r>
              </a:p>
              <a:p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AU" dirty="0"/>
                  <a:t>=3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0120B9-5B9C-A845-9ED4-7B882E8C02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650871"/>
                <a:ext cx="6719041" cy="5975351"/>
              </a:xfrm>
              <a:blipFill>
                <a:blip r:embed="rId3"/>
                <a:stretch>
                  <a:fillRect l="-567" t="-1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F5B78469-1D8D-BE4B-AFB8-2BC7D8436C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9041" y="899886"/>
            <a:ext cx="5451729" cy="5104882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54380EFE-F8B3-CD4C-9236-B6515EA1107B}"/>
              </a:ext>
            </a:extLst>
          </p:cNvPr>
          <p:cNvSpPr/>
          <p:nvPr/>
        </p:nvSpPr>
        <p:spPr>
          <a:xfrm>
            <a:off x="7772400" y="5243513"/>
            <a:ext cx="100013" cy="85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E02AEEE-6CEA-8047-84BB-2879794EFA9B}"/>
              </a:ext>
            </a:extLst>
          </p:cNvPr>
          <p:cNvSpPr/>
          <p:nvPr/>
        </p:nvSpPr>
        <p:spPr>
          <a:xfrm>
            <a:off x="2687216" y="3391678"/>
            <a:ext cx="205274" cy="1726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54CFF6E-DB49-9D49-8B77-088CF7409E53}"/>
              </a:ext>
            </a:extLst>
          </p:cNvPr>
          <p:cNvSpPr/>
          <p:nvPr/>
        </p:nvSpPr>
        <p:spPr>
          <a:xfrm>
            <a:off x="933061" y="5911463"/>
            <a:ext cx="186612" cy="202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8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3 0.00209 L -0.00183 0.00209 C -0.00209 -0.00439 -0.00287 -0.01041 -0.00287 -0.01689 C -0.00287 -0.01967 -0.00209 -0.02222 -0.00183 -0.02523 C 0.00065 -0.04606 -0.00222 -0.02916 0.00182 -0.05023 C 0.00208 -0.05208 0.00221 -0.05463 0.00286 -0.05625 C 0.00364 -0.05856 0.00468 -0.06041 0.0052 -0.06273 C 0.00625 -0.06666 0.00625 -0.07152 0.00755 -0.07523 C 0.00833 -0.07708 0.00937 -0.07916 0.00989 -0.08125 C 0.01484 -0.09861 0.00677 -0.07592 0.01354 -0.09375 C 0.0164 -0.10949 0.0125 -0.09027 0.01692 -0.10625 C 0.02187 -0.12361 0.0138 -0.10092 0.02057 -0.11875 C 0.02343 -0.13449 0.01953 -0.11527 0.02395 -0.13125 C 0.02461 -0.13333 0.02448 -0.13588 0.02526 -0.13773 C 0.02617 -0.14004 0.02773 -0.14143 0.02864 -0.14375 C 0.02877 -0.14398 0.0345 -0.15949 0.03567 -0.16273 C 0.03645 -0.16458 0.03763 -0.16643 0.03802 -0.16875 C 0.03906 -0.17384 0.03932 -0.17731 0.04166 -0.18125 C 0.04257 -0.1831 0.04401 -0.18402 0.04505 -0.18541 C 0.04583 -0.18773 0.04687 -0.18958 0.04739 -0.19189 C 0.04804 -0.19375 0.04791 -0.19629 0.04869 -0.19791 C 0.05377 -0.2118 0.05065 -0.19699 0.05442 -0.21041 C 0.05729 -0.2206 0.05325 -0.21389 0.05911 -0.22106 C 0.06119 -0.23194 0.05898 -0.22314 0.0638 -0.23356 C 0.06471 -0.23541 0.06536 -0.23773 0.06614 -0.23958 C 0.06901 -0.2456 0.06979 -0.24606 0.07317 -0.25023 C 0.07552 -0.25625 0.07578 -0.25764 0.07916 -0.26273 C 0.0802 -0.26412 0.08151 -0.26527 0.08255 -0.26689 C 0.08841 -0.27546 0.08346 -0.27152 0.08958 -0.27523 C 0.09036 -0.27708 0.09088 -0.27963 0.09192 -0.28125 C 0.09414 -0.28472 0.09895 -0.28958 0.09895 -0.28958 C 0.1056 -0.3074 0.09479 -0.28009 0.10833 -0.30439 C 0.11862 -0.32245 0.1056 -0.30023 0.11536 -0.31458 C 0.12122 -0.32338 0.11627 -0.31944 0.12239 -0.32291 L 0.13307 -0.33541 C 0.13411 -0.3368 0.13515 -0.33889 0.13645 -0.33958 C 0.1427 -0.34328 0.13906 -0.34051 0.14713 -0.35023 L 0.15755 -0.36273 L 0.16119 -0.36689 C 0.16224 -0.36828 0.16328 -0.37014 0.16458 -0.37106 L 0.16823 -0.37291 C 0.17057 -0.37569 0.17252 -0.37986 0.17526 -0.38125 C 0.1763 -0.38217 0.1776 -0.3824 0.17864 -0.38356 C 0.19075 -0.39537 0.18125 -0.38912 0.18932 -0.39375 C 0.19479 -0.40046 0.1914 -0.39722 0.19974 -0.40208 C 0.20104 -0.40301 0.20234 -0.40301 0.20338 -0.40439 L 0.21744 -0.42106 C 0.21849 -0.42245 0.21953 -0.4243 0.22083 -0.42523 C 0.22317 -0.42662 0.22591 -0.42685 0.22786 -0.42939 C 0.23242 -0.43472 0.23007 -0.43264 0.23489 -0.43541 C 0.24505 -0.44745 0.23229 -0.4331 0.24192 -0.44189 C 0.25104 -0.44977 0.24023 -0.44282 0.24895 -0.44791 C 0.25208 -0.45347 0.25534 -0.46018 0.25963 -0.46273 L 0.26302 -0.46458 C 0.26432 -0.46597 0.26536 -0.46782 0.26666 -0.46875 C 0.2677 -0.4699 0.26901 -0.4699 0.27005 -0.47106 C 0.27252 -0.47338 0.27474 -0.47662 0.27708 -0.47939 C 0.27838 -0.48078 0.27929 -0.48264 0.28073 -0.48356 L 0.28411 -0.48541 C 0.28541 -0.4868 0.28645 -0.48865 0.28776 -0.48958 C 0.2888 -0.49074 0.2901 -0.49074 0.29114 -0.49189 C 0.30325 -0.5037 0.29375 -0.49745 0.30182 -0.50208 C 0.30416 -0.50486 0.30612 -0.50902 0.30885 -0.51041 C 0.30989 -0.51134 0.31119 -0.51157 0.31224 -0.51273 C 0.32135 -0.5206 0.31054 -0.51365 0.31927 -0.51875 C 0.32057 -0.52014 0.32161 -0.52199 0.32291 -0.52291 C 0.32825 -0.52777 0.32487 -0.52245 0.3276 -0.52708 L 0.3276 -0.52708 L 0.3263 -0.52523 " pathEditMode="relative" ptsTypes="AAAAAAAAAAAAAAAAAAAAAAAAAAAAAAAAAAAAAAAAAAAAAAAAAAAAAAAAAAAAAAAAAAA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-0.00694 L 0.43698 0.11899 " pathEditMode="relative" ptsTypes="AA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0.00093 L 0.65521 -0.38218 " pathEditMode="relative" ptsTypes="AA"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FB71D34-84CD-4847-BF75-21696783356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3628"/>
                <a:ext cx="12192000" cy="707571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Sketch the graph of 𝑦=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A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AU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 </a:t>
                </a:r>
                <a:r>
                  <a:rPr lang="en-US" sz="2700" dirty="0">
                    <a:solidFill>
                      <a:schemeClr val="tx1"/>
                    </a:solidFill>
                  </a:rPr>
                  <a:t>Note: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sz="2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AU" sz="2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AU" sz="27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700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sz="2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U" sz="27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AU" sz="2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sz="27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−2)</m:t>
                        </m:r>
                      </m:e>
                    </m:rad>
                  </m:oMath>
                </a14:m>
                <a:endParaRPr lang="en-US" sz="27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FB71D34-84CD-4847-BF75-2169678335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3628"/>
                <a:ext cx="12192000" cy="707571"/>
              </a:xfrm>
              <a:blipFill>
                <a:blip r:embed="rId2"/>
                <a:stretch>
                  <a:fillRect l="-1500" t="-6897" b="-3103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0120B9-5B9C-A845-9ED4-7B882E8C02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632856"/>
                <a:ext cx="5374432" cy="4189446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800" dirty="0"/>
                  <a:t>We can write the rule as</a:t>
                </a:r>
              </a:p>
              <a:p>
                <a:r>
                  <a:rPr lang="en-US" sz="2800" dirty="0"/>
                  <a:t>𝑦=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−2)</m:t>
                        </m:r>
                      </m:e>
                    </m:rad>
                    <m:r>
                      <a:rPr lang="en-AU" sz="280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AU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The rule is defined for 𝑥≤2. </a:t>
                </a:r>
              </a:p>
              <a:p>
                <a:r>
                  <a:rPr lang="en-US" sz="2800" dirty="0"/>
                  <a:t>The set of values the rule can take (the range) is all numbers greater than or equal to 3, i.e. 𝑦≥3.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When 𝑥=0, 𝑦=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AU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+3.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0120B9-5B9C-A845-9ED4-7B882E8C02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32856"/>
                <a:ext cx="5374432" cy="4189446"/>
              </a:xfrm>
              <a:blipFill>
                <a:blip r:embed="rId3"/>
                <a:stretch>
                  <a:fillRect l="-1361" t="-2329" r="-328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5C91988-D146-7D45-A772-0D4E5FC1BC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8149" y="1277062"/>
            <a:ext cx="6569995" cy="477558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DDC9408-042A-1C4D-AAF9-B9D48FC42446}"/>
              </a:ext>
            </a:extLst>
          </p:cNvPr>
          <p:cNvSpPr/>
          <p:nvPr/>
        </p:nvSpPr>
        <p:spPr>
          <a:xfrm>
            <a:off x="10711543" y="4030824"/>
            <a:ext cx="74645" cy="746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218228D-5D4A-824C-BB02-0EBE7E779A09}"/>
              </a:ext>
            </a:extLst>
          </p:cNvPr>
          <p:cNvSpPr/>
          <p:nvPr/>
        </p:nvSpPr>
        <p:spPr>
          <a:xfrm>
            <a:off x="3433665" y="5523722"/>
            <a:ext cx="167951" cy="1679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4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69 0.00023 L 0.00169 0.00023 C 0.00013 -0.00718 -0.00104 -0.01482 -0.00299 -0.02176 C -0.00365 -0.02385 -0.00521 -0.025 -0.00599 -0.02709 C -0.00768 -0.03079 -0.01432 -0.05209 -0.01823 -0.0544 L -0.02292 -0.05695 C -0.0306 -0.07084 -0.02057 -0.05463 -0.03047 -0.06528 C -0.03177 -0.06644 -0.03242 -0.06899 -0.03359 -0.07061 C -0.03503 -0.07269 -0.03672 -0.07408 -0.03815 -0.07616 C -0.04232 -0.08195 -0.04075 -0.08172 -0.04427 -0.08959 C -0.04831 -0.09862 -0.04661 -0.09237 -0.05195 -0.10047 C -0.05469 -0.10487 -0.05703 -0.10973 -0.05963 -0.11412 C -0.06693 -0.12732 -0.05755 -0.11135 -0.06719 -0.125 C -0.06836 -0.12662 -0.06901 -0.1294 -0.07031 -0.13056 C -0.07318 -0.13311 -0.07956 -0.13588 -0.07956 -0.13588 C -0.08542 -0.14653 -0.07917 -0.13704 -0.08711 -0.14399 C -0.0888 -0.14561 -0.0901 -0.14815 -0.0918 -0.14954 C -0.09466 -0.15186 -0.10091 -0.1551 -0.10091 -0.1551 C -0.11406 -0.17061 -0.0974 -0.15186 -0.11016 -0.1632 C -0.122 -0.17362 -0.10781 -0.16436 -0.11927 -0.1713 C -0.12031 -0.17315 -0.12109 -0.1757 -0.1224 -0.17686 C -0.12526 -0.1794 -0.12852 -0.18033 -0.13151 -0.18218 L -0.14075 -0.18774 C -0.14219 -0.18843 -0.14401 -0.18866 -0.14531 -0.19028 C -0.1513 -0.19746 -0.14818 -0.19468 -0.15456 -0.19862 C -0.15599 -0.20024 -0.15742 -0.20255 -0.15911 -0.20394 C -0.16198 -0.20625 -0.16523 -0.20764 -0.16823 -0.2095 C -0.16979 -0.21042 -0.17122 -0.21158 -0.17292 -0.21204 C -0.17539 -0.21297 -0.17799 -0.21389 -0.18047 -0.21482 C -0.18463 -0.21644 -0.1888 -0.21783 -0.19271 -0.22037 L -0.20651 -0.22848 L -0.22487 -0.23936 L -0.22956 -0.24213 L -0.23411 -0.24468 C -0.23516 -0.24653 -0.23581 -0.24908 -0.23711 -0.25024 C -0.23997 -0.25278 -0.24635 -0.25556 -0.24635 -0.25556 C -0.2474 -0.25741 -0.24805 -0.25996 -0.24935 -0.26112 C -0.25482 -0.26598 -0.25924 -0.26644 -0.26471 -0.26922 C -0.26784 -0.27084 -0.27083 -0.27292 -0.27383 -0.27477 L -0.29687 -0.2882 L -0.30143 -0.29098 C -0.30299 -0.2919 -0.30443 -0.29329 -0.30599 -0.29375 C -0.32279 -0.29862 -0.31211 -0.29607 -0.33815 -0.29931 L -0.3474 -0.30186 C -0.35482 -0.3044 -0.35755 -0.30625 -0.36575 -0.30741 C -0.36823 -0.30764 -0.37083 -0.30741 -0.37331 -0.30741 L -0.37331 -0.30741 " pathEditMode="relative" ptsTypes="AAAAAAAAAAAAAAAAAAAAAAAAAAAAAAAAAAAAAAAAAAAAAAA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115 L 0.52422 -0.35231 " pathEditMode="relative" ptsTypes="AA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>
            <a:extLst>
              <a:ext uri="{FF2B5EF4-FFF2-40B4-BE49-F238E27FC236}">
                <a16:creationId xmlns:a16="http://schemas.microsoft.com/office/drawing/2014/main" id="{1F2DA316-A571-C245-BB30-422A0D4C3F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45007" y="1997858"/>
            <a:ext cx="5874249" cy="3515634"/>
          </a:xfrm>
        </p:spPr>
        <p:txBody>
          <a:bodyPr>
            <a:normAutofit/>
          </a:bodyPr>
          <a:lstStyle/>
          <a:p>
            <a:r>
              <a:rPr lang="en-GB" altLang="en-US" sz="3600" dirty="0"/>
              <a:t>Is </a:t>
            </a:r>
            <a:r>
              <a:rPr lang="en-US" sz="3600" dirty="0"/>
              <a:t>𝑥</a:t>
            </a:r>
            <a:r>
              <a:rPr lang="en-GB" altLang="en-US" sz="3600" baseline="30000" dirty="0"/>
              <a:t>2</a:t>
            </a:r>
            <a:r>
              <a:rPr lang="en-GB" altLang="en-US" sz="3600" dirty="0"/>
              <a:t> + </a:t>
            </a:r>
            <a:r>
              <a:rPr lang="en-US" sz="3600" dirty="0"/>
              <a:t>𝑦</a:t>
            </a:r>
            <a:r>
              <a:rPr lang="en-GB" altLang="en-US" sz="3600" baseline="30000" dirty="0"/>
              <a:t>2</a:t>
            </a:r>
            <a:r>
              <a:rPr lang="en-GB" altLang="en-US" sz="3600" dirty="0"/>
              <a:t> =</a:t>
            </a:r>
            <a:r>
              <a:rPr lang="en-US" sz="3600" dirty="0">
                <a:solidFill>
                  <a:srgbClr val="C00000"/>
                </a:solidFill>
              </a:rPr>
              <a:t>𝑟</a:t>
            </a:r>
            <a:r>
              <a:rPr lang="en-GB" altLang="en-US" sz="3600" baseline="30000" dirty="0"/>
              <a:t>2</a:t>
            </a:r>
          </a:p>
          <a:p>
            <a:r>
              <a:rPr lang="en-GB" altLang="en-US" sz="3600" dirty="0"/>
              <a:t>Where</a:t>
            </a:r>
          </a:p>
          <a:p>
            <a:pPr lvl="1"/>
            <a:r>
              <a:rPr lang="en-GB" altLang="en-US" sz="3600" dirty="0"/>
              <a:t>The circle has centre (0,0)</a:t>
            </a:r>
          </a:p>
          <a:p>
            <a:pPr lvl="1"/>
            <a:r>
              <a:rPr lang="en-GB" altLang="en-US" sz="3600" dirty="0"/>
              <a:t>It’s radius is </a:t>
            </a:r>
            <a:r>
              <a:rPr lang="en-US" sz="3600" dirty="0">
                <a:solidFill>
                  <a:srgbClr val="C00000"/>
                </a:solidFill>
              </a:rPr>
              <a:t>𝑟</a:t>
            </a:r>
            <a:r>
              <a:rPr lang="en-US" sz="3600" dirty="0"/>
              <a:t> </a:t>
            </a:r>
            <a:r>
              <a:rPr lang="en-GB" altLang="en-US" sz="3600" dirty="0"/>
              <a:t>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28D33A-A7CF-DA4B-86CC-3462ADFCB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978" y="1007755"/>
            <a:ext cx="4169317" cy="423280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63157FE-7C62-134D-B73D-2C307568850B}"/>
              </a:ext>
            </a:extLst>
          </p:cNvPr>
          <p:cNvGrpSpPr/>
          <p:nvPr/>
        </p:nvGrpSpPr>
        <p:grpSpPr>
          <a:xfrm>
            <a:off x="1676400" y="215901"/>
            <a:ext cx="9143074" cy="599127"/>
            <a:chOff x="0" y="13335"/>
            <a:chExt cx="9144218" cy="599127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6" name="TextBox 32">
              <a:extLst>
                <a:ext uri="{FF2B5EF4-FFF2-40B4-BE49-F238E27FC236}">
                  <a16:creationId xmlns:a16="http://schemas.microsoft.com/office/drawing/2014/main" id="{2ACCEEE7-90A4-B944-9F09-DF31F43A6FE8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Equation of a Circle: ‘centre--radius’ form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1E23F23-53D6-4B44-80AA-8EAA0B1CDFA6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grpFill/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6095B459-C899-614A-A50C-04C4AE644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800" y="5240564"/>
            <a:ext cx="9042400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87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9217C62-AFD8-E742-B925-BCD2A03830F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16114" y="317814"/>
                <a:ext cx="11112718" cy="170078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Features of the graph of 𝑦=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: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9217C62-AFD8-E742-B925-BCD2A03830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6114" y="317814"/>
                <a:ext cx="11112718" cy="1700784"/>
              </a:xfrm>
              <a:blipFill>
                <a:blip r:embed="rId2"/>
                <a:stretch>
                  <a:fillRect l="-1646" t="-537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C56C6-5485-2A4C-9373-96416F6F8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114" y="1489946"/>
            <a:ext cx="7082971" cy="4241945"/>
          </a:xfrm>
        </p:spPr>
        <p:txBody>
          <a:bodyPr>
            <a:noAutofit/>
          </a:bodyPr>
          <a:lstStyle/>
          <a:p>
            <a:r>
              <a:rPr lang="en-US" sz="2400" dirty="0"/>
              <a:t>The graph is called a </a:t>
            </a:r>
            <a:r>
              <a:rPr lang="en-US" sz="2400" b="1" dirty="0">
                <a:solidFill>
                  <a:srgbClr val="0070C0"/>
                </a:solidFill>
              </a:rPr>
              <a:t>parabola</a:t>
            </a:r>
            <a:r>
              <a:rPr lang="en-US" sz="2400" dirty="0"/>
              <a:t>.</a:t>
            </a:r>
          </a:p>
          <a:p>
            <a:r>
              <a:rPr lang="en-US" sz="2400" dirty="0"/>
              <a:t>The possible 𝑦-values are all positive real numbers and 0. (This is called the </a:t>
            </a:r>
            <a:r>
              <a:rPr lang="en-US" sz="2400" dirty="0">
                <a:solidFill>
                  <a:srgbClr val="FF0000"/>
                </a:solidFill>
              </a:rPr>
              <a:t>range</a:t>
            </a:r>
            <a:r>
              <a:rPr lang="en-US" sz="2400" dirty="0"/>
              <a:t> of the quadratic.)</a:t>
            </a:r>
          </a:p>
          <a:p>
            <a:r>
              <a:rPr lang="en-US" sz="2400" dirty="0"/>
              <a:t>The graph is symmetrical about the 𝑦-axis. The line about which the graph is symmetrical is called the </a:t>
            </a:r>
            <a:r>
              <a:rPr lang="en-US" sz="2400" b="1" dirty="0">
                <a:solidFill>
                  <a:srgbClr val="0070C0"/>
                </a:solidFill>
              </a:rPr>
              <a:t>axis of symmetry.</a:t>
            </a:r>
          </a:p>
          <a:p>
            <a:r>
              <a:rPr lang="en-US" sz="2400" dirty="0"/>
              <a:t>The graph has a </a:t>
            </a:r>
            <a:r>
              <a:rPr lang="en-US" sz="2400" b="1" dirty="0">
                <a:solidFill>
                  <a:srgbClr val="0070C0"/>
                </a:solidFill>
              </a:rPr>
              <a:t>vertex</a:t>
            </a:r>
            <a:r>
              <a:rPr lang="en-US" sz="2400" dirty="0"/>
              <a:t> or </a:t>
            </a:r>
            <a:r>
              <a:rPr lang="en-US" sz="2400" b="1" dirty="0">
                <a:solidFill>
                  <a:srgbClr val="0070C0"/>
                </a:solidFill>
              </a:rPr>
              <a:t>turning point </a:t>
            </a:r>
            <a:r>
              <a:rPr lang="en-US" sz="2400" dirty="0"/>
              <a:t>at the origin (0,0).</a:t>
            </a:r>
          </a:p>
          <a:p>
            <a:r>
              <a:rPr lang="en-US" sz="2400" dirty="0"/>
              <a:t>The minimum value of 𝑦 is 0 and it occurs at the turning point.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0D3FE3-084A-3A45-847C-F56E4C287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1613" y="2321052"/>
            <a:ext cx="5110387" cy="434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6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6299CD-A3FD-9249-8AC7-58BF204FD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820" y="845941"/>
            <a:ext cx="5233267" cy="58075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>
                <a:extLst>
                  <a:ext uri="{FF2B5EF4-FFF2-40B4-BE49-F238E27FC236}">
                    <a16:creationId xmlns:a16="http://schemas.microsoft.com/office/drawing/2014/main" id="{1F2DA316-A571-C245-BB30-422A0D4C3F16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0" y="1025082"/>
                <a:ext cx="6881820" cy="5223315"/>
              </a:xfrm>
            </p:spPr>
            <p:txBody>
              <a:bodyPr>
                <a:noAutofit/>
              </a:bodyPr>
              <a:lstStyle/>
              <a:p>
                <a:r>
                  <a:rPr lang="en-AU" sz="2400" dirty="0"/>
                  <a:t>Sketch the graph of the circle </a:t>
                </a:r>
                <a:r>
                  <a:rPr lang="en-GB" altLang="en-US" sz="2400" dirty="0">
                    <a:solidFill>
                      <a:schemeClr val="tx1"/>
                    </a:solidFill>
                  </a:rPr>
                  <a:t>(𝑥+1)</a:t>
                </a:r>
                <a:r>
                  <a:rPr lang="en-GB" altLang="en-US" sz="2400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en-GB" altLang="en-US" sz="2400" dirty="0">
                    <a:solidFill>
                      <a:schemeClr val="tx1"/>
                    </a:solidFill>
                  </a:rPr>
                  <a:t> +(𝑦+4)</a:t>
                </a:r>
                <a:r>
                  <a:rPr lang="en-GB" altLang="en-US" sz="2400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en-GB" altLang="en-US" sz="2400" dirty="0">
                    <a:solidFill>
                      <a:schemeClr val="tx1"/>
                    </a:solidFill>
                  </a:rPr>
                  <a:t> = 9</a:t>
                </a:r>
              </a:p>
              <a:p>
                <a:pPr marL="0" indent="0">
                  <a:buNone/>
                </a:pPr>
                <a:r>
                  <a:rPr lang="en-GB" altLang="en-US" sz="2400" dirty="0">
                    <a:solidFill>
                      <a:schemeClr val="tx1"/>
                    </a:solidFill>
                  </a:rPr>
                  <a:t> </a:t>
                </a:r>
                <a:endParaRPr lang="en-GB" altLang="en-US" sz="2400" dirty="0"/>
              </a:p>
              <a:p>
                <a:r>
                  <a:rPr lang="en-GB" altLang="en-US" sz="2400" dirty="0"/>
                  <a:t>The circle has radius </a:t>
                </a:r>
                <a:r>
                  <a:rPr lang="en-GB" altLang="en-US" sz="2400" dirty="0">
                    <a:solidFill>
                      <a:srgbClr val="C00000"/>
                    </a:solidFill>
                  </a:rPr>
                  <a:t>3</a:t>
                </a:r>
                <a:r>
                  <a:rPr lang="en-GB" altLang="en-US" sz="2400" dirty="0"/>
                  <a:t> and centre (</a:t>
                </a:r>
                <a:r>
                  <a:rPr lang="en-GB" altLang="en-US" sz="2400" dirty="0">
                    <a:solidFill>
                      <a:srgbClr val="00B050"/>
                    </a:solidFill>
                  </a:rPr>
                  <a:t>−1,−4</a:t>
                </a:r>
                <a:r>
                  <a:rPr lang="en-GB" altLang="en-US" sz="2400" dirty="0"/>
                  <a:t>).</a:t>
                </a:r>
              </a:p>
              <a:p>
                <a:endParaRPr lang="en-GB" altLang="en-US" sz="2400" dirty="0"/>
              </a:p>
              <a:p>
                <a:r>
                  <a:rPr lang="en-GB" altLang="en-US" sz="2400" dirty="0"/>
                  <a:t>The 𝑦-axis intercepts </a:t>
                </a:r>
                <a:r>
                  <a:rPr lang="en-GB" altLang="en-US" sz="2400" dirty="0">
                    <a:sym typeface="Wingdings" pitchFamily="2" charset="2"/>
                  </a:rPr>
                  <a:t> </a:t>
                </a:r>
                <a:r>
                  <a:rPr lang="en-GB" altLang="en-US" sz="2400" dirty="0"/>
                  <a:t>When 𝑥=0,</a:t>
                </a:r>
              </a:p>
              <a:p>
                <a:r>
                  <a:rPr lang="en-GB" altLang="en-US" sz="2400" dirty="0">
                    <a:solidFill>
                      <a:schemeClr val="tx1"/>
                    </a:solidFill>
                  </a:rPr>
                  <a:t>(0+1)</a:t>
                </a:r>
                <a:r>
                  <a:rPr lang="en-GB" altLang="en-US" sz="2400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en-GB" altLang="en-US" sz="2400" dirty="0">
                    <a:solidFill>
                      <a:schemeClr val="tx1"/>
                    </a:solidFill>
                  </a:rPr>
                  <a:t> +(𝑦+4)</a:t>
                </a:r>
                <a:r>
                  <a:rPr lang="en-GB" altLang="en-US" sz="2400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en-GB" altLang="en-US" sz="2400" dirty="0">
                    <a:solidFill>
                      <a:schemeClr val="tx1"/>
                    </a:solidFill>
                  </a:rPr>
                  <a:t> = 9 </a:t>
                </a:r>
              </a:p>
              <a:p>
                <a:r>
                  <a:rPr lang="en-GB" altLang="en-US" sz="2400" dirty="0">
                    <a:solidFill>
                      <a:schemeClr val="tx1"/>
                    </a:solidFill>
                  </a:rPr>
                  <a:t>1+(𝑦+4)</a:t>
                </a:r>
                <a:r>
                  <a:rPr lang="en-GB" altLang="en-US" sz="2400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en-GB" altLang="en-US" sz="2400" dirty="0">
                    <a:solidFill>
                      <a:schemeClr val="tx1"/>
                    </a:solidFill>
                  </a:rPr>
                  <a:t> = 9 </a:t>
                </a:r>
              </a:p>
              <a:p>
                <a:r>
                  <a:rPr lang="en-GB" altLang="en-US" sz="2400" dirty="0">
                    <a:solidFill>
                      <a:schemeClr val="tx1"/>
                    </a:solidFill>
                  </a:rPr>
                  <a:t>(𝑦+4)</a:t>
                </a:r>
                <a:r>
                  <a:rPr lang="en-GB" altLang="en-US" sz="2400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en-GB" altLang="en-US" sz="2400" dirty="0">
                    <a:solidFill>
                      <a:schemeClr val="tx1"/>
                    </a:solidFill>
                  </a:rPr>
                  <a:t> = 8</a:t>
                </a:r>
              </a:p>
              <a:p>
                <a:r>
                  <a:rPr lang="en-GB" altLang="en-US" sz="2400" dirty="0">
                    <a:solidFill>
                      <a:schemeClr val="tx1"/>
                    </a:solidFill>
                  </a:rPr>
                  <a:t>Hence </a:t>
                </a:r>
                <a:r>
                  <a:rPr lang="en-GB" altLang="en-US" sz="2400" dirty="0"/>
                  <a:t>𝑦=</a:t>
                </a:r>
                <a:r>
                  <a:rPr lang="en-GB" altLang="en-US" sz="2400" dirty="0">
                    <a:solidFill>
                      <a:schemeClr val="tx1"/>
                    </a:solidFill>
                  </a:rPr>
                  <a:t> −4</a:t>
                </a:r>
                <a:r>
                  <a:rPr lang="en-GB" altLang="en-US" sz="2400" dirty="0"/>
                  <a:t>±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alt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alt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rad>
                  </m:oMath>
                </a14:m>
                <a:r>
                  <a:rPr lang="en-GB" altLang="en-US" sz="2400" dirty="0">
                    <a:solidFill>
                      <a:schemeClr val="tx1"/>
                    </a:solidFill>
                  </a:rPr>
                  <a:t> = −4</a:t>
                </a:r>
                <a:r>
                  <a:rPr lang="en-GB" altLang="en-US" sz="2400" dirty="0"/>
                  <a:t>±</a:t>
                </a:r>
                <a14:m>
                  <m:oMath xmlns:m="http://schemas.openxmlformats.org/officeDocument/2006/math">
                    <m:r>
                      <a:rPr lang="en-AU" altLang="en-US" sz="2400" b="0" i="0" smtClean="0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GB" alt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alt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GB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387" name="Rectangle 3">
                <a:extLst>
                  <a:ext uri="{FF2B5EF4-FFF2-40B4-BE49-F238E27FC236}">
                    <a16:creationId xmlns:a16="http://schemas.microsoft.com/office/drawing/2014/main" id="{1F2DA316-A571-C245-BB30-422A0D4C3F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1025082"/>
                <a:ext cx="6881820" cy="5223315"/>
              </a:xfrm>
              <a:blipFill>
                <a:blip r:embed="rId3"/>
                <a:stretch>
                  <a:fillRect l="-738" t="-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32">
            <a:extLst>
              <a:ext uri="{FF2B5EF4-FFF2-40B4-BE49-F238E27FC236}">
                <a16:creationId xmlns:a16="http://schemas.microsoft.com/office/drawing/2014/main" id="{2ACCEEE7-90A4-B944-9F09-DF31F43A6FE8}"/>
              </a:ext>
            </a:extLst>
          </p:cNvPr>
          <p:cNvSpPr txBox="1"/>
          <p:nvPr/>
        </p:nvSpPr>
        <p:spPr>
          <a:xfrm>
            <a:off x="355598" y="204541"/>
            <a:ext cx="9142856" cy="5991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32400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/>
              <a:t>Sketch the graph of the circle</a:t>
            </a:r>
          </a:p>
        </p:txBody>
      </p:sp>
      <p:pic>
        <p:nvPicPr>
          <p:cNvPr id="1026" name="Picture 2" descr="Example Images, Stock Photos &amp; Vectors | Shutterstock">
            <a:extLst>
              <a:ext uri="{FF2B5EF4-FFF2-40B4-BE49-F238E27FC236}">
                <a16:creationId xmlns:a16="http://schemas.microsoft.com/office/drawing/2014/main" id="{FB0370DD-68E3-D348-9BB3-242BCE03C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4797" y="0"/>
            <a:ext cx="1806121" cy="71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amond 2">
            <a:extLst>
              <a:ext uri="{FF2B5EF4-FFF2-40B4-BE49-F238E27FC236}">
                <a16:creationId xmlns:a16="http://schemas.microsoft.com/office/drawing/2014/main" id="{DDB52078-CB3E-7543-B239-2E5C9AD25E61}"/>
              </a:ext>
            </a:extLst>
          </p:cNvPr>
          <p:cNvSpPr/>
          <p:nvPr/>
        </p:nvSpPr>
        <p:spPr>
          <a:xfrm>
            <a:off x="5921828" y="2235200"/>
            <a:ext cx="174172" cy="145143"/>
          </a:xfrm>
          <a:prstGeom prst="diamon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0C77B6-50BC-A44A-B287-C72D871E4D1A}"/>
              </a:ext>
            </a:extLst>
          </p:cNvPr>
          <p:cNvSpPr/>
          <p:nvPr/>
        </p:nvSpPr>
        <p:spPr>
          <a:xfrm>
            <a:off x="4587539" y="5196114"/>
            <a:ext cx="130628" cy="11428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0EBFDF-9EE1-D041-9930-15EADFCF376C}"/>
              </a:ext>
            </a:extLst>
          </p:cNvPr>
          <p:cNvSpPr/>
          <p:nvPr/>
        </p:nvSpPr>
        <p:spPr>
          <a:xfrm>
            <a:off x="4580282" y="5196114"/>
            <a:ext cx="130628" cy="11428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3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091 0.34074 " pathEditMode="relative" ptsTypes="AA"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0469 -0.32593 " pathEditMode="relative" ptsTypes="AA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1185 0.14514 " pathEditMode="relative" ptsTypes="AA">
                                      <p:cBhvr>
                                        <p:cTn id="5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2">
            <a:extLst>
              <a:ext uri="{FF2B5EF4-FFF2-40B4-BE49-F238E27FC236}">
                <a16:creationId xmlns:a16="http://schemas.microsoft.com/office/drawing/2014/main" id="{2ACCEEE7-90A4-B944-9F09-DF31F43A6FE8}"/>
              </a:ext>
            </a:extLst>
          </p:cNvPr>
          <p:cNvSpPr txBox="1"/>
          <p:nvPr/>
        </p:nvSpPr>
        <p:spPr>
          <a:xfrm>
            <a:off x="994226" y="233570"/>
            <a:ext cx="9142856" cy="5991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32400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200" dirty="0"/>
              <a:t>Semicircles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7BD3FDCA-7AC5-7847-AF26-3738D73D59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75109" y="1157517"/>
                <a:ext cx="9810604" cy="508362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Transposing the general equation of the circle 𝑥</a:t>
                </a:r>
                <a:r>
                  <a:rPr lang="en-GB" altLang="en-US" sz="2400" baseline="30000" dirty="0"/>
                  <a:t>2</a:t>
                </a:r>
                <a:r>
                  <a:rPr lang="en-GB" altLang="en-US" sz="2400" dirty="0"/>
                  <a:t> + </a:t>
                </a:r>
                <a:r>
                  <a:rPr lang="en-US" sz="2400" dirty="0"/>
                  <a:t>𝑦</a:t>
                </a:r>
                <a:r>
                  <a:rPr lang="en-GB" altLang="en-US" sz="2400" baseline="30000" dirty="0"/>
                  <a:t>2</a:t>
                </a:r>
                <a:r>
                  <a:rPr lang="en-GB" altLang="en-US" sz="2400" dirty="0"/>
                  <a:t> = </a:t>
                </a:r>
                <a:r>
                  <a:rPr lang="en-US" sz="2400" dirty="0"/>
                  <a:t>𝑟</a:t>
                </a:r>
                <a:r>
                  <a:rPr lang="en-GB" altLang="en-US" sz="2400" baseline="30000" dirty="0"/>
                  <a:t>2</a:t>
                </a:r>
                <a:r>
                  <a:rPr lang="en-US" sz="2400" dirty="0"/>
                  <a:t> to make 𝑦 the subject, we have</a:t>
                </a:r>
              </a:p>
              <a:p>
                <a:r>
                  <a:rPr lang="en-US" sz="2400" dirty="0"/>
                  <a:t>𝑦</a:t>
                </a:r>
                <a:r>
                  <a:rPr lang="en-GB" altLang="en-US" sz="2400" baseline="30000" dirty="0"/>
                  <a:t>2</a:t>
                </a:r>
                <a:r>
                  <a:rPr lang="en-GB" altLang="en-US" sz="2400" dirty="0"/>
                  <a:t> = </a:t>
                </a:r>
                <a:r>
                  <a:rPr lang="en-US" sz="2400" dirty="0"/>
                  <a:t>𝑟</a:t>
                </a:r>
                <a:r>
                  <a:rPr lang="en-GB" altLang="en-US" sz="2400" baseline="30000" dirty="0"/>
                  <a:t>2</a:t>
                </a:r>
                <a:r>
                  <a:rPr lang="en-US" sz="2400" dirty="0"/>
                  <a:t> − 𝑥</a:t>
                </a:r>
                <a:r>
                  <a:rPr lang="en-GB" altLang="en-US" sz="2400" baseline="30000" dirty="0"/>
                  <a:t>2</a:t>
                </a:r>
                <a:endParaRPr lang="en-US" sz="2400" dirty="0"/>
              </a:p>
              <a:p>
                <a:r>
                  <a:rPr lang="en-US" sz="2400" dirty="0">
                    <a:solidFill>
                      <a:srgbClr val="0070C0"/>
                    </a:solidFill>
                  </a:rPr>
                  <a:t>𝑦=±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70C0"/>
                            </a:solidFill>
                          </a:rPr>
                          <m:t>𝑟</m:t>
                        </m:r>
                        <m:r>
                          <m:rPr>
                            <m:nor/>
                          </m:rPr>
                          <a:rPr lang="en-GB" altLang="en-US" sz="2400" baseline="30000" dirty="0">
                            <a:solidFill>
                              <a:srgbClr val="0070C0"/>
                            </a:solidFill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70C0"/>
                            </a:solidFill>
                          </a:rPr>
                          <m:t> − 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70C0"/>
                            </a:solidFill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en-GB" altLang="en-US" sz="2400" baseline="30000" dirty="0">
                            <a:solidFill>
                              <a:srgbClr val="0070C0"/>
                            </a:solidFill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70C0"/>
                            </a:solidFill>
                          </a:rPr>
                          <m:t> </m:t>
                        </m:r>
                      </m:e>
                    </m:rad>
                  </m:oMath>
                </a14:m>
                <a:endParaRPr lang="en-AU" sz="2400" dirty="0"/>
              </a:p>
              <a:p>
                <a:r>
                  <a:rPr lang="en-US" sz="2400" dirty="0"/>
                  <a:t>We can now consider two separate rules</a:t>
                </a:r>
              </a:p>
              <a:p>
                <a:r>
                  <a:rPr lang="en-US" sz="2400" dirty="0"/>
                  <a:t>𝑦=+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2400" dirty="0"/>
                          <m:t>𝑟</m:t>
                        </m:r>
                        <m:r>
                          <m:rPr>
                            <m:nor/>
                          </m:rPr>
                          <a:rPr lang="en-GB" altLang="en-US" sz="2400" baseline="30000" dirty="0"/>
                          <m:t>2</m:t>
                        </m:r>
                        <m:r>
                          <m:rPr>
                            <m:nor/>
                          </m:rPr>
                          <a:rPr lang="en-US" sz="2400" dirty="0"/>
                          <m:t> − </m:t>
                        </m:r>
                        <m:r>
                          <m:rPr>
                            <m:nor/>
                          </m:rPr>
                          <a:rPr lang="en-US" sz="2400" dirty="0"/>
                          <m:t>𝑥</m:t>
                        </m:r>
                        <m:r>
                          <m:rPr>
                            <m:nor/>
                          </m:rPr>
                          <a:rPr lang="en-GB" altLang="en-US" sz="2400" baseline="30000" dirty="0"/>
                          <m:t>2</m:t>
                        </m:r>
                        <m:r>
                          <m:rPr>
                            <m:nor/>
                          </m:rPr>
                          <a:rPr lang="en-US" sz="2400" dirty="0"/>
                          <m:t> </m:t>
                        </m:r>
                      </m:e>
                    </m:rad>
                  </m:oMath>
                </a14:m>
                <a:r>
                  <a:rPr lang="en-US" sz="2400" dirty="0"/>
                  <a:t> &amp; 𝑦= −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2400" dirty="0"/>
                          <m:t>𝑟</m:t>
                        </m:r>
                        <m:r>
                          <m:rPr>
                            <m:nor/>
                          </m:rPr>
                          <a:rPr lang="en-GB" altLang="en-US" sz="2400" baseline="30000" dirty="0"/>
                          <m:t>2</m:t>
                        </m:r>
                        <m:r>
                          <m:rPr>
                            <m:nor/>
                          </m:rPr>
                          <a:rPr lang="en-US" sz="2400" dirty="0"/>
                          <m:t> − </m:t>
                        </m:r>
                        <m:r>
                          <m:rPr>
                            <m:nor/>
                          </m:rPr>
                          <a:rPr lang="en-US" sz="2400" dirty="0"/>
                          <m:t>𝑥</m:t>
                        </m:r>
                        <m:r>
                          <m:rPr>
                            <m:nor/>
                          </m:rPr>
                          <a:rPr lang="en-GB" altLang="en-US" sz="2400" baseline="30000" dirty="0"/>
                          <m:t>2</m:t>
                        </m:r>
                        <m:r>
                          <m:rPr>
                            <m:nor/>
                          </m:rPr>
                          <a:rPr lang="en-US" sz="2400" dirty="0"/>
                          <m:t> </m:t>
                        </m:r>
                      </m:e>
                    </m:rad>
                  </m:oMath>
                </a14:m>
                <a:endParaRPr lang="en-US" sz="2400" dirty="0"/>
              </a:p>
              <a:p>
                <a:r>
                  <a:rPr lang="en-US" sz="2400" dirty="0"/>
                  <a:t>Which correspond to the top half and bottom half of the circle respectively.</a:t>
                </a:r>
              </a:p>
              <a:p>
                <a:r>
                  <a:rPr lang="en-US" sz="2400" dirty="0"/>
                  <a:t>Similarly, solving for 𝑥 will give you the semicircles to the left and right of the 𝑦-axis:</a:t>
                </a:r>
              </a:p>
              <a:p>
                <a:r>
                  <a:rPr lang="en-US" sz="2400" dirty="0">
                    <a:solidFill>
                      <a:srgbClr val="0070C0"/>
                    </a:solidFill>
                  </a:rPr>
                  <a:t>𝑥=±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70C0"/>
                            </a:solidFill>
                          </a:rPr>
                          <m:t>𝑟</m:t>
                        </m:r>
                        <m:r>
                          <m:rPr>
                            <m:nor/>
                          </m:rPr>
                          <a:rPr lang="en-GB" altLang="en-US" sz="2400" baseline="30000" dirty="0">
                            <a:solidFill>
                              <a:srgbClr val="0070C0"/>
                            </a:solidFill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70C0"/>
                            </a:solidFill>
                          </a:rPr>
                          <m:t> −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70C0"/>
                            </a:solidFill>
                          </a:rPr>
                          <m:t>𝑦</m:t>
                        </m:r>
                        <m:r>
                          <m:rPr>
                            <m:nor/>
                          </m:rPr>
                          <a:rPr lang="en-GB" altLang="en-US" sz="2400" baseline="30000" dirty="0">
                            <a:solidFill>
                              <a:srgbClr val="0070C0"/>
                            </a:solidFill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70C0"/>
                            </a:solidFill>
                          </a:rPr>
                          <m:t> </m:t>
                        </m:r>
                      </m:e>
                    </m:ra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7BD3FDCA-7AC5-7847-AF26-3738D73D59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5109" y="1157517"/>
                <a:ext cx="9810604" cy="5083628"/>
              </a:xfrm>
              <a:blipFill>
                <a:blip r:embed="rId2"/>
                <a:stretch>
                  <a:fillRect l="-497" t="-959" b="-119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Block Arc 1">
            <a:extLst>
              <a:ext uri="{FF2B5EF4-FFF2-40B4-BE49-F238E27FC236}">
                <a16:creationId xmlns:a16="http://schemas.microsoft.com/office/drawing/2014/main" id="{BC873E1F-28C1-E64D-BB46-9B21508D1E49}"/>
              </a:ext>
            </a:extLst>
          </p:cNvPr>
          <p:cNvSpPr/>
          <p:nvPr/>
        </p:nvSpPr>
        <p:spPr>
          <a:xfrm>
            <a:off x="6894286" y="2017486"/>
            <a:ext cx="1828800" cy="2032000"/>
          </a:xfrm>
          <a:prstGeom prst="blockArc">
            <a:avLst>
              <a:gd name="adj1" fmla="val 10800000"/>
              <a:gd name="adj2" fmla="val 326"/>
              <a:gd name="adj3" fmla="val 674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Block Arc 2">
            <a:extLst>
              <a:ext uri="{FF2B5EF4-FFF2-40B4-BE49-F238E27FC236}">
                <a16:creationId xmlns:a16="http://schemas.microsoft.com/office/drawing/2014/main" id="{F71CFA00-8B76-B744-91F2-A10F6E75D315}"/>
              </a:ext>
            </a:extLst>
          </p:cNvPr>
          <p:cNvSpPr/>
          <p:nvPr/>
        </p:nvSpPr>
        <p:spPr>
          <a:xfrm rot="5400000">
            <a:off x="9569712" y="4013201"/>
            <a:ext cx="2032000" cy="2104571"/>
          </a:xfrm>
          <a:prstGeom prst="blockArc">
            <a:avLst>
              <a:gd name="adj1" fmla="val 10800000"/>
              <a:gd name="adj2" fmla="val 348407"/>
              <a:gd name="adj3" fmla="val 764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89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2">
            <a:extLst>
              <a:ext uri="{FF2B5EF4-FFF2-40B4-BE49-F238E27FC236}">
                <a16:creationId xmlns:a16="http://schemas.microsoft.com/office/drawing/2014/main" id="{2ACCEEE7-90A4-B944-9F09-DF31F43A6FE8}"/>
              </a:ext>
            </a:extLst>
          </p:cNvPr>
          <p:cNvSpPr txBox="1"/>
          <p:nvPr/>
        </p:nvSpPr>
        <p:spPr>
          <a:xfrm>
            <a:off x="994226" y="15860"/>
            <a:ext cx="9142856" cy="5991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32400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/>
              <a:t>Sketch the graph of the semicircle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7BD3FDCA-7AC5-7847-AF26-3738D73D59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2053" y="717325"/>
                <a:ext cx="3630690" cy="5959246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Sketch the graphs of:</a:t>
                </a:r>
              </a:p>
              <a:p>
                <a:r>
                  <a:rPr lang="en-US" sz="2400" dirty="0"/>
                  <a:t>𝑦 =+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AU" sz="2400" b="0" i="0" dirty="0" smtClean="0"/>
                          <m:t>4</m:t>
                        </m:r>
                        <m:r>
                          <m:rPr>
                            <m:nor/>
                          </m:rPr>
                          <a:rPr lang="en-US" sz="2400" dirty="0"/>
                          <m:t>− </m:t>
                        </m:r>
                        <m:r>
                          <m:rPr>
                            <m:nor/>
                          </m:rPr>
                          <a:rPr lang="en-US" sz="2400" dirty="0"/>
                          <m:t>𝑥</m:t>
                        </m:r>
                        <m:r>
                          <m:rPr>
                            <m:nor/>
                          </m:rPr>
                          <a:rPr lang="en-GB" altLang="en-US" sz="2400" baseline="30000" dirty="0"/>
                          <m:t>2</m:t>
                        </m:r>
                        <m:r>
                          <m:rPr>
                            <m:nor/>
                          </m:rPr>
                          <a:rPr lang="en-US" sz="2400" dirty="0"/>
                          <m:t> </m:t>
                        </m:r>
                      </m:e>
                    </m:rad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AU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dirty="0"/>
                  <a:t>𝑥=−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AU" sz="2400" b="0" i="0" dirty="0" smtClean="0"/>
                          <m:t>4</m:t>
                        </m:r>
                        <m:r>
                          <m:rPr>
                            <m:nor/>
                          </m:rPr>
                          <a:rPr lang="en-US" sz="2400" dirty="0"/>
                          <m:t>−</m:t>
                        </m:r>
                        <m:r>
                          <m:rPr>
                            <m:nor/>
                          </m:rPr>
                          <a:rPr lang="en-US" sz="2400" dirty="0"/>
                          <m:t>𝑦</m:t>
                        </m:r>
                        <m:r>
                          <m:rPr>
                            <m:nor/>
                          </m:rPr>
                          <a:rPr lang="en-GB" altLang="en-US" sz="2400" baseline="30000" dirty="0"/>
                          <m:t>2</m:t>
                        </m:r>
                        <m:r>
                          <m:rPr>
                            <m:nor/>
                          </m:rPr>
                          <a:rPr lang="en-US" sz="2400" dirty="0"/>
                          <m:t> </m:t>
                        </m:r>
                      </m:e>
                    </m:rad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7BD3FDCA-7AC5-7847-AF26-3738D73D59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2053" y="717325"/>
                <a:ext cx="3630690" cy="5959246"/>
              </a:xfrm>
              <a:blipFill>
                <a:blip r:embed="rId2"/>
                <a:stretch>
                  <a:fillRect l="-1045" t="-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Example Images, Stock Photos &amp; Vectors | Shutterstock">
            <a:extLst>
              <a:ext uri="{FF2B5EF4-FFF2-40B4-BE49-F238E27FC236}">
                <a16:creationId xmlns:a16="http://schemas.microsoft.com/office/drawing/2014/main" id="{A4FBA325-D8F7-4345-8542-9DEA8BCF8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4797" y="0"/>
            <a:ext cx="1806121" cy="71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D19A8C-ECED-2146-A6A7-48DB5192A3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5801" y="1204684"/>
            <a:ext cx="2976824" cy="29391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BB08F7-D2DF-B042-B572-1D20B086E4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4257" y="1204683"/>
            <a:ext cx="2823883" cy="29391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563DED-CED5-F548-A982-1AB3AE2A68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9788" y="4022455"/>
            <a:ext cx="2952273" cy="28355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90EB8C-6B1F-0444-87CC-D10EFFE0DC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1357" y="3918858"/>
            <a:ext cx="2802270" cy="28501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6">
                <a:extLst>
                  <a:ext uri="{FF2B5EF4-FFF2-40B4-BE49-F238E27FC236}">
                    <a16:creationId xmlns:a16="http://schemas.microsoft.com/office/drawing/2014/main" id="{3E7EC4BB-835F-9B4B-8CD5-F759389866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96339" y="717325"/>
                <a:ext cx="3630690" cy="595924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SzPct val="80000"/>
                  <a:buFont typeface="Arial" panose="020B0604020202020204" pitchFamily="34" charset="0"/>
                  <a:buChar char="•"/>
                  <a:defRPr sz="2000" kern="1200" spc="5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Batang" panose="02030600000101010101" pitchFamily="18" charset="-127"/>
                    <a:cs typeface="+mn-cs"/>
                  </a:defRPr>
                </a:lvl1pPr>
                <a:lvl2pPr marL="274320" indent="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Tx/>
                  <a:buNone/>
                  <a:defRPr sz="1800" kern="1200" spc="5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Batang" panose="02030600000101010101" pitchFamily="18" charset="-127"/>
                    <a:cs typeface="+mn-cs"/>
                  </a:defRPr>
                </a:lvl2pPr>
                <a:lvl3pPr marL="605790" indent="-28575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80000"/>
                  <a:buFont typeface="Arial" panose="020B0604020202020204" pitchFamily="34" charset="0"/>
                  <a:buChar char="•"/>
                  <a:defRPr sz="1600" kern="1200" spc="5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Batang" panose="02030600000101010101" pitchFamily="18" charset="-127"/>
                    <a:cs typeface="+mn-cs"/>
                  </a:defRPr>
                </a:lvl3pPr>
                <a:lvl4pPr marL="630936" indent="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Tx/>
                  <a:buNone/>
                  <a:defRPr sz="1400" kern="1200" spc="5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Batang" panose="02030600000101010101" pitchFamily="18" charset="-127"/>
                    <a:cs typeface="+mn-cs"/>
                  </a:defRPr>
                </a:lvl4pPr>
                <a:lvl5pPr marL="82296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80000"/>
                  <a:buFont typeface="Arial" panose="020B0604020202020204" pitchFamily="34" charset="0"/>
                  <a:buChar char="•"/>
                  <a:defRPr sz="1400" kern="1200" spc="5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Batang" panose="02030600000101010101" pitchFamily="18" charset="-127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2400" dirty="0"/>
              </a:p>
              <a:p>
                <a:r>
                  <a:rPr lang="en-US" sz="2400" dirty="0"/>
                  <a:t>𝑦=−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AU" sz="2400" dirty="0"/>
                          <m:t>4</m:t>
                        </m:r>
                        <m:r>
                          <m:rPr>
                            <m:nor/>
                          </m:rPr>
                          <a:rPr lang="en-US" sz="2400" dirty="0"/>
                          <m:t>− </m:t>
                        </m:r>
                        <m:r>
                          <m:rPr>
                            <m:nor/>
                          </m:rPr>
                          <a:rPr lang="en-US" sz="2400" dirty="0"/>
                          <m:t>𝑥</m:t>
                        </m:r>
                        <m:r>
                          <m:rPr>
                            <m:nor/>
                          </m:rPr>
                          <a:rPr lang="en-GB" altLang="en-US" sz="2400" baseline="30000" dirty="0"/>
                          <m:t>2</m:t>
                        </m:r>
                        <m:r>
                          <m:rPr>
                            <m:nor/>
                          </m:rPr>
                          <a:rPr lang="en-US" sz="2400" dirty="0"/>
                          <m:t> </m:t>
                        </m:r>
                      </m:e>
                    </m:rad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:endParaRPr lang="en-AU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dirty="0"/>
                  <a:t>𝑥=+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AU" sz="2400" dirty="0" smtClean="0"/>
                          <m:t>4</m:t>
                        </m:r>
                        <m:r>
                          <m:rPr>
                            <m:nor/>
                          </m:rPr>
                          <a:rPr lang="en-US" sz="2400" dirty="0"/>
                          <m:t>−</m:t>
                        </m:r>
                        <m:r>
                          <m:rPr>
                            <m:nor/>
                          </m:rPr>
                          <a:rPr lang="en-US" sz="2400" dirty="0"/>
                          <m:t>𝑦</m:t>
                        </m:r>
                        <m:r>
                          <m:rPr>
                            <m:nor/>
                          </m:rPr>
                          <a:rPr lang="en-GB" altLang="en-US" sz="2400" baseline="30000" dirty="0"/>
                          <m:t>2</m:t>
                        </m:r>
                        <m:r>
                          <m:rPr>
                            <m:nor/>
                          </m:rPr>
                          <a:rPr lang="en-US" sz="2400" dirty="0"/>
                          <m:t> </m:t>
                        </m:r>
                      </m:e>
                    </m:rad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12" name="Content Placeholder 6">
                <a:extLst>
                  <a:ext uri="{FF2B5EF4-FFF2-40B4-BE49-F238E27FC236}">
                    <a16:creationId xmlns:a16="http://schemas.microsoft.com/office/drawing/2014/main" id="{3E7EC4BB-835F-9B4B-8CD5-F759389866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339" y="717325"/>
                <a:ext cx="3630690" cy="5959246"/>
              </a:xfrm>
              <a:prstGeom prst="rect">
                <a:avLst/>
              </a:prstGeom>
              <a:blipFill>
                <a:blip r:embed="rId8"/>
                <a:stretch>
                  <a:fillRect l="-1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718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64BCD-7D00-420E-ADD6-13FCB6DB2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72" y="6143297"/>
            <a:ext cx="11514666" cy="714703"/>
          </a:xfrm>
        </p:spPr>
        <p:txBody>
          <a:bodyPr/>
          <a:lstStyle/>
          <a:p>
            <a:r>
              <a:rPr lang="en-US" dirty="0"/>
              <a:t>Relations, Functions, One to </a:t>
            </a:r>
            <a:r>
              <a:rPr lang="en-US"/>
              <a:t>One Functions?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ADCE59-47AA-4339-A0A8-708BDF8EF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86" y="0"/>
            <a:ext cx="3247697" cy="27590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06CAB6-2A4E-4DFA-887A-23F0C17F0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483" y="2690"/>
            <a:ext cx="3247698" cy="31107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92BFC5-71D4-4FDB-B63C-E6B4FFCD3E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6817" y="0"/>
            <a:ext cx="3467252" cy="23600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688F75-9E14-49F0-AA05-5B7C1F8DDB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44383"/>
            <a:ext cx="3141015" cy="20145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1BE6CD-75C6-4E9B-8F6C-5D0D2B97B0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9510" y="3336909"/>
            <a:ext cx="2717644" cy="27590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A11809-904A-45FD-B99F-88B493B395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5649" y="2680327"/>
            <a:ext cx="2264213" cy="22355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5E0890-AD4F-4D3B-A35F-B6DE87EE95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04584" y="2670707"/>
            <a:ext cx="2264213" cy="230291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286DAE8-80F5-4E21-B16F-8348662C528C}"/>
              </a:ext>
            </a:extLst>
          </p:cNvPr>
          <p:cNvGrpSpPr/>
          <p:nvPr/>
        </p:nvGrpSpPr>
        <p:grpSpPr>
          <a:xfrm>
            <a:off x="104028" y="228836"/>
            <a:ext cx="325800" cy="349200"/>
            <a:chOff x="104028" y="228836"/>
            <a:chExt cx="325800" cy="34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AAC98AE-EC73-400A-B231-FA711C4677C7}"/>
                    </a:ext>
                  </a:extLst>
                </p14:cNvPr>
                <p14:cNvContentPartPr/>
                <p14:nvPr/>
              </p14:nvContentPartPr>
              <p14:xfrm>
                <a:off x="273948" y="320636"/>
                <a:ext cx="22320" cy="2156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AAC98AE-EC73-400A-B231-FA711C4677C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65308" y="311996"/>
                  <a:ext cx="399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CA00241-D891-4824-85EC-6AD6581ACC0F}"/>
                    </a:ext>
                  </a:extLst>
                </p14:cNvPr>
                <p14:cNvContentPartPr/>
                <p14:nvPr/>
              </p14:nvContentPartPr>
              <p14:xfrm>
                <a:off x="104028" y="228836"/>
                <a:ext cx="325800" cy="3492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CA00241-D891-4824-85EC-6AD6581ACC0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5028" y="220196"/>
                  <a:ext cx="343440" cy="36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874FC99-0EB4-42DE-A232-C22EB94CB4DD}"/>
              </a:ext>
            </a:extLst>
          </p:cNvPr>
          <p:cNvGrpSpPr/>
          <p:nvPr/>
        </p:nvGrpSpPr>
        <p:grpSpPr>
          <a:xfrm>
            <a:off x="3740388" y="332516"/>
            <a:ext cx="468360" cy="324720"/>
            <a:chOff x="3740388" y="332516"/>
            <a:chExt cx="468360" cy="32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6E280BB-AE05-406C-9AA6-1A22B819305D}"/>
                    </a:ext>
                  </a:extLst>
                </p14:cNvPr>
                <p14:cNvContentPartPr/>
                <p14:nvPr/>
              </p14:nvContentPartPr>
              <p14:xfrm>
                <a:off x="3885108" y="398396"/>
                <a:ext cx="151560" cy="1292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6E280BB-AE05-406C-9AA6-1A22B819305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876468" y="389396"/>
                  <a:ext cx="1692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536863F-0604-4EA4-AF57-715B17E7F398}"/>
                    </a:ext>
                  </a:extLst>
                </p14:cNvPr>
                <p14:cNvContentPartPr/>
                <p14:nvPr/>
              </p14:nvContentPartPr>
              <p14:xfrm>
                <a:off x="3740388" y="332516"/>
                <a:ext cx="468360" cy="3247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536863F-0604-4EA4-AF57-715B17E7F39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731388" y="323876"/>
                  <a:ext cx="486000" cy="34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6F8C65B-2488-4079-AA9C-C0721EB9204D}"/>
              </a:ext>
            </a:extLst>
          </p:cNvPr>
          <p:cNvGrpSpPr/>
          <p:nvPr/>
        </p:nvGrpSpPr>
        <p:grpSpPr>
          <a:xfrm>
            <a:off x="7487628" y="336116"/>
            <a:ext cx="446400" cy="432000"/>
            <a:chOff x="7487628" y="336116"/>
            <a:chExt cx="446400" cy="43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75994F0-7230-4DEF-BE6F-B0CC802B8B29}"/>
                    </a:ext>
                  </a:extLst>
                </p14:cNvPr>
                <p14:cNvContentPartPr/>
                <p14:nvPr/>
              </p14:nvContentPartPr>
              <p14:xfrm>
                <a:off x="7604628" y="460316"/>
                <a:ext cx="178920" cy="2397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75994F0-7230-4DEF-BE6F-B0CC802B8B2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595988" y="451676"/>
                  <a:ext cx="1965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4DEAB56-8FB0-4162-B053-3874905FE8C8}"/>
                    </a:ext>
                  </a:extLst>
                </p14:cNvPr>
                <p14:cNvContentPartPr/>
                <p14:nvPr/>
              </p14:nvContentPartPr>
              <p14:xfrm>
                <a:off x="7487628" y="336116"/>
                <a:ext cx="446400" cy="4320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4DEAB56-8FB0-4162-B053-3874905FE8C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478628" y="327476"/>
                  <a:ext cx="464040" cy="44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9712E6D-2F99-4101-807A-CFD10F4D84F0}"/>
              </a:ext>
            </a:extLst>
          </p:cNvPr>
          <p:cNvGrpSpPr/>
          <p:nvPr/>
        </p:nvGrpSpPr>
        <p:grpSpPr>
          <a:xfrm>
            <a:off x="534948" y="3261116"/>
            <a:ext cx="416520" cy="412920"/>
            <a:chOff x="534948" y="3261116"/>
            <a:chExt cx="416520" cy="41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F5DEB3D-CBD3-4798-A7F3-1217810E8228}"/>
                    </a:ext>
                  </a:extLst>
                </p14:cNvPr>
                <p14:cNvContentPartPr/>
                <p14:nvPr/>
              </p14:nvContentPartPr>
              <p14:xfrm>
                <a:off x="610548" y="3376676"/>
                <a:ext cx="201240" cy="1612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F5DEB3D-CBD3-4798-A7F3-1217810E822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01908" y="3368036"/>
                  <a:ext cx="2188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21BD521-DC7E-4E53-B919-3257B4BB2301}"/>
                    </a:ext>
                  </a:extLst>
                </p14:cNvPr>
                <p14:cNvContentPartPr/>
                <p14:nvPr/>
              </p14:nvContentPartPr>
              <p14:xfrm>
                <a:off x="710628" y="3373076"/>
                <a:ext cx="66600" cy="2404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21BD521-DC7E-4E53-B919-3257B4BB230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01988" y="3364436"/>
                  <a:ext cx="842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76D3F55-8025-4FCE-9840-D29AB38F9035}"/>
                    </a:ext>
                  </a:extLst>
                </p14:cNvPr>
                <p14:cNvContentPartPr/>
                <p14:nvPr/>
              </p14:nvContentPartPr>
              <p14:xfrm>
                <a:off x="534948" y="3261116"/>
                <a:ext cx="416520" cy="4129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76D3F55-8025-4FCE-9840-D29AB38F903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25948" y="3252116"/>
                  <a:ext cx="434160" cy="43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47DCBDE-FD27-4533-8A7F-2AB828E6BEFE}"/>
              </a:ext>
            </a:extLst>
          </p:cNvPr>
          <p:cNvGrpSpPr/>
          <p:nvPr/>
        </p:nvGrpSpPr>
        <p:grpSpPr>
          <a:xfrm>
            <a:off x="3647148" y="3391436"/>
            <a:ext cx="522360" cy="485640"/>
            <a:chOff x="3647148" y="3391436"/>
            <a:chExt cx="522360" cy="48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65862BB-5805-45C2-ACDA-2F9ED5C52872}"/>
                    </a:ext>
                  </a:extLst>
                </p14:cNvPr>
                <p14:cNvContentPartPr/>
                <p14:nvPr/>
              </p14:nvContentPartPr>
              <p14:xfrm>
                <a:off x="3798708" y="3537956"/>
                <a:ext cx="169200" cy="2408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65862BB-5805-45C2-ACDA-2F9ED5C5287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789708" y="3529316"/>
                  <a:ext cx="18684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7369DFF-D50C-48C3-B40D-4605F875AD50}"/>
                    </a:ext>
                  </a:extLst>
                </p14:cNvPr>
                <p14:cNvContentPartPr/>
                <p14:nvPr/>
              </p14:nvContentPartPr>
              <p14:xfrm>
                <a:off x="3898068" y="3524996"/>
                <a:ext cx="137160" cy="291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7369DFF-D50C-48C3-B40D-4605F875AD5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889428" y="3515996"/>
                  <a:ext cx="1548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FEA00DB-33E6-4F72-A1D3-61ED4CC0FB84}"/>
                    </a:ext>
                  </a:extLst>
                </p14:cNvPr>
                <p14:cNvContentPartPr/>
                <p14:nvPr/>
              </p14:nvContentPartPr>
              <p14:xfrm>
                <a:off x="3898068" y="3524996"/>
                <a:ext cx="360" cy="3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FEA00DB-33E6-4F72-A1D3-61ED4CC0FB8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889428" y="351599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FD87760-8995-479A-9A7F-C9C3BB83EF9D}"/>
                    </a:ext>
                  </a:extLst>
                </p14:cNvPr>
                <p14:cNvContentPartPr/>
                <p14:nvPr/>
              </p14:nvContentPartPr>
              <p14:xfrm>
                <a:off x="3647148" y="3391436"/>
                <a:ext cx="522360" cy="4856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FD87760-8995-479A-9A7F-C9C3BB83EF9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638508" y="3382436"/>
                  <a:ext cx="540000" cy="50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E8BCE4A-BC57-4D26-9BD3-72DA6596A469}"/>
              </a:ext>
            </a:extLst>
          </p:cNvPr>
          <p:cNvGrpSpPr/>
          <p:nvPr/>
        </p:nvGrpSpPr>
        <p:grpSpPr>
          <a:xfrm>
            <a:off x="6452268" y="2940356"/>
            <a:ext cx="471600" cy="442800"/>
            <a:chOff x="6452268" y="2940356"/>
            <a:chExt cx="471600" cy="44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9AD1F38-FA43-4773-AD10-F589451F7C09}"/>
                    </a:ext>
                  </a:extLst>
                </p14:cNvPr>
                <p14:cNvContentPartPr/>
                <p14:nvPr/>
              </p14:nvContentPartPr>
              <p14:xfrm>
                <a:off x="6580068" y="2999036"/>
                <a:ext cx="158040" cy="3006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9AD1F38-FA43-4773-AD10-F589451F7C0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571068" y="2990036"/>
                  <a:ext cx="17568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3727FCA-467A-4D33-85B1-F4E09F453E2C}"/>
                    </a:ext>
                  </a:extLst>
                </p14:cNvPr>
                <p14:cNvContentPartPr/>
                <p14:nvPr/>
              </p14:nvContentPartPr>
              <p14:xfrm>
                <a:off x="6452268" y="2940356"/>
                <a:ext cx="471600" cy="4428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3727FCA-467A-4D33-85B1-F4E09F453E2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443268" y="2931716"/>
                  <a:ext cx="489240" cy="46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1F0DF4B-BDBC-42C4-A066-A0D6B63BE0A2}"/>
              </a:ext>
            </a:extLst>
          </p:cNvPr>
          <p:cNvGrpSpPr/>
          <p:nvPr/>
        </p:nvGrpSpPr>
        <p:grpSpPr>
          <a:xfrm>
            <a:off x="9129948" y="2825876"/>
            <a:ext cx="475560" cy="426600"/>
            <a:chOff x="9129948" y="2825876"/>
            <a:chExt cx="475560" cy="42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5164DB3-6DCD-4419-A2C2-EA8AA5207B1C}"/>
                    </a:ext>
                  </a:extLst>
                </p14:cNvPr>
                <p14:cNvContentPartPr/>
                <p14:nvPr/>
              </p14:nvContentPartPr>
              <p14:xfrm>
                <a:off x="9322908" y="2970596"/>
                <a:ext cx="152280" cy="1922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5164DB3-6DCD-4419-A2C2-EA8AA5207B1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313908" y="2961956"/>
                  <a:ext cx="1699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87533D8-B812-4448-BF5B-23F4A3188A19}"/>
                    </a:ext>
                  </a:extLst>
                </p14:cNvPr>
                <p14:cNvContentPartPr/>
                <p14:nvPr/>
              </p14:nvContentPartPr>
              <p14:xfrm>
                <a:off x="9129948" y="2825876"/>
                <a:ext cx="475560" cy="4266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87533D8-B812-4448-BF5B-23F4A3188A1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120948" y="2817236"/>
                  <a:ext cx="493200" cy="444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2569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4D28EAE-0BB5-E246-A167-CAC7989A69F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Transformations of 𝑦=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4D28EAE-0BB5-E246-A167-CAC7989A69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951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275F79-7D63-E64B-B757-686C3FA486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7578" y="1584101"/>
                <a:ext cx="11745736" cy="5136013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>
                    <a:solidFill>
                      <a:srgbClr val="0070C0"/>
                    </a:solidFill>
                  </a:rPr>
                  <a:t>The turning point form:</a:t>
                </a:r>
              </a:p>
              <a:p>
                <a:r>
                  <a:rPr lang="en-US" sz="2800" dirty="0">
                    <a:solidFill>
                      <a:srgbClr val="0070C0"/>
                    </a:solidFill>
                  </a:rPr>
                  <a:t>𝑦=𝑎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0070C0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0070C0"/>
                            </a:solidFill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0070C0"/>
                            </a:solidFill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0070C0"/>
                            </a:solidFill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0070C0"/>
                            </a:solidFill>
                          </a:rPr>
                          <m:t>)</m:t>
                        </m:r>
                      </m:e>
                      <m:sup>
                        <m:r>
                          <a:rPr lang="en-AU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+𝑘</a:t>
                </a:r>
              </a:p>
              <a:p>
                <a:r>
                  <a:rPr lang="en-US" sz="2800" dirty="0"/>
                  <a:t>Turning point will be </a:t>
                </a:r>
                <a:r>
                  <a:rPr lang="en-US" sz="2800" dirty="0">
                    <a:solidFill>
                      <a:srgbClr val="0070C0"/>
                    </a:solidFill>
                  </a:rPr>
                  <a:t>(</a:t>
                </a:r>
                <a:r>
                  <a:rPr lang="en-US" sz="2800" dirty="0" err="1">
                    <a:solidFill>
                      <a:srgbClr val="0070C0"/>
                    </a:solidFill>
                  </a:rPr>
                  <a:t>h,k</a:t>
                </a:r>
                <a:r>
                  <a:rPr lang="en-US" sz="2800" dirty="0">
                    <a:solidFill>
                      <a:srgbClr val="0070C0"/>
                    </a:solidFill>
                  </a:rPr>
                  <a:t>)</a:t>
                </a:r>
                <a:r>
                  <a:rPr lang="en-US" sz="2800" dirty="0"/>
                  <a:t>.</a:t>
                </a:r>
              </a:p>
              <a:p>
                <a:r>
                  <a:rPr lang="en-US" sz="2800" dirty="0"/>
                  <a:t>a&gt;0, parabola open upwards.</a:t>
                </a:r>
              </a:p>
              <a:p>
                <a:r>
                  <a:rPr lang="en-US" sz="2800" dirty="0"/>
                  <a:t>a&lt;0, parabola open downwards.</a:t>
                </a:r>
              </a:p>
              <a:p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275F79-7D63-E64B-B757-686C3FA486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7578" y="1584101"/>
                <a:ext cx="11745736" cy="5136013"/>
              </a:xfrm>
              <a:blipFill>
                <a:blip r:embed="rId3"/>
                <a:stretch>
                  <a:fillRect l="-623" t="-118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415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E72C824-FEC6-2649-8EB2-EF455FC4875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7032172" y="404006"/>
                <a:ext cx="4963886" cy="1700784"/>
              </a:xfrm>
            </p:spPr>
            <p:txBody>
              <a:bodyPr>
                <a:normAutofit/>
              </a:bodyPr>
              <a:lstStyle/>
              <a:p>
                <a:r>
                  <a:rPr lang="en-US" sz="4400" dirty="0">
                    <a:solidFill>
                      <a:schemeClr val="tx1"/>
                    </a:solidFill>
                  </a:rPr>
                  <a:t>Graphs of 𝑦=𝑎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E72C824-FEC6-2649-8EB2-EF455FC487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032172" y="404006"/>
                <a:ext cx="4963886" cy="1700784"/>
              </a:xfrm>
              <a:blipFill>
                <a:blip r:embed="rId3"/>
                <a:stretch>
                  <a:fillRect l="-5037" t="-716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F7C8D8-9FF0-A845-84CB-10C28F3F67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30572" y="3087004"/>
                <a:ext cx="5065486" cy="1868714"/>
              </a:xfrm>
            </p:spPr>
            <p:txBody>
              <a:bodyPr/>
              <a:lstStyle/>
              <a:p>
                <a:r>
                  <a:rPr lang="en-US" dirty="0"/>
                  <a:t>We first consider graphs of the form 𝑦=𝑎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 In this case both </a:t>
                </a:r>
                <a:r>
                  <a:rPr lang="en-US" dirty="0" err="1"/>
                  <a:t>ℎ</a:t>
                </a:r>
                <a:r>
                  <a:rPr lang="en-US" dirty="0"/>
                  <a:t>=0 and 𝑘=0. In the basic graph of </a:t>
                </a:r>
                <a:r>
                  <a:rPr lang="en-US" dirty="0">
                    <a:solidFill>
                      <a:srgbClr val="C00000"/>
                    </a:solidFill>
                  </a:rPr>
                  <a:t>𝑦=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the value of </a:t>
                </a:r>
                <a:r>
                  <a:rPr lang="en-US" dirty="0">
                    <a:solidFill>
                      <a:srgbClr val="C00000"/>
                    </a:solidFill>
                  </a:rPr>
                  <a:t>𝑎 is 1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F7C8D8-9FF0-A845-84CB-10C28F3F67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30572" y="3087004"/>
                <a:ext cx="5065486" cy="1868714"/>
              </a:xfrm>
              <a:blipFill>
                <a:blip r:embed="rId4"/>
                <a:stretch>
                  <a:fillRect l="-2000" t="-3356" r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966339D-5673-124C-9DCC-90DAB986AF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ED09323-D4DE-364E-A384-E3BD0ECD6BBB}"/>
                  </a:ext>
                </a:extLst>
              </p:cNvPr>
              <p:cNvSpPr/>
              <p:nvPr/>
            </p:nvSpPr>
            <p:spPr>
              <a:xfrm>
                <a:off x="2957286" y="-19237"/>
                <a:ext cx="4296229" cy="646331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AU" b="1" dirty="0">
                    <a:solidFill>
                      <a:srgbClr val="0070C0"/>
                    </a:solidFill>
                    <a:latin typeface="Open Sans"/>
                  </a:rPr>
                  <a:t>a=2 </a:t>
                </a:r>
                <a:r>
                  <a:rPr lang="en-AU" dirty="0">
                    <a:solidFill>
                      <a:srgbClr val="0070C0"/>
                    </a:solidFill>
                    <a:latin typeface="Open Sans"/>
                  </a:rPr>
                  <a:t>If </a:t>
                </a:r>
                <a:r>
                  <a:rPr lang="en-AU" dirty="0">
                    <a:solidFill>
                      <a:srgbClr val="0070C0"/>
                    </a:solidFill>
                    <a:latin typeface="STIXGeneral-Italic" pitchFamily="2" charset="2"/>
                  </a:rPr>
                  <a:t>𝑎</a:t>
                </a:r>
                <a:r>
                  <a:rPr lang="en-AU" dirty="0">
                    <a:solidFill>
                      <a:srgbClr val="0070C0"/>
                    </a:solidFill>
                    <a:latin typeface="STIXGeneral-Regular" pitchFamily="2" charset="2"/>
                  </a:rPr>
                  <a:t>&gt;1</a:t>
                </a:r>
                <a:r>
                  <a:rPr lang="en-AU" dirty="0">
                    <a:solidFill>
                      <a:srgbClr val="0070C0"/>
                    </a:solidFill>
                    <a:latin typeface="Open Sans"/>
                  </a:rPr>
                  <a:t>, the graph is ‘narrower’.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b="1" dirty="0">
                    <a:solidFill>
                      <a:srgbClr val="0070C0"/>
                    </a:solidFill>
                    <a:latin typeface="Open Sans"/>
                  </a:rPr>
                  <a:t>Dilation of factor </a:t>
                </a:r>
                <a:r>
                  <a:rPr lang="en-AU" dirty="0">
                    <a:solidFill>
                      <a:srgbClr val="0070C0"/>
                    </a:solidFill>
                    <a:latin typeface="STIXGeneral-Regular" pitchFamily="2" charset="2"/>
                  </a:rPr>
                  <a:t>2</a:t>
                </a:r>
                <a:r>
                  <a:rPr lang="en-AU" b="1" dirty="0">
                    <a:solidFill>
                      <a:srgbClr val="0070C0"/>
                    </a:solidFill>
                    <a:latin typeface="Open Sans"/>
                  </a:rPr>
                  <a:t> from the </a:t>
                </a:r>
                <a:r>
                  <a:rPr lang="en-AU" dirty="0">
                    <a:solidFill>
                      <a:srgbClr val="0070C0"/>
                    </a:solidFill>
                    <a:latin typeface="STIXGeneral-Italic" pitchFamily="2" charset="2"/>
                  </a:rPr>
                  <a:t>𝑥</a:t>
                </a:r>
                <a:r>
                  <a:rPr lang="en-AU" b="1" dirty="0">
                    <a:solidFill>
                      <a:srgbClr val="0070C0"/>
                    </a:solidFill>
                    <a:latin typeface="Open Sans"/>
                  </a:rPr>
                  <a:t>-axis</a:t>
                </a:r>
                <a:r>
                  <a:rPr lang="en-AU" dirty="0">
                    <a:solidFill>
                      <a:srgbClr val="0070C0"/>
                    </a:solidFill>
                    <a:latin typeface="Open Sans"/>
                  </a:rPr>
                  <a:t>.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ED09323-D4DE-364E-A384-E3BD0ECD6B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286" y="-19237"/>
                <a:ext cx="4296229" cy="646331"/>
              </a:xfrm>
              <a:prstGeom prst="rect">
                <a:avLst/>
              </a:prstGeom>
              <a:blipFill>
                <a:blip r:embed="rId6"/>
                <a:stretch>
                  <a:fillRect l="-1176" t="-7692" b="-15385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E6BB88E-D6D1-DC43-9ACE-C7E58DE2576C}"/>
                  </a:ext>
                </a:extLst>
              </p:cNvPr>
              <p:cNvSpPr/>
              <p:nvPr/>
            </p:nvSpPr>
            <p:spPr>
              <a:xfrm>
                <a:off x="5290798" y="2394239"/>
                <a:ext cx="3911007" cy="491096"/>
              </a:xfrm>
              <a:prstGeom prst="rect">
                <a:avLst/>
              </a:prstGeom>
              <a:ln>
                <a:solidFill>
                  <a:srgbClr val="FF9300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AU" b="1" dirty="0">
                    <a:solidFill>
                      <a:srgbClr val="FF9300"/>
                    </a:solidFill>
                    <a:latin typeface="Open Sans"/>
                  </a:rPr>
                  <a:t>a=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b="1" i="1" smtClean="0">
                            <a:solidFill>
                              <a:srgbClr val="FF93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1" i="1" smtClean="0">
                            <a:solidFill>
                              <a:srgbClr val="FF93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AU" b="1" i="1" smtClean="0">
                            <a:solidFill>
                              <a:srgbClr val="FF93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AU" b="1" dirty="0">
                    <a:solidFill>
                      <a:srgbClr val="FF9300"/>
                    </a:solidFill>
                    <a:latin typeface="Open Sans"/>
                  </a:rPr>
                  <a:t>  </a:t>
                </a:r>
                <a:r>
                  <a:rPr lang="en-AU" dirty="0">
                    <a:solidFill>
                      <a:srgbClr val="FF9300"/>
                    </a:solidFill>
                    <a:latin typeface="Open Sans"/>
                  </a:rPr>
                  <a:t>If </a:t>
                </a:r>
                <a:r>
                  <a:rPr lang="en-AU" dirty="0">
                    <a:solidFill>
                      <a:srgbClr val="FF9300"/>
                    </a:solidFill>
                    <a:latin typeface="STIXGeneral-Regular" pitchFamily="2" charset="2"/>
                  </a:rPr>
                  <a:t>0&lt;</a:t>
                </a:r>
                <a:r>
                  <a:rPr lang="en-AU" dirty="0">
                    <a:solidFill>
                      <a:srgbClr val="FF9300"/>
                    </a:solidFill>
                    <a:latin typeface="STIXGeneral-Italic" pitchFamily="2" charset="2"/>
                  </a:rPr>
                  <a:t>𝑎</a:t>
                </a:r>
                <a:r>
                  <a:rPr lang="en-AU" dirty="0">
                    <a:solidFill>
                      <a:srgbClr val="FF9300"/>
                    </a:solidFill>
                    <a:latin typeface="STIXGeneral-Regular" pitchFamily="2" charset="2"/>
                  </a:rPr>
                  <a:t>&lt;1</a:t>
                </a:r>
                <a:r>
                  <a:rPr lang="en-AU" dirty="0">
                    <a:solidFill>
                      <a:srgbClr val="FF9300"/>
                    </a:solidFill>
                    <a:latin typeface="Open Sans"/>
                  </a:rPr>
                  <a:t>, the graph is ‘broader’.</a:t>
                </a:r>
                <a:endParaRPr lang="en-US" dirty="0">
                  <a:solidFill>
                    <a:srgbClr val="FF9300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E6BB88E-D6D1-DC43-9ACE-C7E58DE257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798" y="2394239"/>
                <a:ext cx="3911007" cy="491096"/>
              </a:xfrm>
              <a:prstGeom prst="rect">
                <a:avLst/>
              </a:prstGeom>
              <a:blipFill>
                <a:blip r:embed="rId7"/>
                <a:stretch>
                  <a:fillRect l="-1294" r="-324" b="-12500"/>
                </a:stretch>
              </a:blipFill>
              <a:ln>
                <a:solidFill>
                  <a:srgbClr val="FF93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C11AB39-B1DF-B346-BF87-999837197ED7}"/>
                  </a:ext>
                </a:extLst>
              </p:cNvPr>
              <p:cNvSpPr/>
              <p:nvPr/>
            </p:nvSpPr>
            <p:spPr>
              <a:xfrm>
                <a:off x="4510316" y="5165018"/>
                <a:ext cx="6096000" cy="64633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>
                <a:spAutoFit/>
              </a:bodyPr>
              <a:lstStyle/>
              <a:p>
                <a:r>
                  <a:rPr lang="en-AU" b="1" dirty="0">
                    <a:solidFill>
                      <a:srgbClr val="000000"/>
                    </a:solidFill>
                    <a:latin typeface="Open Sans"/>
                  </a:rPr>
                  <a:t>a=</a:t>
                </a:r>
                <a14:m>
                  <m:oMath xmlns:m="http://schemas.openxmlformats.org/officeDocument/2006/math">
                    <m:r>
                      <a:rPr lang="en-AU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AU" b="1" dirty="0">
                    <a:solidFill>
                      <a:srgbClr val="000000"/>
                    </a:solidFill>
                    <a:latin typeface="Open Sans"/>
                  </a:rPr>
                  <a:t>2</a:t>
                </a:r>
                <a:r>
                  <a:rPr lang="en-AU" dirty="0">
                    <a:solidFill>
                      <a:srgbClr val="000000"/>
                    </a:solidFill>
                    <a:latin typeface="Open Sans"/>
                  </a:rPr>
                  <a:t>, When </a:t>
                </a:r>
                <a:r>
                  <a:rPr lang="en-AU" dirty="0">
                    <a:solidFill>
                      <a:srgbClr val="000000"/>
                    </a:solidFill>
                    <a:latin typeface="STIXGeneral-Italic" pitchFamily="2" charset="2"/>
                  </a:rPr>
                  <a:t>𝑎</a:t>
                </a:r>
                <a:r>
                  <a:rPr lang="en-AU" dirty="0">
                    <a:solidFill>
                      <a:srgbClr val="000000"/>
                    </a:solidFill>
                    <a:latin typeface="Open Sans"/>
                  </a:rPr>
                  <a:t> is negative, the graph is a </a:t>
                </a:r>
                <a:r>
                  <a:rPr lang="en-AU" b="1" i="0" dirty="0">
                    <a:solidFill>
                      <a:srgbClr val="C41130"/>
                    </a:solidFill>
                    <a:effectLst/>
                    <a:latin typeface="Open Sans"/>
                  </a:rPr>
                  <a:t>reflection in the </a:t>
                </a:r>
                <a:r>
                  <a:rPr lang="en-AU" b="0" i="0" u="none" strike="noStrike" dirty="0">
                    <a:solidFill>
                      <a:srgbClr val="C41130"/>
                    </a:solidFill>
                    <a:effectLst/>
                    <a:latin typeface="STIXGeneral-Italic" pitchFamily="2" charset="2"/>
                  </a:rPr>
                  <a:t>𝑥</a:t>
                </a:r>
                <a:r>
                  <a:rPr lang="en-AU" b="1" i="0" dirty="0">
                    <a:solidFill>
                      <a:srgbClr val="C41130"/>
                    </a:solidFill>
                    <a:effectLst/>
                    <a:latin typeface="Open Sans"/>
                  </a:rPr>
                  <a:t>-axis from </a:t>
                </a:r>
                <a:r>
                  <a:rPr lang="en-US" dirty="0"/>
                  <a:t>𝑦=2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dirty="0">
                    <a:solidFill>
                      <a:srgbClr val="000000"/>
                    </a:solidFill>
                    <a:latin typeface="Open Sans"/>
                  </a:rPr>
                  <a:t>. </a:t>
                </a:r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C11AB39-B1DF-B346-BF87-999837197E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0316" y="5165018"/>
                <a:ext cx="6096000" cy="646331"/>
              </a:xfrm>
              <a:prstGeom prst="rect">
                <a:avLst/>
              </a:prstGeom>
              <a:blipFill>
                <a:blip r:embed="rId8"/>
                <a:stretch>
                  <a:fillRect l="-830" t="-5769" b="-1538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529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E72C824-FEC6-2649-8EB2-EF455FC4875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981372" y="303929"/>
                <a:ext cx="4963886" cy="1700784"/>
              </a:xfrm>
            </p:spPr>
            <p:txBody>
              <a:bodyPr>
                <a:normAutofit/>
              </a:bodyPr>
              <a:lstStyle/>
              <a:p>
                <a:r>
                  <a:rPr lang="en-US" sz="4400" dirty="0">
                    <a:solidFill>
                      <a:schemeClr val="tx1"/>
                    </a:solidFill>
                  </a:rPr>
                  <a:t>Graphs of 𝑦=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+𝑘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E72C824-FEC6-2649-8EB2-EF455FC487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981372" y="303929"/>
                <a:ext cx="4963886" cy="1700784"/>
              </a:xfrm>
              <a:blipFill>
                <a:blip r:embed="rId3"/>
                <a:stretch>
                  <a:fillRect l="-4908" t="-752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F7C8D8-9FF0-A845-84CB-10C28F3F67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0743" y="3386393"/>
                <a:ext cx="5341257" cy="316767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𝑦=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𝑦=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− 2         (𝑘=−2) </a:t>
                </a:r>
              </a:p>
              <a:p>
                <a:r>
                  <a:rPr lang="en-US" dirty="0"/>
                  <a:t>𝑦=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+1</m:t>
                    </m:r>
                    <m:r>
                      <a:rPr lang="en-AU" sz="2400" b="0" i="0" smtClean="0">
                        <a:latin typeface="Cambria Math" panose="02040503050406030204" pitchFamily="18" charset="0"/>
                      </a:rPr>
                      <m:t>    </m:t>
                    </m:r>
                  </m:oMath>
                </a14:m>
                <a:r>
                  <a:rPr lang="en-US" dirty="0"/>
                  <a:t>       (𝑘=1)</a:t>
                </a:r>
              </a:p>
              <a:p>
                <a:r>
                  <a:rPr lang="en-US" dirty="0"/>
                  <a:t>All other features of the graph are unchanged. The axis of symmetry is still the 𝑦-axis.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F7C8D8-9FF0-A845-84CB-10C28F3F67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0743" y="3386393"/>
                <a:ext cx="5341257" cy="3167678"/>
              </a:xfrm>
              <a:blipFill>
                <a:blip r:embed="rId4"/>
                <a:stretch>
                  <a:fillRect l="-2133" t="-1600" r="-711"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E8451190-266F-C248-B868-8D1177049F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1608"/>
            <a:ext cx="6662058" cy="60883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A69E48-5365-6948-B71C-E133182E8A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4989"/>
            <a:ext cx="6662057" cy="6457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E6BB88E-D6D1-DC43-9ACE-C7E58DE2576C}"/>
              </a:ext>
            </a:extLst>
          </p:cNvPr>
          <p:cNvSpPr/>
          <p:nvPr/>
        </p:nvSpPr>
        <p:spPr>
          <a:xfrm>
            <a:off x="4630057" y="2718647"/>
            <a:ext cx="7561943" cy="369332"/>
          </a:xfrm>
          <a:prstGeom prst="rect">
            <a:avLst/>
          </a:prstGeom>
          <a:ln>
            <a:solidFill>
              <a:srgbClr val="FF9300"/>
            </a:solidFill>
          </a:ln>
        </p:spPr>
        <p:txBody>
          <a:bodyPr wrap="square">
            <a:spAutoFit/>
          </a:bodyPr>
          <a:lstStyle/>
          <a:p>
            <a:r>
              <a:rPr lang="en-AU" b="1" dirty="0">
                <a:solidFill>
                  <a:srgbClr val="FF9300"/>
                </a:solidFill>
                <a:latin typeface="Open Sans"/>
              </a:rPr>
              <a:t>𝑘=−2  </a:t>
            </a:r>
            <a:r>
              <a:rPr lang="en-AU" dirty="0">
                <a:solidFill>
                  <a:srgbClr val="FF9300"/>
                </a:solidFill>
                <a:latin typeface="Open Sans"/>
              </a:rPr>
              <a:t>Down 2 units of the 𝑦-axis. The vertex is (0,−2) and the range ≥−2.</a:t>
            </a:r>
            <a:endParaRPr lang="en-US" dirty="0">
              <a:solidFill>
                <a:srgbClr val="FF93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D09323-D4DE-364E-A384-E3BD0ECD6BBB}"/>
              </a:ext>
            </a:extLst>
          </p:cNvPr>
          <p:cNvSpPr/>
          <p:nvPr/>
        </p:nvSpPr>
        <p:spPr>
          <a:xfrm>
            <a:off x="2362201" y="0"/>
            <a:ext cx="4296229" cy="646331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AU" b="1" dirty="0">
                <a:solidFill>
                  <a:srgbClr val="0070C0"/>
                </a:solidFill>
                <a:latin typeface="Open Sans"/>
              </a:rPr>
              <a:t>𝑘=1 </a:t>
            </a:r>
            <a:r>
              <a:rPr lang="en-AU" dirty="0">
                <a:solidFill>
                  <a:srgbClr val="0070C0"/>
                </a:solidFill>
                <a:latin typeface="Open Sans"/>
              </a:rPr>
              <a:t>Up1 unit of the 𝑦-axis. The vertex is (0,1) and the range ≥1.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62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6" grpId="1" animBg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E72C824-FEC6-2649-8EB2-EF455FC4875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658430" y="303929"/>
                <a:ext cx="5417456" cy="1700784"/>
              </a:xfrm>
            </p:spPr>
            <p:txBody>
              <a:bodyPr>
                <a:normAutofit/>
              </a:bodyPr>
              <a:lstStyle/>
              <a:p>
                <a:r>
                  <a:rPr lang="en-US" sz="4400" dirty="0">
                    <a:solidFill>
                      <a:schemeClr val="tx1"/>
                    </a:solidFill>
                  </a:rPr>
                  <a:t>Graphs of 𝑦=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4400" dirty="0">
                            <a:solidFill>
                              <a:schemeClr val="tx1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4400" dirty="0">
                            <a:solidFill>
                              <a:schemeClr val="tx1"/>
                            </a:solidFill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en-US" sz="4400" dirty="0">
                            <a:solidFill>
                              <a:schemeClr val="tx1"/>
                            </a:solidFill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4400" dirty="0">
                            <a:solidFill>
                              <a:schemeClr val="tx1"/>
                            </a:solidFill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4400" dirty="0">
                            <a:solidFill>
                              <a:schemeClr val="tx1"/>
                            </a:solidFill>
                          </a:rPr>
                          <m:t>)</m:t>
                        </m:r>
                      </m:e>
                      <m:sup>
                        <m:r>
                          <a:rPr lang="en-AU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E72C824-FEC6-2649-8EB2-EF455FC487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658430" y="303929"/>
                <a:ext cx="5417456" cy="1700784"/>
              </a:xfrm>
              <a:blipFill>
                <a:blip r:embed="rId3"/>
                <a:stretch>
                  <a:fillRect l="-4499" t="-752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F7C8D8-9FF0-A845-84CB-10C28F3F67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34629" y="3401827"/>
                <a:ext cx="5341257" cy="3167678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𝑦=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r>
                  <a:rPr lang="en-US" dirty="0">
                    <a:solidFill>
                      <a:srgbClr val="FFC000"/>
                    </a:solidFill>
                  </a:rPr>
                  <a:t>𝑦=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AU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FFC000"/>
                            </a:solidFill>
                          </a:rPr>
                          <m:t>−</m:t>
                        </m:r>
                        <m:r>
                          <a:rPr lang="en-AU" sz="2800" b="0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2)</m:t>
                        </m:r>
                      </m:e>
                      <m:sup>
                        <m:r>
                          <a:rPr lang="en-AU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sz="2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C000"/>
                    </a:solidFill>
                  </a:rPr>
                  <a:t>         (h=2) 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𝑦=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A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en-AU" sz="2400" b="0" i="0" dirty="0" smtClean="0">
                            <a:solidFill>
                              <a:srgbClr val="0070C0"/>
                            </a:solidFill>
                          </a:rPr>
                          <m:t>+3</m:t>
                        </m:r>
                        <m:r>
                          <a:rPr lang="en-AU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A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        (h=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solidFill>
                          <a:srgbClr val="0070C0"/>
                        </a:solidFill>
                      </a:rPr>
                      <m:t>−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3)</a:t>
                </a:r>
              </a:p>
              <a:p>
                <a:r>
                  <a:rPr lang="en-US" dirty="0"/>
                  <a:t>In both cases, the range is unchanged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A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F7C8D8-9FF0-A845-84CB-10C28F3F67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34629" y="3401827"/>
                <a:ext cx="5341257" cy="3167678"/>
              </a:xfrm>
              <a:blipFill>
                <a:blip r:embed="rId4"/>
                <a:stretch>
                  <a:fillRect l="-34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1802208-4E12-2A40-AD8F-5A35DA3094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21533"/>
            <a:ext cx="6668349" cy="50083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A69E48-5365-6948-B71C-E133182E8A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9919"/>
            <a:ext cx="6662057" cy="13604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E6BB88E-D6D1-DC43-9ACE-C7E58DE2576C}"/>
              </a:ext>
            </a:extLst>
          </p:cNvPr>
          <p:cNvSpPr/>
          <p:nvPr/>
        </p:nvSpPr>
        <p:spPr>
          <a:xfrm>
            <a:off x="6473372" y="2514144"/>
            <a:ext cx="5718627" cy="400110"/>
          </a:xfrm>
          <a:prstGeom prst="rect">
            <a:avLst/>
          </a:prstGeom>
          <a:ln>
            <a:solidFill>
              <a:srgbClr val="FF9300"/>
            </a:solidFill>
          </a:ln>
        </p:spPr>
        <p:txBody>
          <a:bodyPr wrap="square">
            <a:spAutoFit/>
          </a:bodyPr>
          <a:lstStyle/>
          <a:p>
            <a:r>
              <a:rPr lang="en-AU" sz="2000" b="1" dirty="0" err="1">
                <a:solidFill>
                  <a:srgbClr val="FF9300"/>
                </a:solidFill>
                <a:latin typeface="Open Sans"/>
              </a:rPr>
              <a:t>ℎ</a:t>
            </a:r>
            <a:r>
              <a:rPr lang="en-AU" sz="2000" b="1" dirty="0">
                <a:solidFill>
                  <a:srgbClr val="FF9300"/>
                </a:solidFill>
                <a:latin typeface="Open Sans"/>
              </a:rPr>
              <a:t>=2 </a:t>
            </a:r>
            <a:r>
              <a:rPr lang="en-AU" sz="2000" dirty="0">
                <a:solidFill>
                  <a:srgbClr val="FF9300"/>
                </a:solidFill>
                <a:latin typeface="Open Sans"/>
              </a:rPr>
              <a:t>Vertex (2,0) and the axis of symmetry </a:t>
            </a:r>
            <a:r>
              <a:rPr lang="en-AU" sz="2000" dirty="0">
                <a:solidFill>
                  <a:srgbClr val="FF9300"/>
                </a:solidFill>
                <a:latin typeface="Open Sans"/>
                <a:sym typeface="Wingdings" pitchFamily="2" charset="2"/>
              </a:rPr>
              <a:t></a:t>
            </a:r>
            <a:r>
              <a:rPr lang="en-AU" sz="2000" dirty="0">
                <a:solidFill>
                  <a:srgbClr val="FF9300"/>
                </a:solidFill>
                <a:latin typeface="Open Sans"/>
              </a:rPr>
              <a:t>𝑥=2.</a:t>
            </a:r>
            <a:endParaRPr lang="en-US" sz="2000" dirty="0">
              <a:solidFill>
                <a:srgbClr val="FF93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D09323-D4DE-364E-A384-E3BD0ECD6BBB}"/>
              </a:ext>
            </a:extLst>
          </p:cNvPr>
          <p:cNvSpPr/>
          <p:nvPr/>
        </p:nvSpPr>
        <p:spPr>
          <a:xfrm>
            <a:off x="116114" y="790606"/>
            <a:ext cx="5704115" cy="36933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AU" b="1" dirty="0" err="1">
                <a:solidFill>
                  <a:srgbClr val="0070C0"/>
                </a:solidFill>
                <a:latin typeface="Open Sans"/>
              </a:rPr>
              <a:t>ℎ</a:t>
            </a:r>
            <a:r>
              <a:rPr lang="en-AU" b="1" dirty="0">
                <a:solidFill>
                  <a:srgbClr val="0070C0"/>
                </a:solidFill>
                <a:latin typeface="Open Sans"/>
              </a:rPr>
              <a:t>=−3 </a:t>
            </a:r>
            <a:r>
              <a:rPr lang="en-AU" dirty="0">
                <a:solidFill>
                  <a:srgbClr val="0070C0"/>
                </a:solidFill>
                <a:latin typeface="Open Sans"/>
              </a:rPr>
              <a:t>Vertex(−3,0) and the axis of symmetry </a:t>
            </a:r>
            <a:r>
              <a:rPr lang="en-AU" dirty="0">
                <a:solidFill>
                  <a:srgbClr val="0070C0"/>
                </a:solidFill>
                <a:latin typeface="Open Sans"/>
                <a:sym typeface="Wingdings" pitchFamily="2" charset="2"/>
              </a:rPr>
              <a:t> </a:t>
            </a:r>
            <a:r>
              <a:rPr lang="en-AU" dirty="0">
                <a:solidFill>
                  <a:srgbClr val="0070C0"/>
                </a:solidFill>
                <a:latin typeface="Open Sans"/>
              </a:rPr>
              <a:t>𝑥=−3.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68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6" grpId="1" animBg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B2684-6529-AA4F-841C-5CED6A4D8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94027"/>
            <a:ext cx="10515600" cy="1325563"/>
          </a:xfrm>
        </p:spPr>
        <p:txBody>
          <a:bodyPr/>
          <a:lstStyle/>
          <a:p>
            <a:r>
              <a:rPr lang="en-US" dirty="0"/>
              <a:t>Quadratic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AC4157-A83E-C548-AA4B-6AD25B4923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549853"/>
                <a:ext cx="12191999" cy="4351338"/>
              </a:xfrm>
            </p:spPr>
            <p:txBody>
              <a:bodyPr/>
              <a:lstStyle/>
              <a:p>
                <a:r>
                  <a:rPr lang="en-US" dirty="0"/>
                  <a:t>Three different families of quadratic polynomial functions for finding a quadratic rules.</a:t>
                </a:r>
              </a:p>
              <a:p>
                <a:r>
                  <a:rPr lang="en-US" sz="3200" dirty="0"/>
                  <a:t>1	</a:t>
                </a:r>
                <a:r>
                  <a:rPr lang="en-US" sz="3200" dirty="0">
                    <a:solidFill>
                      <a:srgbClr val="0070C0"/>
                    </a:solidFill>
                  </a:rPr>
                  <a:t>𝑦=𝑎(𝑥−𝑒)(𝑥−𝑓)</a:t>
                </a:r>
                <a:r>
                  <a:rPr lang="en-US" sz="3200" dirty="0"/>
                  <a:t>	This can be used if two 𝑥-axis intercepts and the coordinates of one other point are known.</a:t>
                </a:r>
              </a:p>
              <a:p>
                <a:r>
                  <a:rPr lang="en-US" sz="3200" dirty="0"/>
                  <a:t>2	</a:t>
                </a:r>
                <a:r>
                  <a:rPr lang="en-US" sz="3200" dirty="0">
                    <a:solidFill>
                      <a:srgbClr val="0070C0"/>
                    </a:solidFill>
                  </a:rPr>
                  <a:t>𝑦=𝑎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srgbClr val="0070C0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srgbClr val="0070C0"/>
                            </a:solidFill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srgbClr val="0070C0"/>
                            </a:solidFill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srgbClr val="0070C0"/>
                            </a:solidFill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AU" sz="3200" b="0" i="0" dirty="0" smtClean="0">
                            <a:solidFill>
                              <a:srgbClr val="0070C0"/>
                            </a:solidFill>
                          </a:rPr>
                          <m:t>)</m:t>
                        </m:r>
                      </m:e>
                      <m:sup>
                        <m:r>
                          <a:rPr lang="en-AU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0070C0"/>
                    </a:solidFill>
                  </a:rPr>
                  <a:t>+𝑘</a:t>
                </a:r>
                <a:r>
                  <a:rPr lang="en-US" sz="3200" dirty="0"/>
                  <a:t>	This can be used if the coordinates of the turning point and one other point are known.</a:t>
                </a:r>
              </a:p>
              <a:p>
                <a:r>
                  <a:rPr lang="en-US" sz="3200" dirty="0"/>
                  <a:t>3	</a:t>
                </a:r>
                <a:r>
                  <a:rPr lang="en-US" sz="3200" dirty="0">
                    <a:solidFill>
                      <a:srgbClr val="0070C0"/>
                    </a:solidFill>
                  </a:rPr>
                  <a:t>𝑦=𝑎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0070C0"/>
                    </a:solidFill>
                  </a:rPr>
                  <a:t>+𝑏𝑥+𝑐	</a:t>
                </a:r>
                <a:r>
                  <a:rPr lang="en-US" sz="3200" dirty="0"/>
                  <a:t>This can be used if the coordinates of three points on the parabola are known.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AC4157-A83E-C548-AA4B-6AD25B4923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549853"/>
                <a:ext cx="12191999" cy="4351338"/>
              </a:xfrm>
              <a:blipFill>
                <a:blip r:embed="rId2"/>
                <a:stretch>
                  <a:fillRect l="-750" t="-840" r="-8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5745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E2938-E6BD-4141-93D8-58A897247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Discriminant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801B24-3987-7D46-A162-B30CA70DC7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90904" y="2540000"/>
                <a:ext cx="9144000" cy="312724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 the previous section we found that the solutions to the quadratic equation 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+𝑏𝑥+𝑐=0 are given by</a:t>
                </a:r>
              </a:p>
              <a:p>
                <a14:m>
                  <m:oMath xmlns:m="http://schemas.openxmlformats.org/officeDocument/2006/math">
                    <m:r>
                      <a:rPr lang="en-GB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GB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GB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GB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GB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en-GB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𝑎𝑐</m:t>
                            </m:r>
                          </m:e>
                        </m:rad>
                      </m:num>
                      <m:den>
                        <m:r>
                          <a:rPr lang="en-GB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US" sz="2400" dirty="0">
                  <a:solidFill>
                    <a:srgbClr val="C00000"/>
                  </a:solidFill>
                </a:endParaRPr>
              </a:p>
              <a:p>
                <a:r>
                  <a:rPr lang="en-US" dirty="0"/>
                  <a:t>The expression under the square root sign is called the </a:t>
                </a:r>
                <a:r>
                  <a:rPr lang="en-US" dirty="0">
                    <a:solidFill>
                      <a:srgbClr val="C00000"/>
                    </a:solidFill>
                  </a:rPr>
                  <a:t>discriminant</a:t>
                </a:r>
                <a:r>
                  <a:rPr lang="en-US" dirty="0"/>
                  <a:t>. We write</a:t>
                </a:r>
              </a:p>
              <a:p>
                <a:r>
                  <a:rPr lang="el-GR" dirty="0"/>
                  <a:t>Δ=</a:t>
                </a:r>
                <a:r>
                  <a:rPr lang="en-GB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GB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801B24-3987-7D46-A162-B30CA70DC7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90904" y="2540000"/>
                <a:ext cx="9144000" cy="3127248"/>
              </a:xfrm>
              <a:blipFill>
                <a:blip r:embed="rId2"/>
                <a:stretch>
                  <a:fillRect l="-133" t="-136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9312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D3092-632B-C644-8CE1-291BF5674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823" y="627398"/>
            <a:ext cx="9906000" cy="1382156"/>
          </a:xfrm>
        </p:spPr>
        <p:txBody>
          <a:bodyPr/>
          <a:lstStyle/>
          <a:p>
            <a:r>
              <a:rPr lang="en-US" dirty="0"/>
              <a:t>Quadratic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EBDC1A-3B22-8B4B-9C6F-4D899AB512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sz="3600" dirty="0"/>
                  <a:t>Derived from this general formula: </a:t>
                </a:r>
              </a:p>
              <a:p>
                <a:r>
                  <a:rPr lang="en-US" sz="3600" dirty="0">
                    <a:solidFill>
                      <a:srgbClr val="0070C0"/>
                    </a:solidFill>
                  </a:rPr>
                  <a:t>The axis of symmetry is the line with equation   𝑥=</a:t>
                </a:r>
                <a:r>
                  <a:rPr lang="en-GB" sz="36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3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GB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US" sz="3600" dirty="0">
                  <a:solidFill>
                    <a:srgbClr val="0070C0"/>
                  </a:solidFill>
                </a:endParaRPr>
              </a:p>
              <a:p>
                <a:r>
                  <a:rPr lang="en-US" sz="3600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/>
                  <a:t>−4𝑎𝑐 &gt; 0, there are two solutions.</a:t>
                </a:r>
              </a:p>
              <a:p>
                <a:r>
                  <a:rPr lang="en-US" sz="3600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/>
                  <a:t>−4𝑎𝑐 = 0, there is one solution.</a:t>
                </a:r>
              </a:p>
              <a:p>
                <a:r>
                  <a:rPr lang="en-US" sz="3600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/>
                  <a:t>−4𝑎𝑐 &lt; 0, there are no real solutions.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EBDC1A-3B22-8B4B-9C6F-4D899AB512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041" b="-439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3A42841-08EC-5841-A5E2-B1EF8E07D967}"/>
                  </a:ext>
                </a:extLst>
              </p:cNvPr>
              <p:cNvSpPr/>
              <p:nvPr/>
            </p:nvSpPr>
            <p:spPr>
              <a:xfrm>
                <a:off x="5726823" y="1020128"/>
                <a:ext cx="3707682" cy="1014380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GB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GB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±</m:t>
                      </m:r>
                      <m:f>
                        <m:fPr>
                          <m:ctrlPr>
                            <a:rPr lang="en-GB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GB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GB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GB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3A42841-08EC-5841-A5E2-B1EF8E07D9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823" y="1020128"/>
                <a:ext cx="3707682" cy="10143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rame 4">
            <a:extLst>
              <a:ext uri="{FF2B5EF4-FFF2-40B4-BE49-F238E27FC236}">
                <a16:creationId xmlns:a16="http://schemas.microsoft.com/office/drawing/2014/main" id="{26477420-E7AB-F344-978A-5132CBCFAB36}"/>
              </a:ext>
            </a:extLst>
          </p:cNvPr>
          <p:cNvSpPr/>
          <p:nvPr/>
        </p:nvSpPr>
        <p:spPr>
          <a:xfrm>
            <a:off x="2917998" y="3366010"/>
            <a:ext cx="1676400" cy="856855"/>
          </a:xfrm>
          <a:prstGeom prst="frame">
            <a:avLst>
              <a:gd name="adj1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0987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110</TotalTime>
  <Words>1686</Words>
  <Application>Microsoft Office PowerPoint</Application>
  <PresentationFormat>Widescreen</PresentationFormat>
  <Paragraphs>164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STIXGeneral-Italic</vt:lpstr>
      <vt:lpstr>STIXGeneral-Regular</vt:lpstr>
      <vt:lpstr>Arial</vt:lpstr>
      <vt:lpstr>Calibri</vt:lpstr>
      <vt:lpstr>Cambria Math</vt:lpstr>
      <vt:lpstr>Open Sans</vt:lpstr>
      <vt:lpstr>Trebuchet MS</vt:lpstr>
      <vt:lpstr>Wingdings 3</vt:lpstr>
      <vt:lpstr>Facet</vt:lpstr>
      <vt:lpstr>Graphs:Quadratics, hyperbolas, truncus, circles, semicircles </vt:lpstr>
      <vt:lpstr>Features of the graph of 𝑦= x^2:</vt:lpstr>
      <vt:lpstr>Transformations of 𝑦= x^2</vt:lpstr>
      <vt:lpstr>Graphs of 𝑦=𝑎x^2</vt:lpstr>
      <vt:lpstr>Graphs of 𝑦= x^2+𝑘</vt:lpstr>
      <vt:lpstr>Graphs of 𝑦=〖"(x-h)" 〗^2</vt:lpstr>
      <vt:lpstr>Quadratic rules</vt:lpstr>
      <vt:lpstr>Discriminant </vt:lpstr>
      <vt:lpstr>Quadratic formula</vt:lpstr>
      <vt:lpstr>Sketch the graph of 𝑦=−3x^2−12𝑥−7. Use the quadratic formula to calculate the 𝑥-axis intercepts.</vt:lpstr>
      <vt:lpstr>Rectangular hyperbolas</vt:lpstr>
      <vt:lpstr>Asymptotes</vt:lpstr>
      <vt:lpstr>Sketch the graph of 𝑦=2/(x+1)  −3.</vt:lpstr>
      <vt:lpstr>Truncus</vt:lpstr>
      <vt:lpstr>Sketch the graph of 𝑦= (-1)/〖2(x+3)〗^2   −4.</vt:lpstr>
      <vt:lpstr>The graph of 𝑦=√x</vt:lpstr>
      <vt:lpstr>Sketch the graph of 𝑦=3√(x+1)-6.</vt:lpstr>
      <vt:lpstr>Sketch the graph of 𝑦=√(2-x)+3. Note: √(2-x)  = √(-(x-2))</vt:lpstr>
      <vt:lpstr>PowerPoint Presentation</vt:lpstr>
      <vt:lpstr>PowerPoint Presentation</vt:lpstr>
      <vt:lpstr>PowerPoint Presentation</vt:lpstr>
      <vt:lpstr>PowerPoint Presentation</vt:lpstr>
      <vt:lpstr>Relations, Functions, One to One Functions?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Quadratics</dc:title>
  <dc:creator>Lyn ZHANG</dc:creator>
  <cp:lastModifiedBy>Lyn ZHANG</cp:lastModifiedBy>
  <cp:revision>18</cp:revision>
  <dcterms:created xsi:type="dcterms:W3CDTF">2021-05-06T01:20:31Z</dcterms:created>
  <dcterms:modified xsi:type="dcterms:W3CDTF">2021-07-27T00:05:18Z</dcterms:modified>
</cp:coreProperties>
</file>