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7" r:id="rId4"/>
    <p:sldId id="272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71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E6244-D6DC-4FD3-839E-82FD5FF15F39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92AA2-8A62-4C6F-AB03-8EC51FC8E76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430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https://www.transum.org/Software/sw/Starter_of_the_day/Starter_August6.asp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692AA2-8A62-4C6F-AB03-8EC51FC8E76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61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FA31-B0F3-465A-9951-84613AA37F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C2F8C-F5C3-4A4B-B860-C3574FB65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E886E-EC87-4C79-B47C-8806C5E83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2CB71-FA8E-46DA-9DDA-7B994FE4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EC0D9-DB2D-42A3-B656-2957FFFF7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895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626B4-F190-4694-A150-A78CDDFE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876225-0929-4523-A607-547D83588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C2A2E-5B63-49A4-851B-CEE783687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3E75A-5A8D-43B0-9461-41A158EE4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6E215-3056-4EAC-8A10-55BE1934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535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B4DEC-0BA3-4B66-B20C-1045E71FE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5BCBC-CD3D-4BE1-BF9C-CE254AB2D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F34CD-4973-4E37-B618-1628E4221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71BDE-C537-4D89-A73A-0F00D1066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8E8B3-D29D-4AD7-AD9D-A84A79B6A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96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44AA6-CCDF-43E7-8538-347AD80F0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B4AAC-7E31-4F36-A9DD-E3C399DF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68744-7DB9-4CD8-A5C4-075F6BD0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4934E-749D-49B9-8C52-028CBB848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2FBA9E-B39C-4368-B096-0E8F72BB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619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4D255-F163-4A47-9662-7BDB5B73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527C6-3D0D-40DA-8D0A-5953F6229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68F7-9B76-4640-8099-9BA4287A3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62C24-833E-456B-AAD3-E4303C856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547F8-CD91-40AC-BC1B-8D7A596B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78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6C0B6-3E47-49B4-8FCA-9B2B4780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418D-FDF0-4AA5-8A20-3AF69183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8029A-0F0C-472A-94D3-A37EF44E1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14B46-2947-48A0-8BA1-15582EDB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D5333-7A4B-481B-9FC0-3DFE2165E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4CC15-F0CD-4E53-AA43-46563D73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488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1FEC-680E-4F08-8988-17A87AEB0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FA5D28-40B7-44F0-AA73-33137D7A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E588A-A599-4832-8EDE-6816DF2BA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5A595C-8CF9-42BF-A6D6-D5E9FBA65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96E025-143A-4F62-ABB9-0D2143883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C6B7A-E8BB-4EC3-950A-5929E683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A168A9-78E8-43AE-A209-EF47A068F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C35AFF-CF78-487F-AB54-41E065B87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104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34B7-AEFE-461B-85C7-8C0F1A8DA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CD844-B457-4CEE-8F65-A17AC17D3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C6B6F-8ACF-4BFC-AE04-D306CEF50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3C97B-566F-4831-8532-93797099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943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203FB-5152-4DD8-AB1C-5C98C15EE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311505-FD21-4883-91D1-63F2020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047AFF-10AF-48FE-8B5B-26E84233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665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C0DE-B034-4501-BFF8-6F5046C2A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2EC1B-933F-4991-9BDC-561BDE1CC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C4345-4774-454B-B833-50BC903DA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47E4F-4F45-4D28-B226-A8915489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C4ECA-93E3-4947-A094-78527827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1820-2376-4A1D-9E36-AFC47B9E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46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E832-B5FF-4D0D-B2E4-804590414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4A8D63-6572-4AE4-9D6D-5749F3BE8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95BAA-72BE-4C54-BABE-F83A87BD0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5DA80-FF40-49F3-BCCB-CC5BB8D1A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C3E04-2DE7-43D9-BE0A-4B07632E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F36D7-1CF5-4916-BD9C-B41C35645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2343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75F3B0-3CD6-446B-988D-BC7E6E0D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DF0B6E-FF1E-455B-959C-E52BE7C8A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F471F-C14F-4C5E-8715-409CFA999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8193-B7EF-4B5F-BC07-F0583074183C}" type="datetimeFigureOut">
              <a:rPr lang="en-AU" smtClean="0"/>
              <a:t>12/11/2021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BA9B-E5C7-4E35-A06F-E3B0B4B4D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D9444-AF2C-47B4-97C4-CFBE3807D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74274-077E-4172-ACF4-D963170A2F0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95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m.wikipedia.org/wiki/Differentiation_(sociology)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othelial_carcinoma_with_glandular_differentiation,_low_mag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D8641-F3A5-47CF-AE7D-F39FB9DFD5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Rules for differentiation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C7DB7-309B-4456-B423-40DCCC5FFE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17B</a:t>
            </a:r>
          </a:p>
        </p:txBody>
      </p:sp>
    </p:spTree>
    <p:extLst>
      <p:ext uri="{BB962C8B-B14F-4D97-AF65-F5344CB8AC3E}">
        <p14:creationId xmlns:p14="http://schemas.microsoft.com/office/powerpoint/2010/main" val="2062444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the curve determined by the rule f(x)=3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+1, find the gradient of the tangent line to the curve at the point (1,−2).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Now </a:t>
                </a:r>
              </a:p>
              <a:p>
                <a:r>
                  <a:rPr lang="en-US" dirty="0"/>
                  <a:t>f′(x)=9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−12x </a:t>
                </a:r>
              </a:p>
              <a:p>
                <a:r>
                  <a:rPr lang="en-US" dirty="0"/>
                  <a:t>and so f′(1)=9−12=−3.</a:t>
                </a:r>
              </a:p>
              <a:p>
                <a:r>
                  <a:rPr lang="en-US" dirty="0"/>
                  <a:t>The gradient of the tangent line at the point (1,−2) is −3.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845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Alternative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was mentioned in the introduction to this chapter that the German mathematician Gottfried Leibniz was one of the two people to whom the discovery of calculus is attributed. A form of the notation he introduced is still in use today.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Leibniz notation</a:t>
                </a:r>
              </a:p>
              <a:p>
                <a:r>
                  <a:rPr lang="en-US" dirty="0"/>
                  <a:t>An alternative notation for the derivative is the following:</a:t>
                </a:r>
              </a:p>
              <a:p>
                <a:r>
                  <a:rPr lang="en-US" dirty="0"/>
                  <a:t>If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then the derivative can be denoted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, and so we write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156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1"/>
            <a:ext cx="10515600" cy="843743"/>
          </a:xfrm>
        </p:spPr>
        <p:txBody>
          <a:bodyPr/>
          <a:lstStyle/>
          <a:p>
            <a:r>
              <a:rPr lang="en-AU" dirty="0"/>
              <a:t>Alternative notations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76214"/>
                <a:ext cx="8291593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In general, if y is a function of x, then the derivative of y with respect to x is denoted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Similarly, if z is a function of t, then the derivative of z with respect to t is denoted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Warning: In this notation, the symbol d is not a factor and cannot be cancelled.</a:t>
                </a:r>
              </a:p>
              <a:p>
                <a:r>
                  <a:rPr lang="en-US" dirty="0"/>
                  <a:t>This notation came about because, in the eighteenth century, the standard diagram for finding the limiting gradient was labelled as shown:</a:t>
                </a:r>
              </a:p>
              <a:p>
                <a:r>
                  <a:rPr lang="en-US" dirty="0" err="1"/>
                  <a:t>δx</a:t>
                </a:r>
                <a:r>
                  <a:rPr lang="en-US" dirty="0"/>
                  <a:t> means a small difference in x</a:t>
                </a:r>
              </a:p>
              <a:p>
                <a:r>
                  <a:rPr lang="en-US" dirty="0" err="1"/>
                  <a:t>δy</a:t>
                </a:r>
                <a:r>
                  <a:rPr lang="en-US" dirty="0"/>
                  <a:t> means a small difference in y</a:t>
                </a:r>
              </a:p>
              <a:p>
                <a:r>
                  <a:rPr lang="en-US" dirty="0"/>
                  <a:t>where δ (delta) is the lowercase Greek letter d.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76214"/>
                <a:ext cx="8291593" cy="4351338"/>
              </a:xfrm>
              <a:blipFill>
                <a:blip r:embed="rId4"/>
                <a:stretch>
                  <a:fillRect l="-956" t="-322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9196793-7185-4C90-BDF1-85FD53093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444" y="1877233"/>
            <a:ext cx="35052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6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154"/>
            <a:ext cx="10515600" cy="797248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69383"/>
                <a:ext cx="10515600" cy="51075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AU" dirty="0"/>
                  <a:t>If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If x=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+t,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If z=13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</a:p>
              <a:p>
                <a:r>
                  <a:rPr lang="en-AU" dirty="0"/>
                  <a:t>Solution</a:t>
                </a:r>
              </a:p>
              <a:p>
                <a:r>
                  <a:rPr lang="en-AU" dirty="0"/>
                  <a:t>y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dirty="0"/>
                  <a:t> =2t</a:t>
                </a:r>
              </a:p>
              <a:p>
                <a:r>
                  <a:rPr lang="en-AU" dirty="0"/>
                  <a:t>x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+t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dirty="0"/>
                  <a:t> 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+1</a:t>
                </a:r>
              </a:p>
              <a:p>
                <a:r>
                  <a:rPr lang="en-AU" dirty="0"/>
                  <a:t>z =13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 </a:t>
                </a:r>
                <a:r>
                  <a:rPr lang="en-AU"/>
                  <a:t>=39</a:t>
                </a:r>
                <a:r>
                  <a:rPr lang="en-US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+2x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69383"/>
                <a:ext cx="10515600" cy="5107580"/>
              </a:xfrm>
              <a:blipFill>
                <a:blip r:embed="rId4"/>
                <a:stretch>
                  <a:fillRect l="-928" t="-155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581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28244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28244"/>
                <a:ext cx="10515600" cy="5572556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AU" dirty="0"/>
                  <a:t>For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For z=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dirty="0"/>
                  <a:t>(t+2),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For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num>
                      <m:den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Differentiate y=2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−1 with respect to x.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Solution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It is first necessary to write 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+3)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in expanded form: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y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+6x+9        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AU" dirty="0"/>
                  <a:t> =2x+6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Expanding: z =(4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−4t+1)(t+2)=4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 t + 8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−8t+2=4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−7t+2 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AU" dirty="0"/>
                  <a:t> =12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+8t−7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First simplify: y =x+3 (for x≠0)    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=1 (for x≠0)</a:t>
                </a:r>
              </a:p>
              <a:p>
                <a:pPr>
                  <a:lnSpc>
                    <a:spcPct val="120000"/>
                  </a:lnSpc>
                </a:pPr>
                <a:r>
                  <a:rPr lang="en-AU" dirty="0"/>
                  <a:t>y =2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dirty="0"/>
                  <a:t>−1       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 =6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28244"/>
                <a:ext cx="10515600" cy="5572556"/>
              </a:xfrm>
              <a:blipFill>
                <a:blip r:embed="rId4"/>
                <a:stretch>
                  <a:fillRect l="-4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579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Operator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‘Find the derivative of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−4x with respect to x’ can also be written as ‘find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−4x)’. In general: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(f(x))=f′(x).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33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9241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24366"/>
                <a:ext cx="10515600" cy="495259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pl-PL" dirty="0"/>
                  <a:t>Find: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l-PL" dirty="0"/>
                  <a:t>(5x−4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l-PL" dirty="0"/>
                  <a:t>(5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−4z)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z</m:t>
                        </m:r>
                      </m:den>
                    </m:f>
                  </m:oMath>
                </a14:m>
                <a:r>
                  <a:rPr lang="pl-PL" dirty="0"/>
                  <a:t>(6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−4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pl-PL" dirty="0"/>
                  <a:t>Solution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pl-PL" dirty="0"/>
                  <a:t>(5x−4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)=5−12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pl-PL" dirty="0"/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l-PL" dirty="0"/>
                  <a:t>(5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−4z)=10z−4</a:t>
                </a: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r>
                  <a:rPr lang="pl-PL" dirty="0"/>
                  <a:t>(6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l-PL" dirty="0"/>
                  <a:t>−4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/>
                  <a:t>)=18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dirty="0"/>
                  <a:t>−8z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24366"/>
                <a:ext cx="10515600" cy="4952597"/>
              </a:xfrm>
              <a:blipFill>
                <a:blip r:embed="rId4"/>
                <a:stretch>
                  <a:fillRect l="-928" t="-184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03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4" y="5967762"/>
            <a:ext cx="10515600" cy="890238"/>
          </a:xfrm>
        </p:spPr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65" y="0"/>
                <a:ext cx="12006020" cy="618382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For each of the following curves, find the coordinates of the points on the curve at which the gradient of the tangent line at that point has the given value:</a:t>
                </a:r>
              </a:p>
              <a:p>
                <a:r>
                  <a:rPr lang="en-US" dirty="0"/>
                  <a:t>y=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gradient =8</a:t>
                </a:r>
              </a:p>
              <a:p>
                <a:r>
                  <a:rPr lang="en-US" dirty="0"/>
                  <a:t>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−4x+2, gradient =0</a:t>
                </a:r>
              </a:p>
              <a:p>
                <a:r>
                  <a:rPr lang="en-US" dirty="0"/>
                  <a:t>y=4−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gradient =−6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∴    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=8             ∴         x  =±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 =±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points are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and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y=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−4x+2 implies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=2x−4</a:t>
                </a:r>
              </a:p>
              <a:p>
                <a:r>
                  <a:rPr lang="en-US" dirty="0"/>
                  <a:t>∴    2x−4=0                    ∴       x=2</a:t>
                </a:r>
              </a:p>
              <a:p>
                <a:r>
                  <a:rPr lang="en-US" dirty="0"/>
                  <a:t>The only point is (2,−2).</a:t>
                </a:r>
              </a:p>
              <a:p>
                <a:r>
                  <a:rPr lang="en-US" dirty="0"/>
                  <a:t>y=4−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0" dirty="0" err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∴      −3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=−6                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=2              ∴               x =±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points are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4−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) and (−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, 4+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).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65" y="0"/>
                <a:ext cx="12006020" cy="6183824"/>
              </a:xfrm>
              <a:blipFill>
                <a:blip r:embed="rId4"/>
                <a:stretch>
                  <a:fillRect l="-558" t="-2071" r="-355" b="-3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8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8421" y="1825625"/>
                <a:ext cx="10895308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For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f′(x)=n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n=1,2,3,…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Constant</a:t>
                </a:r>
                <a:r>
                  <a:rPr lang="en-US" dirty="0"/>
                  <a:t> function: If f(x)=c, then f′(x)=0.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Linear </a:t>
                </a:r>
                <a:r>
                  <a:rPr lang="en-US" dirty="0"/>
                  <a:t>function: If f(x)=</a:t>
                </a:r>
                <a:r>
                  <a:rPr lang="en-US" dirty="0" err="1"/>
                  <a:t>mx+c</a:t>
                </a:r>
                <a:r>
                  <a:rPr lang="en-US" dirty="0"/>
                  <a:t>, then f′(x)=m.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Multiple</a:t>
                </a:r>
                <a:r>
                  <a:rPr lang="en-US" dirty="0"/>
                  <a:t>: If f(x)=kg(x), where k is a constant, then f′(x)=kg′(x).</a:t>
                </a:r>
              </a:p>
              <a:p>
                <a:r>
                  <a:rPr lang="en-US" dirty="0"/>
                  <a:t>That is, the derivative of a number multiple is the multiple of the derivative.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Sum</a:t>
                </a:r>
                <a:r>
                  <a:rPr lang="en-US" dirty="0"/>
                  <a:t>: If f(x)=g(x)+h(x), then f′(x)=g′(x)+h′(x).</a:t>
                </a:r>
              </a:p>
              <a:p>
                <a:r>
                  <a:rPr lang="en-US" dirty="0"/>
                  <a:t>That is, the derivative of the sum is the sum of the derivatives.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Difference</a:t>
                </a:r>
                <a:r>
                  <a:rPr lang="en-US" dirty="0"/>
                  <a:t>: If f(x)=g(x)−h(x), then f′(x)=g′(x)−h′(x).</a:t>
                </a:r>
              </a:p>
              <a:p>
                <a:r>
                  <a:rPr lang="en-US" dirty="0"/>
                  <a:t>That is, the derivative of the difference is the difference of the derivatives.</a:t>
                </a:r>
              </a:p>
              <a:p>
                <a:r>
                  <a:rPr lang="en-US" dirty="0"/>
                  <a:t>For example, if f(x)=5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−10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+7, then f′(x)=5(3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)−10(2x)+0=15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−20x.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8421" y="1825625"/>
                <a:ext cx="10895308" cy="4351338"/>
              </a:xfrm>
              <a:blipFill>
                <a:blip r:embed="rId4"/>
                <a:stretch>
                  <a:fillRect l="-839" t="-350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5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D76F99-49A9-4D43-9973-BF9D709BB4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1300" y="421827"/>
            <a:ext cx="10809399" cy="5695637"/>
          </a:xfrm>
        </p:spPr>
      </p:pic>
    </p:spTree>
    <p:extLst>
      <p:ext uri="{BB962C8B-B14F-4D97-AF65-F5344CB8AC3E}">
        <p14:creationId xmlns:p14="http://schemas.microsoft.com/office/powerpoint/2010/main" val="327298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DC1FB-8021-4757-A960-64A365C0E6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9100" y="349626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n is a positive integer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DC1FB-8021-4757-A960-64A365C0E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9100" y="349626"/>
                <a:ext cx="11353800" cy="1325563"/>
              </a:xfrm>
              <a:blipFill>
                <a:blip r:embed="rId4"/>
                <a:stretch>
                  <a:fillRect l="-22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E352-41B8-48B7-B66F-52369091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difference between differentiation and derivative?</a:t>
            </a:r>
          </a:p>
          <a:p>
            <a:endParaRPr lang="en-US" dirty="0"/>
          </a:p>
          <a:p>
            <a:r>
              <a:rPr lang="en-US" dirty="0"/>
              <a:t>• Derivative refers to a rate of change of a function</a:t>
            </a:r>
          </a:p>
          <a:p>
            <a:endParaRPr lang="en-US" dirty="0"/>
          </a:p>
          <a:p>
            <a:r>
              <a:rPr lang="en-US"/>
              <a:t>• Differentiation is the process of finding the derivative of a function.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891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DC1FB-8021-4757-A960-64A365C0E6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19100" y="349626"/>
                <a:ext cx="11353800" cy="1325563"/>
              </a:xfrm>
            </p:spPr>
            <p:txBody>
              <a:bodyPr/>
              <a:lstStyle/>
              <a:p>
                <a:r>
                  <a:rPr lang="en-US" dirty="0"/>
                  <a:t>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n is a positive integer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DC1FB-8021-4757-A960-64A365C0E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9100" y="349626"/>
                <a:ext cx="11353800" cy="1325563"/>
              </a:xfrm>
              <a:blipFill>
                <a:blip r:embed="rId4"/>
                <a:stretch>
                  <a:fillRect l="-220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Differentiating from first principles gives the following:</a:t>
                </a:r>
              </a:p>
              <a:p>
                <a:r>
                  <a:rPr lang="en-US" dirty="0"/>
                  <a:t>For f(x)=x, f′(x)=1.</a:t>
                </a:r>
              </a:p>
              <a:p>
                <a:r>
                  <a:rPr lang="en-US" dirty="0"/>
                  <a:t>For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f′(x)=2x.</a:t>
                </a:r>
              </a:p>
              <a:p>
                <a:r>
                  <a:rPr lang="en-US" dirty="0"/>
                  <a:t>For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, f′(x)=3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This suggests the following general result:</a:t>
                </a:r>
              </a:p>
              <a:p>
                <a:r>
                  <a:rPr lang="en-US" dirty="0"/>
                  <a:t>For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f′(x)=n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, where n=1,2,3,…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10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DC1FB-8021-4757-A960-64A365C0E6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256636"/>
                <a:ext cx="12192000" cy="9212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where n is a positive integer Proof</a:t>
                </a:r>
                <a:endParaRPr lang="en-AU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DC1FB-8021-4757-A960-64A365C0E6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56636"/>
                <a:ext cx="12192000" cy="921235"/>
              </a:xfrm>
              <a:blipFill>
                <a:blip r:embed="rId4"/>
                <a:stretch>
                  <a:fillRect l="-1750" t="-3311" b="-1324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562BCC2-01E0-431E-B8C9-56E3B7AFD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46" y="1489453"/>
            <a:ext cx="10903908" cy="436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59241"/>
          </a:xfrm>
        </p:spPr>
        <p:txBody>
          <a:bodyPr/>
          <a:lstStyle/>
          <a:p>
            <a:r>
              <a:rPr lang="en-US" dirty="0"/>
              <a:t>The derivative of a polynomial function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1925" y="859242"/>
                <a:ext cx="10671875" cy="53177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Constant</a:t>
                </a:r>
                <a:r>
                  <a:rPr lang="en-US" dirty="0"/>
                  <a:t> function: If f(x)=c, then f′(x)=0.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Linear </a:t>
                </a:r>
                <a:r>
                  <a:rPr lang="en-US" dirty="0"/>
                  <a:t>function: If f(x)=</a:t>
                </a:r>
                <a:r>
                  <a:rPr lang="en-US" dirty="0" err="1"/>
                  <a:t>mx+c</a:t>
                </a:r>
                <a:r>
                  <a:rPr lang="en-US" dirty="0"/>
                  <a:t>, then f′(x)=m.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Multiple</a:t>
                </a:r>
                <a:r>
                  <a:rPr lang="en-US" dirty="0"/>
                  <a:t>: If f(x)=kg(x), where k is a constant, then f′(x)=kg′(x).</a:t>
                </a:r>
              </a:p>
              <a:p>
                <a:r>
                  <a:rPr lang="en-US" dirty="0"/>
                  <a:t>That is, the derivative of a number multiple is the multiple of the derivative.</a:t>
                </a:r>
              </a:p>
              <a:p>
                <a:r>
                  <a:rPr lang="en-US" dirty="0"/>
                  <a:t>For example: if f(x)=5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 then f′(x)=5(2x)=10x.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Sum</a:t>
                </a:r>
                <a:r>
                  <a:rPr lang="en-US" dirty="0"/>
                  <a:t>: If f(x)=g(x)+h(x), then f′(x)=g′(x)+h′(x).</a:t>
                </a:r>
              </a:p>
              <a:p>
                <a:r>
                  <a:rPr lang="en-US" dirty="0"/>
                  <a:t>That is, the derivative of the sum is the sum of the derivatives.</a:t>
                </a:r>
              </a:p>
              <a:p>
                <a:r>
                  <a:rPr lang="en-US" dirty="0"/>
                  <a:t>For example: if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+2x, then f′(x)=2x+2.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Difference</a:t>
                </a:r>
                <a:r>
                  <a:rPr lang="en-US" dirty="0"/>
                  <a:t>: If f(x)=g(x)−h(x), then f′(x)=g′(x)−h′(x).</a:t>
                </a:r>
              </a:p>
              <a:p>
                <a:r>
                  <a:rPr lang="en-US" dirty="0"/>
                  <a:t>That is, the derivative of the difference is the difference of the derivatives.</a:t>
                </a:r>
              </a:p>
              <a:p>
                <a:r>
                  <a:rPr lang="en-US" dirty="0"/>
                  <a:t>For example: if f(x)=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−2x, then f′(x)=2x−2.</a:t>
                </a:r>
              </a:p>
              <a:p>
                <a:r>
                  <a:rPr lang="en-US" dirty="0"/>
                  <a:t>The process of finding the derivative function is called </a:t>
                </a:r>
                <a:r>
                  <a:rPr lang="en-US" dirty="0">
                    <a:solidFill>
                      <a:srgbClr val="FF0000"/>
                    </a:solidFill>
                  </a:rPr>
                  <a:t>differentiation.</a:t>
                </a:r>
                <a:endParaRPr lang="en-A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1925" y="859242"/>
                <a:ext cx="10671875" cy="5317722"/>
              </a:xfrm>
              <a:blipFill>
                <a:blip r:embed="rId4"/>
                <a:stretch>
                  <a:fillRect l="-914" t="-2294" b="-263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27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Find 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−2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+2, i.e.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−2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+2 with respect to x.</a:t>
                </a:r>
              </a:p>
              <a:p>
                <a:r>
                  <a:rPr lang="en-US" dirty="0"/>
                  <a:t>Solution	</a:t>
                </a:r>
              </a:p>
              <a:p>
                <a:r>
                  <a:rPr lang="en-US" dirty="0"/>
                  <a:t>We use the following results:</a:t>
                </a:r>
              </a:p>
              <a:p>
                <a:r>
                  <a:rPr lang="en-US" dirty="0"/>
                  <a:t>the derivative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derivative of a number is 0</a:t>
                </a:r>
              </a:p>
              <a:p>
                <a:r>
                  <a:rPr lang="en-US" dirty="0"/>
                  <a:t>the multiple, sum and difference rules.</a:t>
                </a:r>
              </a:p>
              <a:p>
                <a:r>
                  <a:rPr lang="en-US" dirty="0"/>
                  <a:t>Let    f(x) =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dirty="0"/>
                  <a:t> −2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+2</a:t>
                </a:r>
              </a:p>
              <a:p>
                <a:r>
                  <a:rPr lang="en-US" dirty="0"/>
                  <a:t>Then    f′(x) 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−2(3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)+0=5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 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	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87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derivative of f(x)=3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+1 and thus find f′(1).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Let   f(x) = 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−6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+1 </a:t>
                </a:r>
              </a:p>
              <a:p>
                <a:r>
                  <a:rPr lang="en-US" dirty="0"/>
                  <a:t>Then   f′(x) =3(3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)−6(2x)+0 =9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−12x </a:t>
                </a:r>
              </a:p>
              <a:p>
                <a:r>
                  <a:rPr lang="en-US" dirty="0"/>
                  <a:t>∴    f′(1) =9−12=−3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76E352-41B8-48B7-B66F-523690918F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53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2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C1FB-8021-4757-A960-64A365C0E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gradient of a tangent line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6E352-41B8-48B7-B66F-523690918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tangent line to the graph of the function f at the point (</a:t>
            </a:r>
            <a:r>
              <a:rPr lang="en-US" dirty="0" err="1"/>
              <a:t>a,f</a:t>
            </a:r>
            <a:r>
              <a:rPr lang="en-US" dirty="0"/>
              <a:t>(a)) is defined to be the line through (</a:t>
            </a:r>
            <a:r>
              <a:rPr lang="en-US" dirty="0" err="1"/>
              <a:t>a,f</a:t>
            </a:r>
            <a:r>
              <a:rPr lang="en-US" dirty="0"/>
              <a:t>(a)) with gradient f′(a).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160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1595</Words>
  <Application>Microsoft Office PowerPoint</Application>
  <PresentationFormat>Widescreen</PresentationFormat>
  <Paragraphs>128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Office Theme</vt:lpstr>
      <vt:lpstr>Rules for differentiation</vt:lpstr>
      <vt:lpstr>PowerPoint Presentation</vt:lpstr>
      <vt:lpstr>The derivative of x^n where n is a positive integer</vt:lpstr>
      <vt:lpstr>The derivative of x^n where n is a positive integer</vt:lpstr>
      <vt:lpstr>The derivative of x^n where n is a positive integer Proof</vt:lpstr>
      <vt:lpstr>The derivative of a polynomial function</vt:lpstr>
      <vt:lpstr>Example </vt:lpstr>
      <vt:lpstr>Example </vt:lpstr>
      <vt:lpstr>Finding the gradient of a tangent line</vt:lpstr>
      <vt:lpstr>Example </vt:lpstr>
      <vt:lpstr>Alternative notations</vt:lpstr>
      <vt:lpstr>Alternative notations</vt:lpstr>
      <vt:lpstr>Example </vt:lpstr>
      <vt:lpstr>Example </vt:lpstr>
      <vt:lpstr>Operator notation</vt:lpstr>
      <vt:lpstr>Example </vt:lpstr>
      <vt:lpstr>Example </vt:lpstr>
      <vt:lpstr>Section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Rules for differentiation</dc:title>
  <dc:creator>Lyn ZHANG</dc:creator>
  <cp:lastModifiedBy>Lyn ZHANG</cp:lastModifiedBy>
  <cp:revision>31</cp:revision>
  <dcterms:created xsi:type="dcterms:W3CDTF">2021-09-14T23:01:40Z</dcterms:created>
  <dcterms:modified xsi:type="dcterms:W3CDTF">2021-11-11T23:50:29Z</dcterms:modified>
</cp:coreProperties>
</file>