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9EFE-7733-4E22-8A60-06DE14E48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5E1752-E3BB-4734-BD87-94D9C107A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D704F-DBCC-45AB-A7B2-FAE624DB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40F-AA3E-46D3-BBF4-A7DEB9724846}" type="datetimeFigureOut">
              <a:rPr lang="en-AU" smtClean="0"/>
              <a:t>16/09/2021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4843C-6C6D-499E-95EE-1CEF13E3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E5C40-E24C-47E2-89C9-BDB163B0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83BA-DF3B-459A-9E49-5E6DCEAB66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694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D8E6B-7271-4FE7-81C3-37CE40FC6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D8842E-01D9-44AF-819E-B67CD236D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0D0E3-B122-4F51-A5A8-66E19B6CC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40F-AA3E-46D3-BBF4-A7DEB9724846}" type="datetimeFigureOut">
              <a:rPr lang="en-AU" smtClean="0"/>
              <a:t>16/09/2021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15F06-F413-4F29-B5F8-7347D10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145EB-0618-40A4-A878-0C889B29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83BA-DF3B-459A-9E49-5E6DCEAB66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187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0BA16E-EAB7-4F2C-B538-70CF7AAE7B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E3184-186D-49E3-B2DD-B4CD03F23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9A339-AB49-444D-90A2-A4738C2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40F-AA3E-46D3-BBF4-A7DEB9724846}" type="datetimeFigureOut">
              <a:rPr lang="en-AU" smtClean="0"/>
              <a:t>16/09/2021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D0103-BF85-45BB-A5A1-2AB7C12A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4BD7E-4D2A-4BAC-A3A5-E68F96525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83BA-DF3B-459A-9E49-5E6DCEAB66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809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32011-1D51-4F84-97D8-BA974932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32EF7-7544-402E-8814-3B0D2702B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E2BFD-9EA1-4AD7-BC29-4304D5B5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40F-AA3E-46D3-BBF4-A7DEB9724846}" type="datetimeFigureOut">
              <a:rPr lang="en-AU" smtClean="0"/>
              <a:t>16/09/2021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86ADD-B388-4805-BA2E-D42E1D666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EB791-CF58-42FD-813F-AF7FEEB30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83BA-DF3B-459A-9E49-5E6DCEAB66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916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0A296-C634-448F-B1B1-2EFB64A68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49DC5-18F3-4FA5-90B5-9254AE804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CA3D0-76DB-41E9-AC3B-BF0464589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40F-AA3E-46D3-BBF4-A7DEB9724846}" type="datetimeFigureOut">
              <a:rPr lang="en-AU" smtClean="0"/>
              <a:t>16/09/2021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985EE-5A22-4267-AA5E-5E4DBC49E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AE2DC-AA4C-4BBB-93B8-3F0222607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83BA-DF3B-459A-9E49-5E6DCEAB66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385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2E7CD-D702-4F0D-A312-B1B952A57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49F37-5314-45CF-8FB9-F98BAFDD9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1D959-14BA-4424-8490-30009CC38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D7548-79BD-4A2C-B332-7E905087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40F-AA3E-46D3-BBF4-A7DEB9724846}" type="datetimeFigureOut">
              <a:rPr lang="en-AU" smtClean="0"/>
              <a:t>16/09/2021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83D9F-16CC-4F29-B226-AF2ECC884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D20BD-0AE7-4239-9D82-36EA4EB8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83BA-DF3B-459A-9E49-5E6DCEAB66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958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80218-D6A3-4E77-8E38-2036A439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CD6E-2253-4699-9EC4-F2F224C81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E31E7-D623-4837-AD71-3A4F1888D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1E6AA3-DDE3-4554-BEE4-86DA45B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ECA2AC-DA53-4385-969B-C741A2764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4B78BE-F882-4890-8D1F-84A219E71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40F-AA3E-46D3-BBF4-A7DEB9724846}" type="datetimeFigureOut">
              <a:rPr lang="en-AU" smtClean="0"/>
              <a:t>16/09/2021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0E9616-4944-478F-8BD8-3DD28EBA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9155E0-C9E7-4965-BE5C-AE9930E7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83BA-DF3B-459A-9E49-5E6DCEAB66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658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DD365-CD58-4586-BD5E-6A044A449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AA1EF-5087-4780-A21F-F0260D3B9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40F-AA3E-46D3-BBF4-A7DEB9724846}" type="datetimeFigureOut">
              <a:rPr lang="en-AU" smtClean="0"/>
              <a:t>16/09/2021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C3F0AE-6C06-45A1-80E7-81F808980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0DA85-912E-47E7-B7FC-59E80BADE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83BA-DF3B-459A-9E49-5E6DCEAB66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471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FD06E1-CA52-48B7-B4C0-E88B1C809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40F-AA3E-46D3-BBF4-A7DEB9724846}" type="datetimeFigureOut">
              <a:rPr lang="en-AU" smtClean="0"/>
              <a:t>16/09/2021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6F8F83-96DA-40E9-A10F-11233CD22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4403A-9577-448C-B79C-0CAFADAD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83BA-DF3B-459A-9E49-5E6DCEAB66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15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10178-523F-4F18-BEAC-B9742CE88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94D7F-EA8D-44CF-9A9E-0AD8245E2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88B1BE-CD04-42CE-A201-7D21F41B1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7F957-7B88-4BAF-8C76-B75875B81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40F-AA3E-46D3-BBF4-A7DEB9724846}" type="datetimeFigureOut">
              <a:rPr lang="en-AU" smtClean="0"/>
              <a:t>16/09/2021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FD0D8-D9B2-46D2-A870-D6F810FD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7EF6F-F6AA-455F-83AD-2B2BA347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83BA-DF3B-459A-9E49-5E6DCEAB66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049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90B7-0708-40F4-B2F2-B5470A65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748F50-F9A0-4AF8-ABF1-7C2DD984C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CA3B8-BA53-4D6A-868E-E51C804BA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37A7A-4317-4C19-9798-EEF45BA0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40F-AA3E-46D3-BBF4-A7DEB9724846}" type="datetimeFigureOut">
              <a:rPr lang="en-AU" smtClean="0"/>
              <a:t>16/09/2021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B42E2-F918-4DAF-82FB-A39F90B2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43D9A-9CBF-43DF-A5D4-DFC9E35B8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83BA-DF3B-459A-9E49-5E6DCEAB66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109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goodfreephotos.com/malaysia/other/dusk-with-the-sea-ocean-and-horizon-on-the-beach.jpg.php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FB686F-8370-4867-9270-4FED0E443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B5FA1-9901-4E1D-9BE7-8C1518882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11C99-15E4-430A-8D65-3DDCDC476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1440F-AA3E-46D3-BBF4-A7DEB9724846}" type="datetimeFigureOut">
              <a:rPr lang="en-AU" smtClean="0"/>
              <a:t>16/09/2021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0F8DE-0CBB-496C-9B95-767DBC833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35E7D-05BE-4A8F-A8FD-15E81C000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B83BA-DF3B-459A-9E49-5E6DCEAB66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522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malaysia/other/dusk-with-the-sea-ocean-and-horizon-on-the-beach.jpg.ph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malaysia/other/dusk-with-the-sea-ocean-and-horizon-on-the-beach.jpg.ph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malaysia/other/dusk-with-the-sea-ocean-and-horizon-on-the-beach.jpg.ph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malaysia/other/dusk-with-the-sea-ocean-and-horizon-on-the-beach.jpg.ph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malaysia/other/dusk-with-the-sea-ocean-and-horizon-on-the-beach.jpg.ph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malaysia/other/dusk-with-the-sea-ocean-and-horizon-on-the-beach.jpg.ph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malaysia/other/dusk-with-the-sea-ocean-and-horizon-on-the-beach.jpg.ph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malaysia/other/dusk-with-the-sea-ocean-and-horizon-on-the-beach.jpg.ph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malaysia/other/dusk-with-the-sea-ocean-and-horizon-on-the-beach.jpg.ph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FC5BBDC-841A-48F9-85DC-F209D406AB9F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r>
                  <a:rPr lang="en-US" dirty="0"/>
                  <a:t>Differentiating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where n is a negative integer</a:t>
                </a:r>
                <a:endParaRPr lang="en-AU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FC5BBDC-841A-48F9-85DC-F209D406AB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l="-2667" r="-4600" b="-173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4BEBEEAF-0599-446E-9C5F-DCF7FA5889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17C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0739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365F-E3AF-4431-AC2B-E2F0D0A1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DA68B-0786-4FFD-965E-B26DD150E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f(x)=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f′(x)=n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where n is a non-zero integer.</a:t>
                </a:r>
              </a:p>
              <a:p>
                <a:endParaRPr lang="en-US" dirty="0"/>
              </a:p>
              <a:p>
                <a:r>
                  <a:rPr lang="en-US" dirty="0"/>
                  <a:t>For f(x)=c, f′(x)=0, where c is a constant.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DA68B-0786-4FFD-965E-B26DD150E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13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365F-E3AF-4431-AC2B-E2F0D0A1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Differentiating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DA68B-0786-4FFD-965E-B26DD150E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 will consider functions which involve linear combinations of powers of x, where the indices may be negative integers.</a:t>
                </a:r>
              </a:p>
              <a:p>
                <a:r>
                  <a:rPr lang="en-US" dirty="0"/>
                  <a:t>e.g.</a:t>
                </a:r>
              </a:p>
              <a:p>
                <a:r>
                  <a:rPr lang="en-US" dirty="0"/>
                  <a:t>f:</a:t>
                </a:r>
                <a:r>
                  <a:rPr lang="en-US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∖{0}→</a:t>
                </a:r>
                <a:r>
                  <a:rPr lang="en-US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, 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f:</a:t>
                </a:r>
                <a:r>
                  <a:rPr lang="en-US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∖{0}→</a:t>
                </a:r>
                <a:r>
                  <a:rPr lang="en-US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, f(x)=2x+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f:</a:t>
                </a:r>
                <a:r>
                  <a:rPr lang="en-US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∖{0}→</a:t>
                </a:r>
                <a:r>
                  <a:rPr lang="en-US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, f(x)=x+3+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Note:</a:t>
                </a:r>
              </a:p>
              <a:p>
                <a:r>
                  <a:rPr lang="en-US" dirty="0"/>
                  <a:t>We have reintroduced function notation to </a:t>
                </a:r>
                <a:r>
                  <a:rPr lang="en-US" dirty="0" err="1"/>
                  <a:t>emphasise</a:t>
                </a:r>
                <a:r>
                  <a:rPr lang="en-US" dirty="0"/>
                  <a:t> the need to consider domains.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DA68B-0786-4FFD-965E-B26DD150E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t="-2241" r="-1565" b="-30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60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365F-E3AF-4431-AC2B-E2F0D0A1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12746"/>
          </a:xfrm>
        </p:spPr>
        <p:txBody>
          <a:bodyPr/>
          <a:lstStyle/>
          <a:p>
            <a:r>
              <a:rPr lang="en-AU" dirty="0"/>
              <a:t>Example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DA68B-0786-4FFD-965E-B26DD150E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494" y="1038386"/>
                <a:ext cx="8212812" cy="5284922"/>
              </a:xfrm>
            </p:spPr>
            <p:txBody>
              <a:bodyPr>
                <a:normAutofit/>
              </a:bodyPr>
              <a:lstStyle/>
              <a:p>
                <a:r>
                  <a:rPr lang="en-AU" dirty="0"/>
                  <a:t>Let f:</a:t>
                </a:r>
                <a:r>
                  <a:rPr lang="en-AU" dirty="0">
                    <a:latin typeface="Castellar" panose="020A0402060406010301" pitchFamily="18" charset="0"/>
                  </a:rPr>
                  <a:t>R</a:t>
                </a:r>
                <a:r>
                  <a:rPr lang="en-AU" dirty="0"/>
                  <a:t>∖{0}→</a:t>
                </a:r>
                <a:r>
                  <a:rPr lang="en-AU" dirty="0">
                    <a:latin typeface="Castellar" panose="020A0402060406010301" pitchFamily="18" charset="0"/>
                  </a:rPr>
                  <a:t>R</a:t>
                </a:r>
                <a:r>
                  <a:rPr lang="en-AU" dirty="0"/>
                  <a:t>, f(x)=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AU" dirty="0"/>
                  <a:t>. Find f′(x) by first principles.</a:t>
                </a:r>
              </a:p>
              <a:p>
                <a:r>
                  <a:rPr lang="en-AU" dirty="0"/>
                  <a:t>Solution</a:t>
                </a:r>
              </a:p>
              <a:p>
                <a:r>
                  <a:rPr lang="en-AU" dirty="0"/>
                  <a:t>The gradient of secant PQ is given by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i="1" dirty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1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pt-BR" i="1" dirty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m:rPr>
                            <m:sty m:val="p"/>
                          </m:rPr>
                          <a:rPr lang="pt-BR" i="1" dirty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pt-BR" i="1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−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AU" dirty="0"/>
                  <a:t>)×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  <a:p>
                <a:r>
                  <a:rPr lang="en-AU" dirty="0"/>
                  <a:t>=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A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×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A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×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A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  <a:p>
                <a:r>
                  <a:rPr lang="en-AU" dirty="0"/>
                  <a:t>So the gradient of the curve at P is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AU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AU" dirty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AU" i="0" dirty="0" smtClean="0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</m:oMath>
                </a14:m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=−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 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dirty="0"/>
              </a:p>
              <a:p>
                <a:r>
                  <a:rPr lang="en-AU" dirty="0"/>
                  <a:t>Hence f′(x)=−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DA68B-0786-4FFD-965E-B26DD150E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94" y="1038386"/>
                <a:ext cx="8212812" cy="5284922"/>
              </a:xfrm>
              <a:blipFill>
                <a:blip r:embed="rId4"/>
                <a:stretch>
                  <a:fillRect l="-1336" t="-57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421746D8-D421-497C-9F89-4F163FD61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241" y="645578"/>
            <a:ext cx="5202265" cy="413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26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365F-E3AF-4431-AC2B-E2F0D0A1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35255"/>
          </a:xfrm>
        </p:spPr>
        <p:txBody>
          <a:bodyPr/>
          <a:lstStyle/>
          <a:p>
            <a:r>
              <a:rPr lang="en-AU" dirty="0"/>
              <a:t>Example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DA68B-0786-4FFD-965E-B26DD150E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942222"/>
                <a:ext cx="7857641" cy="5474076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AU" dirty="0"/>
                  <a:t>Let f:</a:t>
                </a:r>
                <a:r>
                  <a:rPr lang="en-AU" dirty="0">
                    <a:latin typeface="Castellar" panose="020A0402060406010301" pitchFamily="18" charset="0"/>
                  </a:rPr>
                  <a:t>R</a:t>
                </a:r>
                <a:r>
                  <a:rPr lang="en-AU" dirty="0"/>
                  <a:t>∖{0}→</a:t>
                </a:r>
                <a:r>
                  <a:rPr lang="en-AU" dirty="0">
                    <a:latin typeface="Castellar" panose="020A0402060406010301" pitchFamily="18" charset="0"/>
                  </a:rPr>
                  <a:t>R</a:t>
                </a:r>
                <a:r>
                  <a:rPr lang="en-AU" dirty="0"/>
                  <a:t>, f(x)=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dirty="0"/>
                  <a:t>. Find f′(x) by first principles.</a:t>
                </a:r>
              </a:p>
              <a:p>
                <a:pPr>
                  <a:lnSpc>
                    <a:spcPct val="110000"/>
                  </a:lnSpc>
                </a:pPr>
                <a:r>
                  <a:rPr lang="en-AU" dirty="0"/>
                  <a:t>Solution</a:t>
                </a:r>
              </a:p>
              <a:p>
                <a:pPr>
                  <a:lnSpc>
                    <a:spcPct val="110000"/>
                  </a:lnSpc>
                </a:pPr>
                <a:r>
                  <a:rPr lang="en-AU" dirty="0"/>
                  <a:t>The gradient of secant PQ is given by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AU" b="0" i="0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AU" b="0" i="0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AU" dirty="0"/>
                  <a:t> 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A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 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AU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A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×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 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A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×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𝑥h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A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AU" dirty="0"/>
                  <a:t>So the gradient of the curve at P is given by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AU" dirty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AU" i="0" dirty="0" smtClean="0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</m:oMath>
                </a14:m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𝑥h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A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  <m:r>
                      <a:rPr lang="en-A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=−3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AU" dirty="0"/>
              </a:p>
              <a:p>
                <a:pPr>
                  <a:lnSpc>
                    <a:spcPct val="110000"/>
                  </a:lnSpc>
                </a:pPr>
                <a:r>
                  <a:rPr lang="en-AU" dirty="0"/>
                  <a:t>Hence f′(x)=−3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AU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DA68B-0786-4FFD-965E-B26DD150E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942222"/>
                <a:ext cx="7857641" cy="5474076"/>
              </a:xfrm>
              <a:blipFill>
                <a:blip r:embed="rId4"/>
                <a:stretch>
                  <a:fillRect l="-1164" t="-10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32FFC7F5-A2B6-4E96-B5F2-42EF53886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41" y="1759031"/>
            <a:ext cx="4241371" cy="350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42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365F-E3AF-4431-AC2B-E2F0D0A1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Differentiating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DA68B-0786-4FFD-965E-B26DD150E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For f(x)=</a:t>
                </a:r>
                <a:r>
                  <a:rPr lang="en-US" b="1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b="1" dirty="0"/>
                  <a:t>, f′(x)=n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b="1" dirty="0"/>
                  <a:t>, where n is a non-zero integer.</a:t>
                </a:r>
              </a:p>
              <a:p>
                <a:r>
                  <a:rPr lang="en-US" b="1" dirty="0"/>
                  <a:t>For f(x)=c, f′(x)=0, where c is a constant.</a:t>
                </a:r>
              </a:p>
              <a:p>
                <a:r>
                  <a:rPr lang="en-US" dirty="0"/>
                  <a:t>When n is positive, we take the domain of f to be </a:t>
                </a:r>
                <a:r>
                  <a:rPr lang="en-US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, and when n is negative, we take the domain of f to be </a:t>
                </a:r>
                <a:r>
                  <a:rPr lang="en-US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∖{0}.</a:t>
                </a:r>
              </a:p>
              <a:p>
                <a:r>
                  <a:rPr lang="en-US" dirty="0"/>
                  <a:t>Notes:</a:t>
                </a:r>
              </a:p>
              <a:p>
                <a:r>
                  <a:rPr lang="en-US" dirty="0"/>
                  <a:t>This result can be proved by again using the binomial theorem.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DA68B-0786-4FFD-965E-B26DD150E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365F-E3AF-4431-AC2B-E2F0D0A1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Exmaple</a:t>
            </a:r>
            <a:r>
              <a:rPr lang="en-AU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DA68B-0786-4FFD-965E-B26DD150E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Find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AU" dirty="0"/>
                  <a:t>−2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AU" dirty="0"/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AU" dirty="0"/>
                  <a:t>+2, x≠0.</a:t>
                </a:r>
              </a:p>
              <a:p>
                <a:r>
                  <a:rPr lang="en-AU" dirty="0"/>
                  <a:t>Solution</a:t>
                </a:r>
              </a:p>
              <a:p>
                <a:r>
                  <a:rPr lang="en-AU" dirty="0"/>
                  <a:t>If       f(x) 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AU" dirty="0"/>
                  <a:t>−2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AU" dirty="0"/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AU" dirty="0"/>
                  <a:t>+2 (for x≠0)</a:t>
                </a:r>
              </a:p>
              <a:p>
                <a:r>
                  <a:rPr lang="en-AU" dirty="0"/>
                  <a:t>then f′(x) =4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dirty="0"/>
                  <a:t>−2(−3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AU" dirty="0"/>
                  <a:t>)+(−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)+0 =4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 (for x≠0)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DA68B-0786-4FFD-965E-B26DD150E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09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365F-E3AF-4431-AC2B-E2F0D0A1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DA68B-0786-4FFD-965E-B26DD150E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Find the derivative f′ of f:</a:t>
                </a:r>
                <a:r>
                  <a:rPr lang="en-AU" dirty="0">
                    <a:latin typeface="Castellar" panose="020A0402060406010301" pitchFamily="18" charset="0"/>
                  </a:rPr>
                  <a:t>R</a:t>
                </a:r>
                <a:r>
                  <a:rPr lang="en-AU" dirty="0"/>
                  <a:t>∖{0}→</a:t>
                </a:r>
                <a:r>
                  <a:rPr lang="en-AU" dirty="0">
                    <a:latin typeface="Castellar" panose="020A0402060406010301" pitchFamily="18" charset="0"/>
                  </a:rPr>
                  <a:t>R</a:t>
                </a:r>
                <a:r>
                  <a:rPr lang="en-AU" dirty="0"/>
                  <a:t>, f(x)=3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−6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+1.</a:t>
                </a:r>
              </a:p>
              <a:p>
                <a:endParaRPr lang="en-AU" dirty="0"/>
              </a:p>
              <a:p>
                <a:r>
                  <a:rPr lang="en-AU" dirty="0"/>
                  <a:t>Solution</a:t>
                </a:r>
              </a:p>
              <a:p>
                <a:r>
                  <a:rPr lang="en-AU" dirty="0" err="1"/>
                  <a:t>f′:</a:t>
                </a:r>
                <a:r>
                  <a:rPr lang="en-AU" dirty="0" err="1">
                    <a:latin typeface="Castellar" panose="020A0402060406010301" pitchFamily="18" charset="0"/>
                  </a:rPr>
                  <a:t>R</a:t>
                </a:r>
                <a:r>
                  <a:rPr lang="en-AU" dirty="0"/>
                  <a:t>∖{0}→</a:t>
                </a:r>
                <a:r>
                  <a:rPr lang="en-AU" dirty="0" err="1">
                    <a:latin typeface="Castellar" panose="020A0402060406010301" pitchFamily="18" charset="0"/>
                  </a:rPr>
                  <a:t>R</a:t>
                </a:r>
                <a:r>
                  <a:rPr lang="en-AU" dirty="0" err="1"/>
                  <a:t>,f</a:t>
                </a:r>
                <a:r>
                  <a:rPr lang="en-AU" dirty="0"/>
                  <a:t>′(x)=3(2x)−6(−2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)+0=6x+12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DA68B-0786-4FFD-965E-B26DD150E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14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365F-E3AF-4431-AC2B-E2F0D0A1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DA68B-0786-4FFD-965E-B26DD150E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gradient of the tangent to the curve determined by the function f:</a:t>
                </a:r>
                <a:r>
                  <a:rPr lang="en-US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∖{0}→</a:t>
                </a:r>
                <a:r>
                  <a:rPr lang="en-US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, f(x)=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at the point (1,2).</a:t>
                </a:r>
              </a:p>
              <a:p>
                <a:endParaRPr lang="en-US" dirty="0"/>
              </a:p>
              <a:p>
                <a:r>
                  <a:rPr lang="en-US" dirty="0"/>
                  <a:t>Solution</a:t>
                </a:r>
              </a:p>
              <a:p>
                <a:r>
                  <a:rPr lang="en-US" dirty="0" err="1"/>
                  <a:t>f′:</a:t>
                </a:r>
                <a:r>
                  <a:rPr lang="en-US" dirty="0" err="1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∖{0}→</a:t>
                </a:r>
                <a:r>
                  <a:rPr lang="en-US" dirty="0" err="1">
                    <a:latin typeface="Castellar" panose="020A0402060406010301" pitchFamily="18" charset="0"/>
                  </a:rPr>
                  <a:t>R</a:t>
                </a:r>
                <a:r>
                  <a:rPr lang="en-US" dirty="0" err="1"/>
                  <a:t>,f</a:t>
                </a:r>
                <a:r>
                  <a:rPr lang="en-US" dirty="0"/>
                  <a:t>′(x)=2x+(−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)=2x−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 f′(1)=2−1=1. The gradient of the curve is 1 at the point (1,2).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DA68B-0786-4FFD-965E-B26DD150E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95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365F-E3AF-4431-AC2B-E2F0D0A1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DA68B-0786-4FFD-965E-B26DD150E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the derivative of the function f:</a:t>
                </a:r>
                <a:r>
                  <a:rPr lang="en-US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∖{0}→</a:t>
                </a:r>
                <a:r>
                  <a:rPr lang="en-US" dirty="0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, f(x)=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always negative.</a:t>
                </a:r>
              </a:p>
              <a:p>
                <a:endParaRPr lang="en-US" dirty="0"/>
              </a:p>
              <a:p>
                <a:r>
                  <a:rPr lang="en-US" dirty="0"/>
                  <a:t>Solution</a:t>
                </a:r>
              </a:p>
              <a:p>
                <a:r>
                  <a:rPr lang="en-US" dirty="0" err="1"/>
                  <a:t>f′:</a:t>
                </a:r>
                <a:r>
                  <a:rPr lang="en-US" dirty="0" err="1">
                    <a:latin typeface="Castellar" panose="020A0402060406010301" pitchFamily="18" charset="0"/>
                  </a:rPr>
                  <a:t>R</a:t>
                </a:r>
                <a:r>
                  <a:rPr lang="en-US" dirty="0"/>
                  <a:t>∖{0}→</a:t>
                </a:r>
                <a:r>
                  <a:rPr lang="en-US" dirty="0" err="1">
                    <a:latin typeface="Castellar" panose="020A0402060406010301" pitchFamily="18" charset="0"/>
                  </a:rPr>
                  <a:t>R</a:t>
                </a:r>
                <a:r>
                  <a:rPr lang="en-US" dirty="0" err="1"/>
                  <a:t>,f</a:t>
                </a:r>
                <a:r>
                  <a:rPr lang="en-US" dirty="0"/>
                  <a:t>′(x)=</a:t>
                </a:r>
                <a:r>
                  <a:rPr lang="en-US" dirty="0">
                    <a:solidFill>
                      <a:schemeClr val="tx1"/>
                    </a:solidFill>
                  </a:rPr>
                  <a:t>−3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A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</a:t>
                </a:r>
                <a:r>
                  <a:rPr lang="en-AU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AU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is positive for all x≠0, we have f′(x)&lt;0 for all x≠0.</a:t>
                </a: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DA68B-0786-4FFD-965E-B26DD150E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30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670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Castellar</vt:lpstr>
      <vt:lpstr>Office Theme</vt:lpstr>
      <vt:lpstr>Differentiating x^n where n is a negative integer</vt:lpstr>
      <vt:lpstr>Differentiating</vt:lpstr>
      <vt:lpstr>Example </vt:lpstr>
      <vt:lpstr>Example </vt:lpstr>
      <vt:lpstr>Differentiating</vt:lpstr>
      <vt:lpstr>Exmaple </vt:lpstr>
      <vt:lpstr>Example </vt:lpstr>
      <vt:lpstr>Example </vt:lpstr>
      <vt:lpstr>Example </vt:lpstr>
      <vt:lpstr>Section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Differentiating x^n where n is a negative integer</dc:title>
  <dc:creator>Lyn ZHANG</dc:creator>
  <cp:lastModifiedBy>Lyn ZHANG</cp:lastModifiedBy>
  <cp:revision>16</cp:revision>
  <dcterms:created xsi:type="dcterms:W3CDTF">2021-09-16T02:22:55Z</dcterms:created>
  <dcterms:modified xsi:type="dcterms:W3CDTF">2021-09-16T03:14:50Z</dcterms:modified>
</cp:coreProperties>
</file>