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3" r:id="rId4"/>
    <p:sldId id="269" r:id="rId5"/>
    <p:sldId id="258" r:id="rId6"/>
    <p:sldId id="259" r:id="rId7"/>
    <p:sldId id="260" r:id="rId8"/>
    <p:sldId id="261" r:id="rId9"/>
    <p:sldId id="271" r:id="rId10"/>
    <p:sldId id="262" r:id="rId11"/>
    <p:sldId id="270" r:id="rId12"/>
    <p:sldId id="263" r:id="rId13"/>
    <p:sldId id="264" r:id="rId14"/>
    <p:sldId id="265" r:id="rId15"/>
    <p:sldId id="272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7A0E28-B6D4-47EA-ABAD-2C7EBEB524DA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2B8AC1-5C79-4294-8C9C-148617769C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3314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https://www.transum.org/Software/sw/Starter_of_the_day/Starter_June24.asp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2B8AC1-5C79-4294-8C9C-148617769CA4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437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9ADC3-D500-4BB5-B172-B72916A91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752B5E-8DE2-4655-ACE3-0D2F09F273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44ED2-7044-414D-B2BA-1B49F5375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C52C30-DC22-4D8B-8AD6-AF74CA096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55D94-22F1-4DA0-9729-C274E4BC7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6942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0BE92-24D4-4A82-AF00-2772C295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3B031-D9CE-47DE-8369-AEEE79809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13CA88-57E4-439B-A5EB-9B1BBE79E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11B38-9AFA-46F2-92E9-0DF40E9C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39B78-54BC-47DC-9965-93C2801CF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173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41E3BF-8FCA-4AC2-9BB4-7A4BB369E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D121E-7E16-493E-A148-8E843B0D1D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E815B-93F1-4DA2-BABC-D943A6245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F5223-BD51-40B4-B289-5D4CE8EB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AFDBC-565B-498E-B1B2-45D8F3381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7923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8F16D-53CA-48C1-A61C-B67A29267B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20409-529D-45C4-BF7A-1788CCFC5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ED13-A4A0-45FA-9A70-F475ACF9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FCC3C-EAC8-40D2-8D86-161D6B155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06A0A-CF89-413F-9BDB-8F9F42D8D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2535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57EAC-21D3-48AA-AB0C-59CE6A0F6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97478-B2BE-45BC-803E-4499623A0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56D03-0883-469A-9A88-88D2376C1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06D37-427E-4515-AE0A-5C779294E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45714-50D5-4310-A18B-BBEF503B5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751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3094D-BDDA-466A-BD76-9ACCE85D4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4F3AE-6919-4279-A2BD-05BB1022C2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B08F2-2CD2-4B83-9774-A712A1C18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7ACE3-642B-43FE-90F0-E601A6060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2AED-91F4-48D5-887B-7EE4C037E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614AF-F0E3-4163-8312-156B0254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0979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9A72E-129E-455E-BDC1-372C499A9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38791A-6F1C-4F33-B4AF-C436E4733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42A822-FB22-4B4E-8D9D-A2406D471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760192-2095-4A6C-8026-2D243782D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9499D-D54B-4EF9-A432-FCB9B62DE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EA5A4-7CC8-4EDD-889B-1B06A8FFC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A8B54-3B2F-42F5-9C7C-DFB5B962A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965128-4166-4F86-85FA-6B423E1A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1046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613-FBBA-4AB2-AF5A-8B980F8FF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ADE81-C078-4FC5-B5DD-50E9677A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4E9B93-D8DF-4E24-9549-030C295C8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0AD16-CEF4-4B44-84D9-607AA097A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86940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FA6C8-79AA-494C-B232-8774A2100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4C26C-5EDA-4540-ADD8-83D672FC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4B202-71DD-407F-8259-ACEB552A5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350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EF68C-D64E-4BEE-B860-0E6BC6CA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2E589-8EA6-4F96-AA6B-0403C7B40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BDBEF-35B1-4882-BAD1-3420C1C59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5E8B0-2636-416A-A63E-BAAF7711F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021785-3C8E-42EA-AC6A-489E9A394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70DD95-948E-404F-B0D1-FB9EAC380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4130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EC6B7-CF1C-4904-A7ED-FFA3052A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B192E6-74B5-466C-977E-7BB781BDAB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25C7B3-214B-44C7-B24E-B10512FC2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0928D-1D44-453B-BC19-4018A905F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DF47C-D09C-4976-B779-17E78C07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B17BAB-5500-434E-81C6-EF7A1B826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345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adah-pengetahuan.blogspot.com/2015/11/derivative.html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9E09A2-7884-4FA7-AD05-707A125BD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165C9-495F-4274-AD92-97DE0B4E9A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0FDFF-2B81-4C77-B010-0F59F1B63E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2807C-98AF-449B-BA92-84E1CAEC046E}" type="datetimeFigureOut">
              <a:rPr lang="en-AU" smtClean="0"/>
              <a:t>16/11/2021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6D391-966E-440C-A0A9-7FB7EAE537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9D4AD-AD75-4A11-921E-503178317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D2CDF-25F3-41E0-B6F6-648A8FD10B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25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ahoot.it/challenge/03925555?challenge-id=866b7e2c-3a48-4847-852c-88711d5afe08_1637011629613" TargetMode="External"/><Relationship Id="rId2" Type="http://schemas.openxmlformats.org/officeDocument/2006/relationships/hyperlink" Target="https://kahoot.it/challenge/03232739?challenge-id=866b7e2c-3a48-4847-852c-88711d5afe08_163701159152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adah-pengetahuan.blogspot.com/2015/11/derivative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adah-pengetahuan.blogspot.com/2015/11/derivativ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2568F-9407-4D18-8CF3-384C4140DF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Graphs of the derivative function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C39ABC-64EC-477E-999B-EE3ADD257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17D</a:t>
            </a:r>
          </a:p>
          <a:p>
            <a:r>
              <a:rPr lang="en-AU" dirty="0">
                <a:hlinkClick r:id="rId2"/>
              </a:rPr>
              <a:t>https://kahoot.it/challenge/03232739?challenge-id=866b7e2c-3a48-4847-852c-88711d5afe08_1637011591521</a:t>
            </a:r>
            <a:endParaRPr lang="en-US" dirty="0"/>
          </a:p>
          <a:p>
            <a:r>
              <a:rPr lang="en-AU">
                <a:hlinkClick r:id="rId3"/>
              </a:rPr>
              <a:t>https://kahoot.it/challenge/03925555?challenge-id=866b7e2c-3a48-4847-852c-88711d5afe08_1637011629613</a:t>
            </a:r>
            <a:endParaRPr lang="en-AU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0550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732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Sketch the graph of y=f′(x) for each of the following. (It is impossible to determine all features.)</a:t>
            </a:r>
          </a:p>
          <a:p>
            <a:r>
              <a:rPr lang="en-US" dirty="0"/>
              <a:t>f′(x)=1 for all x</a:t>
            </a:r>
          </a:p>
          <a:p>
            <a:endParaRPr lang="en-AU" dirty="0"/>
          </a:p>
        </p:txBody>
      </p:sp>
      <p:pic>
        <p:nvPicPr>
          <p:cNvPr id="7170" name="Picture 2" descr="image">
            <a:extLst>
              <a:ext uri="{FF2B5EF4-FFF2-40B4-BE49-F238E27FC236}">
                <a16:creationId xmlns:a16="http://schemas.microsoft.com/office/drawing/2014/main" id="{AB1DC53D-0467-4683-B497-D9A3BA20E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282" y="2396748"/>
            <a:ext cx="3008365" cy="31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image">
            <a:extLst>
              <a:ext uri="{FF2B5EF4-FFF2-40B4-BE49-F238E27FC236}">
                <a16:creationId xmlns:a16="http://schemas.microsoft.com/office/drawing/2014/main" id="{3D2371FD-8C7E-4FAB-8F48-A7314A4DD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450" y="2644398"/>
            <a:ext cx="2924350" cy="292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71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Sketch the graph of y=f′(x) for each of the following. (It is impossible to determine all features.)</a:t>
            </a:r>
          </a:p>
          <a:p>
            <a:r>
              <a:rPr lang="en-US" dirty="0"/>
              <a:t>f′(x)&gt;0 for x&gt;1</a:t>
            </a:r>
          </a:p>
          <a:p>
            <a:r>
              <a:rPr lang="en-US" dirty="0"/>
              <a:t>f′(x)&lt;0 for −1.5&lt;x&lt;1</a:t>
            </a:r>
          </a:p>
          <a:p>
            <a:r>
              <a:rPr lang="en-US" dirty="0"/>
              <a:t>f′(x)&gt;0 for x&lt;−1.5</a:t>
            </a:r>
          </a:p>
          <a:p>
            <a:r>
              <a:rPr lang="en-US" dirty="0"/>
              <a:t>f′(−1.5)=0 and f′(1)=0</a:t>
            </a:r>
          </a:p>
        </p:txBody>
      </p:sp>
      <p:pic>
        <p:nvPicPr>
          <p:cNvPr id="8194" name="Picture 2" descr="image">
            <a:extLst>
              <a:ext uri="{FF2B5EF4-FFF2-40B4-BE49-F238E27FC236}">
                <a16:creationId xmlns:a16="http://schemas.microsoft.com/office/drawing/2014/main" id="{686798ED-C3EE-4470-A050-8BC872CE1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2209799"/>
            <a:ext cx="3095383" cy="3083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image">
            <a:extLst>
              <a:ext uri="{FF2B5EF4-FFF2-40B4-BE49-F238E27FC236}">
                <a16:creationId xmlns:a16="http://schemas.microsoft.com/office/drawing/2014/main" id="{0B3C5A8F-31BF-4503-9BA4-22390126F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3823" y="2729074"/>
            <a:ext cx="3180917" cy="2710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04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angle associated with the gradient of a curve at a point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The gradient of a curve at a point is the gradient of the tangent at that point. A straight line, the tangent, is associated with each point on the curve.</a:t>
                </a:r>
              </a:p>
              <a:p>
                <a:r>
                  <a:rPr lang="en-US" dirty="0"/>
                  <a:t>If α is the angle a straight line makes with the positive direction of the x-axis, then the gradient, m, of the straight line is equal to tan α. That is, m=tan α.</a:t>
                </a:r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If α=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, then tan α=1 and the gradient is 1.</a:t>
                </a:r>
              </a:p>
              <a:p>
                <a:r>
                  <a:rPr lang="en-US" dirty="0"/>
                  <a:t>If α=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then the gradient of the straight line is tan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20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If α=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, then tan α=−1 and the gradient is −1.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3081" r="-13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19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21217" y="1571223"/>
                <a:ext cx="10632583" cy="4605740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Find the coordinates of the points on the curve with equation y=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−7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+8 at which the tangent line:</a:t>
                </a:r>
              </a:p>
              <a:p>
                <a:r>
                  <a:rPr lang="en-US" dirty="0"/>
                  <a:t>makes an angle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with the positive direction of the x-axis</a:t>
                </a:r>
              </a:p>
              <a:p>
                <a:r>
                  <a:rPr lang="en-US" dirty="0"/>
                  <a:t>is parallel to the line y=−2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+6.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=2x−7   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2x−7 =1(as tan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=1)     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   2x =8             ∴  x =4 </a:t>
                </a:r>
              </a:p>
              <a:p>
                <a:r>
                  <a:rPr lang="en-US" dirty="0"/>
                  <a:t>y 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−7×4+8=−4</a:t>
                </a:r>
              </a:p>
              <a:p>
                <a:r>
                  <a:rPr lang="en-US" dirty="0"/>
                  <a:t>The coordinates are (4,−4).</a:t>
                </a:r>
              </a:p>
              <a:p>
                <a:r>
                  <a:rPr lang="en-US" dirty="0"/>
                  <a:t>The line y=−2x+6 has gradient −2.</a:t>
                </a:r>
              </a:p>
              <a:p>
                <a:r>
                  <a:rPr lang="en-US" dirty="0"/>
                  <a:t>2x−7 =−2      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2x =5             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   ∴ 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The coordinates are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,−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).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1217" y="1571223"/>
                <a:ext cx="10632583" cy="4605740"/>
              </a:xfrm>
              <a:blipFill>
                <a:blip r:embed="rId4"/>
                <a:stretch>
                  <a:fillRect l="-745" t="-30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9978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2428" y="1690688"/>
                <a:ext cx="10761372" cy="448627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planned path for a flying saucer leaving a planet is defined by the equation</a:t>
                </a:r>
              </a:p>
              <a:p>
                <a:r>
                  <a:rPr lang="en-US" dirty="0"/>
                  <a:t>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dirty="0"/>
                  <a:t>for x&gt;0     The units are </a:t>
                </a:r>
                <a:r>
                  <a:rPr lang="en-US" dirty="0" err="1"/>
                  <a:t>kilometres</a:t>
                </a:r>
                <a:r>
                  <a:rPr lang="en-US" dirty="0"/>
                  <a:t>. (The x-axis is horizontal and the y-axis vertical.)</a:t>
                </a:r>
              </a:p>
              <a:p>
                <a:r>
                  <a:rPr lang="en-US" dirty="0"/>
                  <a:t>Find the direction of motion when the x-value is:</a:t>
                </a:r>
              </a:p>
              <a:p>
                <a:pPr marL="0" indent="0">
                  <a:buNone/>
                </a:pPr>
                <a:r>
                  <a:rPr lang="en-US" dirty="0"/>
                  <a:t>a. 2</a:t>
                </a:r>
              </a:p>
              <a:p>
                <a:pPr marL="0" indent="0">
                  <a:buNone/>
                </a:pPr>
                <a:r>
                  <a:rPr lang="en-US" dirty="0"/>
                  <a:t>b. 3</a:t>
                </a:r>
              </a:p>
              <a:p>
                <a:r>
                  <a:rPr lang="en-US" dirty="0"/>
                  <a:t>Solution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a. When x=2,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=8+8=16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 smtClean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</m:func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86.42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 (to the x-axis)</a:t>
                </a:r>
              </a:p>
              <a:p>
                <a:pPr marL="0" indent="0">
                  <a:buNone/>
                </a:pPr>
                <a:r>
                  <a:rPr lang="en-US" dirty="0"/>
                  <a:t>b. When x=3,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=27+18=45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tan</m:t>
                            </m:r>
                          </m:e>
                          <m:sup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</m:func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88.73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 (to the x-axis)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428" y="1690688"/>
                <a:ext cx="10761372" cy="4486275"/>
              </a:xfrm>
              <a:blipFill>
                <a:blip r:embed="rId4"/>
                <a:stretch>
                  <a:fillRect l="-566" t="-24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766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92428" y="1690688"/>
                <a:ext cx="10761372" cy="4486275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n-US" dirty="0"/>
                  <a:t>The planned path for a flying saucer leaving a planet is defined by the equation</a:t>
                </a:r>
              </a:p>
              <a:p>
                <a:r>
                  <a:rPr lang="en-US" dirty="0"/>
                  <a:t>y=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for x&gt;0   The units are </a:t>
                </a:r>
                <a:r>
                  <a:rPr lang="en-US" dirty="0" err="1"/>
                  <a:t>kilometres</a:t>
                </a:r>
                <a:r>
                  <a:rPr lang="en-US" dirty="0"/>
                  <a:t>. (The x-axis is horizontal and the y-axis vertical.)</a:t>
                </a:r>
              </a:p>
              <a:p>
                <a:pPr marL="0" indent="0">
                  <a:buNone/>
                </a:pPr>
                <a:r>
                  <a:rPr lang="en-US" dirty="0"/>
                  <a:t>c. Find a point on the flying saucer's path where the path is inclined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to the positive x-axis (i.e. where the gradient of the path is 1).</a:t>
                </a:r>
              </a:p>
              <a:p>
                <a:pPr marL="0" indent="0">
                  <a:buNone/>
                </a:pPr>
                <a:r>
                  <a:rPr lang="en-US" dirty="0"/>
                  <a:t>d. Are there any other points on the path which satisfy the situation described in part c?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When the flying saucer is flying 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to the positive direction of the x-axis, the gradient of the curve of its path is given by tan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. Thus to find the point at which this happens we consider the equation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US" dirty="0"/>
                  <a:t> =tan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</m:e>
                      <m:sup>
                        <m:r>
                          <m:rPr>
                            <m:nor/>
                          </m:rPr>
                          <a:rPr lang="en-US" dirty="0"/>
                          <m:t>∘</m:t>
                        </m:r>
                      </m:sup>
                    </m:sSup>
                  </m:oMath>
                </a14:m>
                <a:r>
                  <a:rPr lang="en-US" dirty="0"/>
                  <a:t>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=1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0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−1 =0         </a:t>
                </a:r>
                <a:r>
                  <a:rPr lang="en-US" dirty="0">
                    <a:sym typeface="Wingdings" panose="05000000000000000000" pitchFamily="2" charset="2"/>
                  </a:rPr>
                  <a:t></a:t>
                </a:r>
                <a:r>
                  <a:rPr lang="en-US" dirty="0"/>
                  <a:t>        (x+1)(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+x−1) =0</a:t>
                </a:r>
              </a:p>
              <a:p>
                <a:r>
                  <a:rPr lang="en-US" dirty="0"/>
                  <a:t>∴    x=−1 or x=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1±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−</a:t>
                </a:r>
              </a:p>
              <a:p>
                <a:r>
                  <a:rPr lang="en-US" dirty="0"/>
                  <a:t>The only acceptable solution is x=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e>
                        </m:rad>
                      </m:num>
                      <m:den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≈0.62, as the other two possibilities give negative values for x and we are only considering positive values for x.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92428" y="1690688"/>
                <a:ext cx="10761372" cy="4486275"/>
              </a:xfrm>
              <a:blipFill>
                <a:blip r:embed="rId4"/>
                <a:stretch>
                  <a:fillRect l="-566" t="-2446" r="-84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14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function f is </a:t>
                </a:r>
                <a:r>
                  <a:rPr lang="en-US" dirty="0">
                    <a:solidFill>
                      <a:srgbClr val="C00000"/>
                    </a:solidFill>
                  </a:rPr>
                  <a:t>strictly increasing </a:t>
                </a:r>
                <a:r>
                  <a:rPr lang="en-US" dirty="0"/>
                  <a:t>on an interval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&gt;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implies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)&gt;f(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).</a:t>
                </a:r>
              </a:p>
              <a:p>
                <a:r>
                  <a:rPr lang="en-US" dirty="0"/>
                  <a:t>A function f is </a:t>
                </a:r>
                <a:r>
                  <a:rPr lang="en-US" dirty="0">
                    <a:solidFill>
                      <a:srgbClr val="C00000"/>
                    </a:solidFill>
                  </a:rPr>
                  <a:t>strictly decreasing </a:t>
                </a:r>
                <a:r>
                  <a:rPr lang="en-US" dirty="0"/>
                  <a:t>on an interval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&gt;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implies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)&lt;f(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).</a:t>
                </a:r>
              </a:p>
              <a:p>
                <a:r>
                  <a:rPr lang="en-US" dirty="0"/>
                  <a:t>If f′(x)&gt;0 for all x in the interval, then the function is strictly increasing.</a:t>
                </a:r>
              </a:p>
              <a:p>
                <a:r>
                  <a:rPr lang="en-US" dirty="0"/>
                  <a:t>If f′(x)&lt;0 for all x in the interval, then the function is strictly decreasing.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9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989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15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705A4E4B-9B8E-4F7B-A141-B8DB9A1E76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30295"/>
            <a:ext cx="12234080" cy="571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31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206"/>
          </a:xfrm>
        </p:spPr>
        <p:txBody>
          <a:bodyPr/>
          <a:lstStyle/>
          <a:p>
            <a:r>
              <a:rPr lang="en-AU" dirty="0"/>
              <a:t>Increasing and decreasing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53331"/>
                <a:ext cx="6927742" cy="5239544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We say a function f is strictly increasing on an interval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&gt;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implies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)&gt;f(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The graph above shows a strictly increasing function.</a:t>
                </a:r>
              </a:p>
              <a:p>
                <a:r>
                  <a:rPr lang="en-US" dirty="0"/>
                  <a:t>A straight line with positive gradient is strictly increasing.</a:t>
                </a:r>
              </a:p>
              <a:p>
                <a:r>
                  <a:rPr lang="en-US" dirty="0"/>
                  <a:t>The function f:(0,∞)→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,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strictly increasing.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53331"/>
                <a:ext cx="6927742" cy="5239544"/>
              </a:xfrm>
              <a:blipFill>
                <a:blip r:embed="rId4"/>
                <a:stretch>
                  <a:fillRect l="-1585" t="-197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9274D679-3745-40CD-8A31-5B5BE3DB6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612" y="1567751"/>
            <a:ext cx="4417580" cy="3298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900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8206"/>
          </a:xfrm>
        </p:spPr>
        <p:txBody>
          <a:bodyPr/>
          <a:lstStyle/>
          <a:p>
            <a:r>
              <a:rPr lang="en-AU" dirty="0"/>
              <a:t>Increasing and decreasing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253331"/>
                <a:ext cx="7238514" cy="523954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We say a function f is strictly decreasing on an interval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&gt;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implies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)&lt;f(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).</a:t>
                </a:r>
              </a:p>
              <a:p>
                <a:r>
                  <a:rPr lang="en-US" dirty="0"/>
                  <a:t>For example:</a:t>
                </a:r>
              </a:p>
              <a:p>
                <a:r>
                  <a:rPr lang="en-US" dirty="0"/>
                  <a:t>The graph above shows a strictly decreasing function.</a:t>
                </a:r>
              </a:p>
              <a:p>
                <a:r>
                  <a:rPr lang="en-US" dirty="0"/>
                  <a:t>A straight line with negative gradient is strictly decreasing.</a:t>
                </a:r>
              </a:p>
              <a:p>
                <a:r>
                  <a:rPr lang="en-US" dirty="0"/>
                  <a:t>The function f:(−∞,0)→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,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strictly decreasing.</a:t>
                </a:r>
              </a:p>
              <a:p>
                <a:r>
                  <a:rPr lang="en-US" dirty="0"/>
                  <a:t>Note:</a:t>
                </a:r>
              </a:p>
              <a:p>
                <a:r>
                  <a:rPr lang="en-US" dirty="0"/>
                  <a:t>The word strictly refers to the use of the strict inequality signs &lt;,&gt; rather than ≤,≥.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253331"/>
                <a:ext cx="7238514" cy="5239544"/>
              </a:xfrm>
              <a:blipFill>
                <a:blip r:embed="rId4"/>
                <a:stretch>
                  <a:fillRect l="-1516" t="-2678" r="-42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0984B7DE-3663-405C-B92E-C9E27A843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7002" y="2160604"/>
            <a:ext cx="4586692" cy="3424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11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Increasing and decreasing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f′(x)&gt;0, for all x in the interval, then the function is strictly increasing.</a:t>
            </a:r>
          </a:p>
          <a:p>
            <a:r>
              <a:rPr lang="en-US" dirty="0"/>
              <a:t>(Think of the tangents at each point − they each have positive gradient.)</a:t>
            </a:r>
          </a:p>
          <a:p>
            <a:r>
              <a:rPr lang="en-US" dirty="0"/>
              <a:t>If f′(x)&lt;0, for all x in the interval, then the function is strictly decreasing.</a:t>
            </a:r>
          </a:p>
          <a:p>
            <a:r>
              <a:rPr lang="en-US" dirty="0"/>
              <a:t>(Think of the tangents at each point − they each have negative gradient.)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413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Increasing and decreasing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515658"/>
                <a:ext cx="8538739" cy="5342342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Warning: </a:t>
                </a:r>
                <a:r>
                  <a:rPr lang="en-US" dirty="0"/>
                  <a:t>The function f: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→</a:t>
                </a:r>
                <a:r>
                  <a:rPr lang="en-US" dirty="0">
                    <a:latin typeface="Castellar" panose="020A0402060406010301" pitchFamily="18" charset="0"/>
                  </a:rPr>
                  <a:t>R</a:t>
                </a:r>
                <a:r>
                  <a:rPr lang="en-US" dirty="0"/>
                  <a:t>,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 is strictly increasing, but f′(0)=0. This means that strictly increasing does not imply f′(x)&gt;0.</a:t>
                </a:r>
              </a:p>
              <a:p>
                <a:r>
                  <a:rPr lang="en-US" dirty="0"/>
                  <a:t>We can see that f(x)=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strictly increasing from its graph. Alternatively, consider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=(a−b)(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+ab+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)</a:t>
                </a:r>
              </a:p>
              <a:p>
                <a:r>
                  <a:rPr lang="en-US" dirty="0"/>
                  <a:t>=(a−b)(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+ab+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=(a−b)(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Hence a&gt;b implies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&gt;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EF910D1-95C6-4DBF-92EA-BE5C3C8CCF7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515658"/>
                <a:ext cx="8538739" cy="5342342"/>
              </a:xfrm>
              <a:blipFill>
                <a:blip r:embed="rId4"/>
                <a:stretch>
                  <a:fillRect l="-1285" t="-20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image">
            <a:extLst>
              <a:ext uri="{FF2B5EF4-FFF2-40B4-BE49-F238E27FC236}">
                <a16:creationId xmlns:a16="http://schemas.microsoft.com/office/drawing/2014/main" id="{A9AECABE-8FBF-4B7B-85E8-60763BC200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8739" y="1925852"/>
            <a:ext cx="3653261" cy="363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724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3369"/>
          </a:xfrm>
        </p:spPr>
        <p:txBody>
          <a:bodyPr/>
          <a:lstStyle/>
          <a:p>
            <a:r>
              <a:rPr lang="en-AU" dirty="0"/>
              <a:t>Sign of the derivative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3403"/>
            <a:ext cx="7780149" cy="59745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Consider the graph of y=g(x) shown below.</a:t>
            </a:r>
          </a:p>
          <a:p>
            <a:r>
              <a:rPr lang="en-US" dirty="0"/>
              <a:t>At a point (</a:t>
            </a:r>
            <a:r>
              <a:rPr lang="en-US" dirty="0" err="1"/>
              <a:t>a,g</a:t>
            </a:r>
            <a:r>
              <a:rPr lang="en-US" dirty="0"/>
              <a:t>(a)) on the graph, the gradient is g′(a).</a:t>
            </a:r>
          </a:p>
          <a:p>
            <a:r>
              <a:rPr lang="en-US" dirty="0"/>
              <a:t>By noting whether the curve is sloping upwards or downwards at a particular point, we can tell the sign of the derivative at that point:</a:t>
            </a:r>
          </a:p>
          <a:p>
            <a:r>
              <a:rPr lang="en-US" dirty="0"/>
              <a:t>For x&lt;b, g′(x)&gt;0. This implies that g is strictly increasing on the interval (−∞,b).</a:t>
            </a:r>
          </a:p>
          <a:p>
            <a:r>
              <a:rPr lang="en-US" dirty="0"/>
              <a:t>For x=b, g′(b)=0.</a:t>
            </a:r>
          </a:p>
          <a:p>
            <a:r>
              <a:rPr lang="en-US" dirty="0"/>
              <a:t>For b&lt;x&lt;a, g′(x)&lt;0. This implies that g is strictly decreasing on the interval (</a:t>
            </a:r>
            <a:r>
              <a:rPr lang="en-US" dirty="0" err="1"/>
              <a:t>b,a</a:t>
            </a:r>
            <a:r>
              <a:rPr lang="en-US" dirty="0"/>
              <a:t>).</a:t>
            </a:r>
          </a:p>
          <a:p>
            <a:r>
              <a:rPr lang="en-US" dirty="0"/>
              <a:t>For x=a, g′(a)=0.</a:t>
            </a:r>
          </a:p>
          <a:p>
            <a:r>
              <a:rPr lang="en-US" dirty="0"/>
              <a:t>For x&gt;a, g′(x)&gt;0. This implies that g is strictly increasing on the interval (a,∞).</a:t>
            </a:r>
            <a:endParaRPr lang="en-AU" dirty="0"/>
          </a:p>
        </p:txBody>
      </p:sp>
      <p:pic>
        <p:nvPicPr>
          <p:cNvPr id="4098" name="Picture 2" descr="image">
            <a:extLst>
              <a:ext uri="{FF2B5EF4-FFF2-40B4-BE49-F238E27FC236}">
                <a16:creationId xmlns:a16="http://schemas.microsoft.com/office/drawing/2014/main" id="{BC8B34C0-193C-4FE3-A818-551B0683EA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521" y="2399251"/>
            <a:ext cx="4546403" cy="2544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125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For the graph of f:</a:t>
            </a:r>
            <a:r>
              <a:rPr lang="en-AU" dirty="0">
                <a:latin typeface="Castellar" panose="020A0402060406010301" pitchFamily="18" charset="0"/>
              </a:rPr>
              <a:t>R</a:t>
            </a:r>
            <a:r>
              <a:rPr lang="en-AU" dirty="0"/>
              <a:t>→</a:t>
            </a:r>
            <a:r>
              <a:rPr lang="en-AU" dirty="0">
                <a:latin typeface="Castellar" panose="020A0402060406010301" pitchFamily="18" charset="0"/>
              </a:rPr>
              <a:t>R</a:t>
            </a:r>
            <a:r>
              <a:rPr lang="en-AU" dirty="0"/>
              <a:t>, find: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′(x)&gt;0}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′(x)&lt;0}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′(x)=0}</a:t>
            </a:r>
          </a:p>
          <a:p>
            <a:r>
              <a:rPr lang="en-AU" dirty="0"/>
              <a:t>Solution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′(x)&gt;0}={x:−1&lt;x&lt;5}=(−1,5)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′(x)&lt;0}={</a:t>
            </a:r>
            <a:r>
              <a:rPr lang="en-AU" dirty="0" err="1"/>
              <a:t>x:x</a:t>
            </a:r>
            <a:r>
              <a:rPr lang="en-AU" dirty="0"/>
              <a:t>&lt;−1}∪{</a:t>
            </a:r>
            <a:r>
              <a:rPr lang="en-AU" dirty="0" err="1"/>
              <a:t>x:x</a:t>
            </a:r>
            <a:r>
              <a:rPr lang="en-AU" dirty="0"/>
              <a:t>&gt;5}=(−∞,−1)∪(5,∞)</a:t>
            </a:r>
          </a:p>
          <a:p>
            <a:r>
              <a:rPr lang="en-AU" dirty="0"/>
              <a:t>{</a:t>
            </a:r>
            <a:r>
              <a:rPr lang="en-AU" dirty="0" err="1"/>
              <a:t>x:f</a:t>
            </a:r>
            <a:r>
              <a:rPr lang="en-AU" dirty="0"/>
              <a:t>′(x)=0}={−1,5}</a:t>
            </a:r>
          </a:p>
        </p:txBody>
      </p:sp>
      <p:pic>
        <p:nvPicPr>
          <p:cNvPr id="5122" name="Picture 2" descr="image">
            <a:extLst>
              <a:ext uri="{FF2B5EF4-FFF2-40B4-BE49-F238E27FC236}">
                <a16:creationId xmlns:a16="http://schemas.microsoft.com/office/drawing/2014/main" id="{1B190038-E452-4863-96A1-DF07447F8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6610" y="1374345"/>
            <a:ext cx="4133774" cy="4065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63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77E3B-8BBC-45BA-8320-76C7F888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910D1-95C6-4DBF-92EA-BE5C3C8CC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Sketch the graph of y=f′(x) for each of the following. (It is impossible to determine all features.)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f′(x)&gt;0 for x&gt;3</a:t>
            </a:r>
          </a:p>
          <a:p>
            <a:r>
              <a:rPr lang="en-US" dirty="0"/>
              <a:t>f′(x)&lt;0 for x&lt;3</a:t>
            </a:r>
          </a:p>
          <a:p>
            <a:r>
              <a:rPr lang="en-US" dirty="0"/>
              <a:t>f′(x)=0 for x=3</a:t>
            </a:r>
          </a:p>
        </p:txBody>
      </p:sp>
      <p:pic>
        <p:nvPicPr>
          <p:cNvPr id="6146" name="Picture 2" descr="image">
            <a:extLst>
              <a:ext uri="{FF2B5EF4-FFF2-40B4-BE49-F238E27FC236}">
                <a16:creationId xmlns:a16="http://schemas.microsoft.com/office/drawing/2014/main" id="{314D5C53-8D94-4EC2-BE21-D47D5F77D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0603" y="2364734"/>
            <a:ext cx="3249477" cy="3387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image">
            <a:extLst>
              <a:ext uri="{FF2B5EF4-FFF2-40B4-BE49-F238E27FC236}">
                <a16:creationId xmlns:a16="http://schemas.microsoft.com/office/drawing/2014/main" id="{A25C7878-14CC-4DF8-AAEA-08F49B4E6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0429" y="2493900"/>
            <a:ext cx="3000305" cy="32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112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1357</TotalTime>
  <Words>1515</Words>
  <Application>Microsoft Office PowerPoint</Application>
  <PresentationFormat>Widescreen</PresentationFormat>
  <Paragraphs>110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Castellar</vt:lpstr>
      <vt:lpstr>Office Theme</vt:lpstr>
      <vt:lpstr>Graphs of the derivative function</vt:lpstr>
      <vt:lpstr>PowerPoint Presentation</vt:lpstr>
      <vt:lpstr>Increasing and decreasing functions</vt:lpstr>
      <vt:lpstr>Increasing and decreasing functions</vt:lpstr>
      <vt:lpstr>Increasing and decreasing functions</vt:lpstr>
      <vt:lpstr>Increasing and decreasing functions</vt:lpstr>
      <vt:lpstr>Sign of the derivative</vt:lpstr>
      <vt:lpstr>Example </vt:lpstr>
      <vt:lpstr>Example </vt:lpstr>
      <vt:lpstr>Example </vt:lpstr>
      <vt:lpstr>Example </vt:lpstr>
      <vt:lpstr>An angle associated with the gradient of a curve at a point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Graphs of the derivative function</dc:title>
  <dc:creator>Lyn ZHANG</dc:creator>
  <cp:lastModifiedBy>Lyn ZHANG</cp:lastModifiedBy>
  <cp:revision>18</cp:revision>
  <dcterms:created xsi:type="dcterms:W3CDTF">2021-09-16T03:16:11Z</dcterms:created>
  <dcterms:modified xsi:type="dcterms:W3CDTF">2021-11-15T21:27:31Z</dcterms:modified>
</cp:coreProperties>
</file>