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1099-5F3A-47CB-A1E3-0DF33FF9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F4B86-25AE-4693-BD64-2ED72BE17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1C67-61C4-43E5-AA56-0967DDA6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B1F6-C324-4F27-842F-41CB5671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CFDA5-0C68-428B-9199-D0B5016B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7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A916-A4FD-470F-A303-F19113A8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8021-CBFB-4B47-9F9A-B3FD8EBF8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55456-453A-4119-AA6A-C6DFA481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B53FE-CAF5-4D75-98A7-6845F035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6FC7-766E-4095-BAE3-0BCCD208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02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508A1-8FBD-4F43-B370-AACEC055C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902CF-7155-455F-BA3C-673E9CBEF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05391-AE1E-4E08-80F7-F82975C5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17DE1-EA0E-4CDF-9D26-6D614E09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67ED0-2D63-4C4B-806D-066659F2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CC94-2766-4046-AA72-99E59F79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21FE-338B-46BB-A244-923D759A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7B902-3699-4F81-A499-F36BCD9A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9CA82-BF75-40D4-BF39-6424FB34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4A273-B3A1-4F1D-9A7D-BA8389A7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5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BEA3-B0D3-44FB-A046-016CC858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9ABC-B94F-4FAB-BD6D-9D5AD8849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CC6A8-C97C-444A-B3A7-8916B17F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744E3-1AA5-4AA3-B48B-F324FD9C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6F2DD-FF55-46F1-87DE-6EA4589A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62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9D80-FE43-46A0-A0F9-95823A4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8571-86B9-4E6F-B11B-5CF9E3DDA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B18DE-D21C-4F76-ACCF-78AFC4577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CAADB-AE2B-4518-83D3-E7D082BC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3AC35-91C9-4E72-B889-20928C58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477CB-66D5-4DCF-87DD-37BA435F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11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B86B-A226-4559-A658-14C4BD3A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4F03B-CC29-497E-AC3D-14113750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476A4-6E86-4D29-9B04-A647CB805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AC0D6-AC90-4E25-A9C8-3EB539305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378CA-9920-4D69-8F2A-B8F2F9841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A4B68-EACA-4A95-ADD5-D29863F8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A09B6-7D1C-4BCA-BE0D-B8717F0D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C9C64-C3F8-4658-91E6-A8BF893C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74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D670-5589-42B5-B552-7031B21B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2E630-FB94-4B7A-85FD-DDBCCC98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2D7CC-6C5A-4E62-BB73-78AAEBC1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951BA-A81D-4963-AC22-C5958112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1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EE644-C0EE-47B4-8FCD-331B3F57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A1EE6-D817-47DC-8E4A-340A75E1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E5872-6279-4303-B458-0B846C87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57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7344-F99A-457B-A563-D7E0D359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7AF3-38B9-4334-B100-89F096B7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358D8-7ABF-4F08-A6B3-286D5664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9B3CB-A3E1-4E8B-BE88-0F9F4124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C91C8-5A01-48AF-86FA-59000BFA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EF489-AD63-40D5-B4C0-804761F9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81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7B94-2C26-4BBD-ADC3-7AF75F4D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A3F4D-59A3-450F-AA67-E8E5671DC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329CE-0C9C-49CD-A975-AF10178A5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BE7A-7D19-449F-B28F-2D250B90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09934-D084-4146-9527-41A10EC4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DF7B0-26F6-4892-8EF3-E9195AB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92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F98A6-0294-4FD2-8700-FC3CB97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1F93-B967-4554-AA3C-259B05988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2113-30D9-479A-B407-3D4780E7F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9D7E-6248-4E30-B437-F62AAB4DC3BD}" type="datetimeFigureOut">
              <a:rPr lang="en-AU" smtClean="0"/>
              <a:t>21/09/2021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2FD7-32C6-4789-A567-B809B1749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16412-F2DA-48C2-A97E-83AFD7F9A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294C-D7B9-41CA-890E-68B8A4B881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67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7030/why-does-this-distribution-of-polynomial-roots-resemble-a-collection-of-affine-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9978&amp;picture=zroznicowanie-koloru-mor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56CA-E9EB-401C-B79C-0C5ADF837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Antidifferentiation of polynomial functions 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9548B-3969-46EE-9973-2806BAC2B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17E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75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rgbClr val="C00000"/>
                    </a:solidFill>
                  </a:rPr>
                  <a:t>Antiderivative</a:t>
                </a:r>
                <a:r>
                  <a:rPr lang="en-AU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for </a:t>
                </a:r>
                <a:r>
                  <a:rPr lang="en-AU" dirty="0" err="1"/>
                  <a:t>n∈</a:t>
                </a:r>
                <a:r>
                  <a:rPr lang="en-AU" dirty="0" err="1">
                    <a:latin typeface="Castellar" panose="020A0402060406010301" pitchFamily="18" charset="0"/>
                  </a:rPr>
                  <a:t>N</a:t>
                </a:r>
                <a:r>
                  <a:rPr lang="en-AU" dirty="0"/>
                  <a:t>∪{0}: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</a:t>
                </a:r>
                <a:r>
                  <a:rPr lang="en-AU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𝐧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+c</a:t>
                </a:r>
              </a:p>
              <a:p>
                <a:r>
                  <a:rPr lang="en-AU" dirty="0"/>
                  <a:t>Rules of antidifferentiation: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f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)+</m:t>
                        </m:r>
                        <m:r>
                          <m:rPr>
                            <m:nor/>
                          </m:rPr>
                          <a:rPr lang="en-AU" dirty="0"/>
                          <m:t>g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f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g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f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-</m:t>
                        </m:r>
                        <m:r>
                          <m:rPr>
                            <m:nor/>
                          </m:rPr>
                          <a:rPr lang="en-AU" dirty="0"/>
                          <m:t>g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f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g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AU" dirty="0"/>
                          <m:t>f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 err="1"/>
                  <a:t>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f</m:t>
                        </m:r>
                        <m:r>
                          <m:rPr>
                            <m:nor/>
                          </m:rPr>
                          <a:rPr lang="en-AU" dirty="0"/>
                          <m:t>(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m:rPr>
                            <m:nor/>
                          </m:rPr>
                          <a:rPr lang="en-AU" dirty="0"/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AU" dirty="0"/>
                  <a:t>, where k is a real number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8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6"/>
            <a:ext cx="10515600" cy="673261"/>
          </a:xfrm>
        </p:spPr>
        <p:txBody>
          <a:bodyPr>
            <a:normAutofit fontScale="90000"/>
          </a:bodyPr>
          <a:lstStyle/>
          <a:p>
            <a:r>
              <a:rPr lang="en-US" dirty="0"/>
              <a:t>Antidifferentiation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867906"/>
                <a:ext cx="8307092" cy="530905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with respect to x is 2x. Conversely, given that an unknown expression has derivative 2x, it is clear that the unknown expression could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. The process of finding a function from its derivative is called antidifferentiation.</a:t>
                </a:r>
              </a:p>
              <a:p>
                <a:r>
                  <a:rPr lang="en-US" dirty="0"/>
                  <a:t>Now consider the functions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+1 and g(x)=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−7.</a:t>
                </a:r>
              </a:p>
              <a:p>
                <a:r>
                  <a:rPr lang="en-US" dirty="0"/>
                  <a:t>We have f′(x)=2x and g′(x)=2x. So the two different functions have the same derivative function.</a:t>
                </a:r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+1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−7 are said to be antiderivatives of 2x.</a:t>
                </a:r>
              </a:p>
              <a:p>
                <a:r>
                  <a:rPr lang="en-US" dirty="0"/>
                  <a:t>If two functions have the same derivative function, then they differ by a constant. So the graphs of the two functions can be obtained from each other by translation parallel to the y-axis.</a:t>
                </a:r>
              </a:p>
              <a:p>
                <a:r>
                  <a:rPr lang="en-US" dirty="0"/>
                  <a:t>The diagram shows several antiderivatives of 2x.</a:t>
                </a:r>
              </a:p>
              <a:p>
                <a:r>
                  <a:rPr lang="en-US" dirty="0"/>
                  <a:t>Each of the graphs is a translation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parallel to the y-axis.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867906"/>
                <a:ext cx="8307092" cy="5309058"/>
              </a:xfrm>
              <a:blipFill>
                <a:blip r:embed="rId4"/>
                <a:stretch>
                  <a:fillRect l="-954" t="-2181" r="-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6691CF8-2B1D-42EE-9C55-692FEE51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03" y="1485577"/>
            <a:ext cx="3936024" cy="35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248"/>
          </a:xfrm>
        </p:spPr>
        <p:txBody>
          <a:bodyPr/>
          <a:lstStyle/>
          <a:p>
            <a:r>
              <a:rPr lang="en-US" dirty="0"/>
              <a:t>Notation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62374"/>
                <a:ext cx="12192000" cy="53305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 general antiderivative of 2x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+c, where c is an arbitrary real number. We use the notation of Leibniz to state this with symbols: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+c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This is read as ‘the </a:t>
                </a:r>
                <a:r>
                  <a:rPr lang="en-US" b="1" dirty="0"/>
                  <a:t>general antiderivative </a:t>
                </a:r>
                <a:r>
                  <a:rPr lang="en-US" dirty="0"/>
                  <a:t>of 2x with respect to x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+c’ or as ‘the indefinite integral of 2x with respect to 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+c’.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To be more precise, the indefinite integral is the set of all antiderivatives and to </a:t>
                </a:r>
                <a:r>
                  <a:rPr lang="en-US" dirty="0" err="1"/>
                  <a:t>emphasise</a:t>
                </a:r>
                <a:r>
                  <a:rPr lang="en-US" dirty="0"/>
                  <a:t> this we could write: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={f(x):f′(x)=2x}={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+c:c∈R}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This set notation is not commonly used, but it should be clearly understood that there is not a unique antiderivative for a given function. We will not use this set notation, but it is advisable to keep it in mind when considering further results.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In general: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If F′(x)=f(x), then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b="1" dirty="0"/>
                  <a:t>=F(x)+c, where c is an arbitrary real number.</a:t>
                </a:r>
                <a:endParaRPr lang="en-AU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2374"/>
                <a:ext cx="12192000" cy="5330500"/>
              </a:xfrm>
              <a:blipFill>
                <a:blip r:embed="rId4"/>
                <a:stretch>
                  <a:fillRect l="-1950" t="-686" b="-65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0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6646"/>
          </a:xfrm>
        </p:spPr>
        <p:txBody>
          <a:bodyPr/>
          <a:lstStyle/>
          <a:p>
            <a:r>
              <a:rPr lang="en-AU" dirty="0"/>
              <a:t>Rules for antidifferentiation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6646"/>
                <a:ext cx="10515600" cy="529998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AU" dirty="0"/>
                  <a:t>We know that:</a:t>
                </a:r>
              </a:p>
              <a:p>
                <a:r>
                  <a:rPr lang="en-AU" dirty="0"/>
                  <a:t>f(x)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  implies f′(x) 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AU" dirty="0"/>
              </a:p>
              <a:p>
                <a:r>
                  <a:rPr lang="en-AU" dirty="0"/>
                  <a:t>f(x)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/>
                  <a:t> implies f′(x) =8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AU" dirty="0"/>
              </a:p>
              <a:p>
                <a:r>
                  <a:rPr lang="en-AU" dirty="0"/>
                  <a:t>f(x) =x implies f′(x) =1 </a:t>
                </a:r>
              </a:p>
              <a:p>
                <a:r>
                  <a:rPr lang="en-AU" dirty="0"/>
                  <a:t>f(x)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/>
                  <a:t> implies f′(x) =n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AU" dirty="0"/>
              </a:p>
              <a:p>
                <a:r>
                  <a:rPr lang="en-AU" dirty="0"/>
                  <a:t>Reversing this process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3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/>
                  <a:t>+c where c is an arbitrary constant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8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/>
                  <a:t>+c where c is an arbitrary constant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 err="1"/>
                  <a:t>x+c</a:t>
                </a:r>
                <a:r>
                  <a:rPr lang="en-AU" dirty="0"/>
                  <a:t> where c is an arbitrary constant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n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 err="1"/>
                  <a:t>+c</a:t>
                </a:r>
                <a:r>
                  <a:rPr lang="en-AU" dirty="0"/>
                  <a:t> where c is an arbitrary constant</a:t>
                </a:r>
              </a:p>
              <a:p>
                <a:r>
                  <a:rPr lang="en-AU" dirty="0"/>
                  <a:t>We also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+c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/>
                  <a:t>+c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 err="1"/>
                  <a:t>x+c</a:t>
                </a:r>
                <a:endParaRPr lang="en-AU" dirty="0"/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AU" dirty="0"/>
                  <a:t>+c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6646"/>
                <a:ext cx="10515600" cy="5299983"/>
              </a:xfrm>
              <a:blipFill>
                <a:blip r:embed="rId4"/>
                <a:stretch>
                  <a:fillRect l="-1739" t="-1841" b="-123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Rules for antidifferentiation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</a:t>
                </a:r>
                <a:r>
                  <a:rPr lang="en-AU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𝐧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+c,n∈</a:t>
                </a:r>
                <a:r>
                  <a:rPr lang="en-US" b="1" dirty="0">
                    <a:latin typeface="Castellar" panose="020A0402060406010301" pitchFamily="18" charset="0"/>
                  </a:rPr>
                  <a:t>N</a:t>
                </a:r>
                <a:r>
                  <a:rPr lang="en-US" b="1" dirty="0"/>
                  <a:t>∪{0}</a:t>
                </a:r>
              </a:p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This result can be extended to include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dirty="0"/>
                  <a:t> where n is a negative integer other than −1. </a:t>
                </a:r>
              </a:p>
              <a:p>
                <a:r>
                  <a:rPr lang="en-US" dirty="0"/>
                  <a:t>We also record the following results, which follow immediately from the corresponding results for differentiation: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Sum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)+</m:t>
                        </m:r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Difference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)-</m:t>
                        </m:r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Multiple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=k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dirty="0"/>
                  <a:t>, where k is a real number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80" b="-1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4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7281"/>
                <a:ext cx="10515600" cy="479288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general antiderivative (indefinite integral) of each of the following:</a:t>
                </a:r>
              </a:p>
              <a:p>
                <a:r>
                  <a:rPr lang="en-US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+3</a:t>
                </a:r>
              </a:p>
              <a:p>
                <a:r>
                  <a:rPr lang="en-US" dirty="0"/>
                  <a:t>Solution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+4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 </a:t>
                </a:r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7281"/>
                <a:ext cx="10515600" cy="4792889"/>
              </a:xfrm>
              <a:blipFill>
                <a:blip r:embed="rId4"/>
                <a:stretch>
                  <a:fillRect l="-1043" t="-20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known that f′(x)=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f(0)=0. Find f(x).</a:t>
                </a:r>
              </a:p>
              <a:p>
                <a:r>
                  <a:rPr lang="en-US" dirty="0"/>
                  <a:t>Solution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+4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</a:t>
                </a:r>
              </a:p>
              <a:p>
                <a:r>
                  <a:rPr lang="en-US" dirty="0"/>
                  <a:t>Thus   f(x)=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    for some real </a:t>
                </a:r>
                <a:r>
                  <a:rPr lang="en-US" dirty="0" err="1"/>
                  <a:t>number~c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Since f(0)=0, we have c=0. </a:t>
                </a:r>
              </a:p>
              <a:p>
                <a:r>
                  <a:rPr lang="en-US" dirty="0"/>
                  <a:t>∴    f(x)=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9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the gradient of the tangent at a point (</a:t>
                </a:r>
                <a:r>
                  <a:rPr lang="en-US" dirty="0" err="1"/>
                  <a:t>x,y</a:t>
                </a:r>
                <a:r>
                  <a:rPr lang="en-US" dirty="0"/>
                  <a:t>) on a curve is given by 5x and the curve passes through (0,6), find the equation of the curve.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Let the curve have equation y=f(x). Then f′(x)=5x.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 </a:t>
                </a:r>
              </a:p>
              <a:p>
                <a:r>
                  <a:rPr lang="en-US" dirty="0"/>
                  <a:t>∴     f(x)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+c</a:t>
                </a:r>
              </a:p>
              <a:p>
                <a:r>
                  <a:rPr lang="en-US" dirty="0"/>
                  <a:t>This describes the family of curves for which f′(x)=5x. Here we are given the additional information that the curve passes through (0,6), i.e. f(0)=6.</a:t>
                </a:r>
              </a:p>
              <a:p>
                <a:r>
                  <a:rPr lang="en-US" dirty="0"/>
                  <a:t>Hence c=6 and so f(x)=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+6.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2801" r="-14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3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E542-B005-49EB-A5EC-F7E182DC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AU" dirty="0"/>
                  <a:t>Find y in terms of x if: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+2x, and y=1 when x=1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=3−x, and y=2 when x=4</a:t>
                </a:r>
              </a:p>
              <a:p>
                <a:r>
                  <a:rPr lang="en-AU" dirty="0"/>
                  <a:t>Solution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AU" dirty="0"/>
                          <m:t>+2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+c              </a:t>
                </a:r>
                <a:r>
                  <a:rPr lang="en-AU" dirty="0">
                    <a:sym typeface="Wingdings" panose="05000000000000000000" pitchFamily="2" charset="2"/>
                  </a:rPr>
                  <a:t>           </a:t>
                </a:r>
                <a:r>
                  <a:rPr lang="en-AU" dirty="0"/>
                  <a:t>∴   y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+c</a:t>
                </a:r>
              </a:p>
              <a:p>
                <a:r>
                  <a:rPr lang="en-AU" dirty="0"/>
                  <a:t>As y=1 when x=1,           </a:t>
                </a:r>
                <a:r>
                  <a:rPr lang="en-AU" dirty="0">
                    <a:sym typeface="Wingdings" panose="05000000000000000000" pitchFamily="2" charset="2"/>
                  </a:rPr>
                  <a:t></a:t>
                </a:r>
                <a:r>
                  <a:rPr lang="en-AU" dirty="0"/>
                  <a:t>       1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+1+c                 </a:t>
                </a:r>
                <a:r>
                  <a:rPr lang="en-AU" dirty="0">
                    <a:sym typeface="Wingdings" panose="05000000000000000000" pitchFamily="2" charset="2"/>
                  </a:rPr>
                  <a:t></a:t>
                </a:r>
                <a:r>
                  <a:rPr lang="en-AU" dirty="0"/>
                  <a:t>              c =−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</a:p>
              <a:p>
                <a:r>
                  <a:rPr lang="en-AU" dirty="0"/>
                  <a:t>Hence y=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AU" dirty="0"/>
                          <m:t>3−</m:t>
                        </m:r>
                        <m:r>
                          <m:rPr>
                            <m:nor/>
                          </m:rPr>
                          <a:rPr lang="en-AU" dirty="0"/>
                          <m:t>x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=3x−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+c                 </a:t>
                </a:r>
                <a:r>
                  <a:rPr lang="en-AU" dirty="0">
                    <a:sym typeface="Wingdings" panose="05000000000000000000" pitchFamily="2" charset="2"/>
                  </a:rPr>
                  <a:t></a:t>
                </a:r>
                <a:r>
                  <a:rPr lang="en-AU" dirty="0"/>
                  <a:t>              ∴   y =3x−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+c</a:t>
                </a:r>
              </a:p>
              <a:p>
                <a:r>
                  <a:rPr lang="en-AU" dirty="0"/>
                  <a:t>As y=2 when x=4,           </a:t>
                </a:r>
                <a:r>
                  <a:rPr lang="en-AU" dirty="0">
                    <a:sym typeface="Wingdings" panose="05000000000000000000" pitchFamily="2" charset="2"/>
                  </a:rPr>
                  <a:t></a:t>
                </a:r>
                <a:r>
                  <a:rPr lang="en-AU" dirty="0"/>
                  <a:t>            2 =3×4−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+c       </a:t>
                </a:r>
                <a:r>
                  <a:rPr lang="en-AU" dirty="0">
                    <a:sym typeface="Wingdings" panose="05000000000000000000" pitchFamily="2" charset="2"/>
                  </a:rPr>
                  <a:t></a:t>
                </a:r>
                <a:r>
                  <a:rPr lang="en-AU" dirty="0"/>
                  <a:t>        c =−2 </a:t>
                </a:r>
              </a:p>
              <a:p>
                <a:r>
                  <a:rPr lang="en-AU" dirty="0"/>
                  <a:t>Hence y=3x−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51674-025E-4E47-BF3A-E6CDDEB55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  <a:blipFill>
                <a:blip r:embed="rId4"/>
                <a:stretch>
                  <a:fillRect l="-696" t="-2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1017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Castellar</vt:lpstr>
      <vt:lpstr>Office Theme</vt:lpstr>
      <vt:lpstr>Antidifferentiation of polynomial functions </vt:lpstr>
      <vt:lpstr>Antidifferentiation </vt:lpstr>
      <vt:lpstr>Notation </vt:lpstr>
      <vt:lpstr>Rules for antidifferentiation</vt:lpstr>
      <vt:lpstr>Rules for antidifferentiation</vt:lpstr>
      <vt:lpstr>Example </vt:lpstr>
      <vt:lpstr>Example 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Antidifferentiation of polynomial functions </dc:title>
  <dc:creator>Lyn ZHANG</dc:creator>
  <cp:lastModifiedBy>Lyn ZHANG</cp:lastModifiedBy>
  <cp:revision>20</cp:revision>
  <dcterms:created xsi:type="dcterms:W3CDTF">2021-09-21T00:58:54Z</dcterms:created>
  <dcterms:modified xsi:type="dcterms:W3CDTF">2021-09-21T06:12:10Z</dcterms:modified>
</cp:coreProperties>
</file>