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03:33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3345,'-9'65'933,"5"-35"150,1 1 0,1 32 0,-15-62 8603,15-1-10770,-95 2-2701,57-2-453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1E51-FF78-49FE-AE85-2A4839CD9EF3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8542E-6104-4981-A62D-3844D1805C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78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https://www.transum.org/Software/sw/Starter_of_the_day/Starter_January8.asp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8542E-6104-4981-A62D-3844D1805C2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05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890-839A-484E-B88E-DF13BA7A8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7BAA7-171E-4E7A-AC4A-4708A9D4E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2EB2-C618-4C72-895A-228D9CE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D31EA-7D22-4708-A0F5-F56ACA5F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F2F50-7CF8-4750-A388-69524564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07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C53A-9CC9-439A-8EFD-8F0830A8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8DDB-218D-4922-9BF8-C3EE1F3A2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5DED-B44B-40E4-A9AB-70844AC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6C7E-8DAC-4378-A90D-BFAE7AE3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EAD0-65A5-4D64-95DF-B4D4AA50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89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1B5C8-B629-4716-9BAF-89D8C8083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3B205-15EE-4FF5-84B4-454D683A9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A85A-4A64-4CD0-9FE2-DF46576A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2A35-4B80-46CE-A010-7D9D1BF2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C006-C337-4206-89AA-14627DB7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62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40E2-59DE-403B-BE07-01CD3847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9481-4D3A-418B-B805-274B2E118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E38C-2D49-44D3-A0A7-39F61BBB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E4A4-2E58-4C21-B285-52D1C491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5C7D-5D51-4894-8E17-F4EE598F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87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0A14-88FD-4819-9328-D85A5817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8532B-F1A0-4F33-9049-6774B67FD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8EB2-A3B8-4F1E-A814-7C3D8841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B106-AB0C-453C-B738-279633FA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C9DD-0B9B-406A-B7CD-C9CE5DC3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9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FFA7-D807-43F5-A972-D965F114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461A-74F3-4DDF-B90D-52762FC7E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7734E-BEF7-4A07-B225-C2A59C37B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460A5-FE51-4A22-9144-4DA37A7D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1742-AE03-4C86-AB6C-9D3EC017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85A87-36EE-4A94-9AAB-7B36B95C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9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F6DD-8BCB-4DC2-B0EC-A4EA6F5B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837B-67FC-44B6-89F7-69F28589F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FDFF4-1C15-42A5-8A09-9E3590937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AD936-9762-4746-B27B-31E6F5DC1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774C3-3882-4754-ACDB-A2C227C84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4D951-8DA8-4EDA-852C-59C2A0E1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51D0-BD6B-4AC7-BEB7-5B99E271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62F5B-398F-440D-B3F4-D05D2458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56A4-C0D4-4C77-8E52-77B2AA0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E94-CF89-453F-8CF6-6BEDA58C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1AAFE-ADAE-4700-8502-05B5CBDB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AD790-A2DF-41CB-8DAB-2F03D7EC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26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E6443-78A2-422A-8D53-4CE85292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5BDE8-34B5-4430-AF3E-9FD0FCCE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CE00-833F-4A60-A58B-02FE0A7C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0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6455-73F1-46C8-89A8-2029E5B2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8A3A-7706-463F-B105-4FB8ABF1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F1F3A-AC05-4156-8F51-34FAD0055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9A3CD-96CD-4144-9878-B310D9EF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8BC0F-2F68-405C-9D00-731569E7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4443C-8839-40FE-A1C3-044808DA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08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A1BF-DEBF-406A-807C-5A790892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2F583-110E-4DDF-B5D4-77037A06F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53DDC-F4CD-4B1A-BE63-0F796768A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252E2-D770-4AEF-AAA3-F1054EE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75EAB-6535-431A-A373-619B36C3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251EE-4B05-42B6-93B1-6FEB4FD2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5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A0CEA-4866-44D7-997F-517E8DA7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558E1-A0AB-415D-AC64-DF46A88B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B627-BC6E-4B2D-ADE5-C4536644A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BC90-AF6D-4675-A781-8922BC3FA485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C319-0DA5-457D-9DDE-7893DA29B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6841-31AC-4BDA-A754-7916CD8A1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28BB-5E9D-4E11-A72C-5DB48A5546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0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travelguide.com/equations/continuity_equation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e.kahoot.it/details/6fd6829d-4b4a-43be-8f76-51588aff64f5" TargetMode="External"/><Relationship Id="rId4" Type="http://schemas.openxmlformats.org/officeDocument/2006/relationships/hyperlink" Target="https://create.kahoot.it/details/b6c48b6c-2c55-4d32-b57b-b7aa190cb0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ielo.org/en/2014/01/02/preservation-the-construction-of-our-digital-continu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2326-45F6-49D8-B403-71B1AF484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Limits and continuity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1AC08-BA78-42E0-A775-A530A2B1E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17F</a:t>
            </a:r>
          </a:p>
          <a:p>
            <a:r>
              <a:rPr lang="en-AU" dirty="0">
                <a:hlinkClick r:id="rId4"/>
              </a:rPr>
              <a:t>https://create.kahoot.it/details/b6c48b6c-2c55-4d32-b57b-b7aa190cb090</a:t>
            </a:r>
            <a:endParaRPr lang="en-AU" dirty="0"/>
          </a:p>
          <a:p>
            <a:r>
              <a:rPr lang="en-AU" dirty="0">
                <a:hlinkClick r:id="rId5"/>
              </a:rPr>
              <a:t>https://create.kahoot.it/details/6fd6829d-4b4a-43be-8f76-51588aff64f5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40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Left and right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value of f(x) approaches the number p as x approaches a from the right-hand side, then it is written as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f(x)=p.</a:t>
                </a:r>
              </a:p>
              <a:p>
                <a:r>
                  <a:rPr lang="en-US" dirty="0"/>
                  <a:t>If the value of f(x) approaches the number p as x approaches a from the left-hand side, then it is written as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f(x)=p.</a:t>
                </a:r>
              </a:p>
              <a:p>
                <a:r>
                  <a:rPr lang="en-US" dirty="0"/>
                  <a:t>The limit as x approaches a exists only if both the limit from the left and the limit from the right exist and are equal.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dirty="0"/>
                  <a:t>f(x)=p.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868"/>
          </a:xfrm>
        </p:spPr>
        <p:txBody>
          <a:bodyPr/>
          <a:lstStyle/>
          <a:p>
            <a:r>
              <a:rPr lang="en-AU" dirty="0"/>
              <a:t>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486" y="1381394"/>
                <a:ext cx="7878145" cy="48954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following is an example of a piecewise-defined function where the limit does not exist for a particular value.</a:t>
                </a:r>
              </a:p>
              <a:p>
                <a:r>
                  <a:rPr lang="en-US" dirty="0"/>
                  <a:t>Let</a:t>
                </a:r>
              </a:p>
              <a:p>
                <a:r>
                  <a:rPr lang="en-US" dirty="0"/>
                  <a:t>f(x)=⎧</a:t>
                </a:r>
              </a:p>
              <a:p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if 0≤x&lt;1</a:t>
                </a:r>
              </a:p>
              <a:p>
                <a:r>
                  <a:rPr lang="en-US" dirty="0"/>
                  <a:t>        ⎨ 5   if x=1</a:t>
                </a:r>
              </a:p>
              <a:p>
                <a:r>
                  <a:rPr lang="en-US" dirty="0"/>
                  <a:t>        ⎩ 6  if 1&lt;x≤2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It is clear from the graph of f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</m:oMath>
                </a14:m>
                <a:r>
                  <a:rPr lang="en-US" dirty="0"/>
                  <a:t>f(x) does not exist. However, if x is allowed to approach 1 from the left, then f(x) approaches 1. On the other hand, if x is allowed to approach 1 from the right, then f(x) approaches 6. Also note that f(1)=5.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86" y="1381394"/>
                <a:ext cx="7878145" cy="4895420"/>
              </a:xfrm>
              <a:blipFill>
                <a:blip r:embed="rId4"/>
                <a:stretch>
                  <a:fillRect l="-1084" t="-2864" r="-13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4A81A518-8C38-433F-BC6B-AE3B7AC2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02" y="2022771"/>
            <a:ext cx="3918812" cy="38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0"/>
            <a:ext cx="10515600" cy="843743"/>
          </a:xfrm>
        </p:spPr>
        <p:txBody>
          <a:bodyPr/>
          <a:lstStyle/>
          <a:p>
            <a:r>
              <a:rPr lang="en-AU" dirty="0"/>
              <a:t>Rectangular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43743"/>
                <a:ext cx="8741043" cy="572753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First consider 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Observe that, as x approaches 0 both from the left and from the right, f(x) increases without bound. The limit notation for this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en-US" dirty="0"/>
                  <a:t>f(x)=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Now consider g: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g(x)=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 The </a:t>
                </a:r>
                <a:r>
                  <a:rPr lang="en-US" dirty="0" err="1"/>
                  <a:t>behaviour</a:t>
                </a:r>
                <a:r>
                  <a:rPr lang="en-US" dirty="0"/>
                  <a:t> of g(x) as x approaches 0 from the left is different from the </a:t>
                </a:r>
                <a:r>
                  <a:rPr lang="en-US" dirty="0" err="1"/>
                  <a:t>behaviour</a:t>
                </a:r>
                <a:r>
                  <a:rPr lang="en-US" dirty="0"/>
                  <a:t> as x approaches 0 from the right.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With limit notation this is written as: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g(x)=−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g(x)=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Now examine this function as the magnitude of x becomes very large. It can be seen that, as x increases without bound through positive values, the corresponding values of g(x) approach zero. Likewise, as x decreases without bound through negative values, the corresponding values of g(x) also approach zero.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Symbolically this is written as: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</m:oMath>
                </a14:m>
                <a:r>
                  <a:rPr lang="en-US" dirty="0"/>
                  <a:t>g(x)=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Many functions approach a limiting value or limit as x approaches ±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3743"/>
                <a:ext cx="8741043" cy="5727538"/>
              </a:xfrm>
              <a:blipFill>
                <a:blip r:embed="rId4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2334B70-4EC9-45DD-A359-6935BC6B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44" y="1446832"/>
            <a:ext cx="3409626" cy="34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AU" dirty="0"/>
              <a:t>Continuity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12192000" cy="542440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A function with rule f(x) is said to be continuous at x=a if the graph of y=f(x) can be drawn through the point with coordinates (</a:t>
                </a:r>
                <a:r>
                  <a:rPr lang="en-US" dirty="0" err="1"/>
                  <a:t>a,f</a:t>
                </a:r>
                <a:r>
                  <a:rPr lang="en-US" dirty="0"/>
                  <a:t>(a)) without a break. Otherwise, there is said to be a discontinuity at x=a.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can give a more formal definition of continuity using limits. A function f is continuous at the point x=a provided f(a),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 all exist and are equal.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can state this equivalently as follows: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 function f is </a:t>
                </a:r>
                <a:r>
                  <a:rPr lang="en-US" dirty="0">
                    <a:solidFill>
                      <a:srgbClr val="C00000"/>
                    </a:solidFill>
                  </a:rPr>
                  <a:t>continuous</a:t>
                </a:r>
                <a:r>
                  <a:rPr lang="en-US" dirty="0"/>
                  <a:t> at the point x=a if the following conditions are met: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f(x) is defined at x=a                 </a:t>
                </a:r>
                <a:r>
                  <a:rPr lang="en-US" dirty="0">
                    <a:sym typeface="Wingdings" panose="05000000000000000000" pitchFamily="2" charset="2"/>
                  </a:rPr>
                  <a:t>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(x)=f(a)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function is </a:t>
                </a:r>
                <a:r>
                  <a:rPr lang="en-US" dirty="0">
                    <a:solidFill>
                      <a:srgbClr val="C00000"/>
                    </a:solidFill>
                  </a:rPr>
                  <a:t>discontinuous</a:t>
                </a:r>
                <a:r>
                  <a:rPr lang="en-US" dirty="0"/>
                  <a:t> at a point if it is not continuous at that point.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 function is said to be continuous everywhere if it is continuous for all real numbers. All the polynomial functions are continuous everywhere. In contrast, the function</a:t>
                </a:r>
              </a:p>
              <a:p>
                <a:r>
                  <a:rPr lang="en-US" dirty="0"/>
                  <a:t>f(x)=⎧</a:t>
                </a:r>
              </a:p>
              <a:p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if 0≤x&lt;1</a:t>
                </a:r>
              </a:p>
              <a:p>
                <a:r>
                  <a:rPr lang="en-US" dirty="0"/>
                  <a:t>        ⎨ 5   if x=1</a:t>
                </a:r>
              </a:p>
              <a:p>
                <a:r>
                  <a:rPr lang="en-US" dirty="0"/>
                  <a:t>        ⎩ 6  if 1&lt;x≤2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is defined for all real numbers but is not continuous at x=1.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12192000" cy="5424407"/>
              </a:xfrm>
              <a:blipFill>
                <a:blip r:embed="rId4"/>
                <a:stretch>
                  <a:fillRect l="-450" t="-1573" r="-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244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4878" y="1379349"/>
                <a:ext cx="7060769" cy="47976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State the values for x for which the functions shown below have a discontinuity: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There is a discontinuity at x=1, since f(1)=3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878" y="1379349"/>
                <a:ext cx="7060769" cy="4797614"/>
              </a:xfrm>
              <a:blipFill>
                <a:blip r:embed="rId4"/>
                <a:stretch>
                  <a:fillRect l="-1554" t="-20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4C52BAE4-167D-40BB-A477-AFE2B655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21" y="945397"/>
            <a:ext cx="4029560" cy="42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690687"/>
                <a:ext cx="7981627" cy="46481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State the values for x for which the functions shown below have a discontinuity: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There is a discontinuity at x=1, since f(1)=2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f(x)=2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f(x)=3.</a:t>
                </a:r>
              </a:p>
              <a:p>
                <a:r>
                  <a:rPr lang="en-US" dirty="0"/>
                  <a:t>There is also a discontinuity at x=−1, since f(−1)=2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f(x)=2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 −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90687"/>
                <a:ext cx="7981627" cy="4648119"/>
              </a:xfrm>
              <a:blipFill>
                <a:blip r:embed="rId4"/>
                <a:stretch>
                  <a:fillRect l="-1375" t="-2097" r="-14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F4C74FD5-8F1A-4174-9873-039945E4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02" y="640448"/>
            <a:ext cx="3957153" cy="47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71124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State the values for x for which the functions shown below have a discontinuity: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There is a discontinuity at x=1, since f(1)=1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f(x)=1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f(x)=2.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7112431" cy="4351338"/>
              </a:xfrm>
              <a:blipFill>
                <a:blip r:embed="rId4"/>
                <a:stretch>
                  <a:fillRect l="-1457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0FE4254C-67D0-4790-A0B5-1B446F2A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18" y="1261523"/>
            <a:ext cx="4076377" cy="4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425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04258"/>
                <a:ext cx="5640092" cy="590485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For each function, state the values of x for which there is a discontinuity, and use the definition of continuity in terms of f(a),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 and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 to explain why: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{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+1        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&lt;0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≥0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{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&lt;0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≥0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≤−1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−1≤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≥0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{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&lt;0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≥0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{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&lt;0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≥0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04258"/>
                <a:ext cx="5640092" cy="5904854"/>
              </a:xfrm>
              <a:blipFill>
                <a:blip r:embed="rId4"/>
                <a:stretch>
                  <a:fillRect l="-1405" t="-1963" r="-22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6317A5-FAA9-4993-8BD7-B9A0B50426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953146"/>
                <a:ext cx="5640092" cy="5904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f(0)=0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f(x)=1, therefore there is a discontinuity at x=0.</a:t>
                </a:r>
              </a:p>
              <a:p>
                <a:r>
                  <a:rPr lang="en-US" dirty="0"/>
                  <a:t>f(0)=0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f(x)=1, therefore there is a discontinuity at x=0.</a:t>
                </a:r>
              </a:p>
              <a:p>
                <a:r>
                  <a:rPr lang="en-US" dirty="0"/>
                  <a:t>f(−1)=−1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f(x)=1, therefore there is a discontinuity at x=−1.</a:t>
                </a:r>
              </a:p>
              <a:p>
                <a:r>
                  <a:rPr lang="en-US" dirty="0"/>
                  <a:t>f(0)=1 but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</m:oMath>
                </a14:m>
                <a:r>
                  <a:rPr lang="en-US" dirty="0"/>
                  <a:t>f(x)=0, therefore there is a discontinuity at x=0.</a:t>
                </a:r>
              </a:p>
              <a:p>
                <a:r>
                  <a:rPr lang="en-US" dirty="0"/>
                  <a:t>No discontinuity.</a:t>
                </a:r>
              </a:p>
              <a:p>
                <a:r>
                  <a:rPr lang="en-US" dirty="0"/>
                  <a:t>No discontinuity.</a:t>
                </a:r>
                <a:endParaRPr lang="en-AU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B6317A5-FAA9-4993-8BD7-B9A0B5042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53146"/>
                <a:ext cx="5640092" cy="5904854"/>
              </a:xfrm>
              <a:prstGeom prst="rect">
                <a:avLst/>
              </a:prstGeom>
              <a:blipFill>
                <a:blip r:embed="rId5"/>
                <a:stretch>
                  <a:fillRect l="-1946" t="-1651" r="-15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0"/>
            <a:ext cx="10515600" cy="797248"/>
          </a:xfrm>
        </p:spPr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7248"/>
                <a:ext cx="10515600" cy="578953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function f is </a:t>
                </a:r>
                <a:r>
                  <a:rPr lang="en-US" dirty="0">
                    <a:solidFill>
                      <a:srgbClr val="C00000"/>
                    </a:solidFill>
                  </a:rPr>
                  <a:t>continuous</a:t>
                </a:r>
                <a:r>
                  <a:rPr lang="en-US" dirty="0"/>
                  <a:t> at the point x=a if the following conditions are met:</a:t>
                </a:r>
              </a:p>
              <a:p>
                <a:r>
                  <a:rPr lang="en-US" dirty="0"/>
                  <a:t>f(x) is defined at x=a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dirty="0"/>
                  <a:t>f(x)=f(a)</a:t>
                </a:r>
              </a:p>
              <a:p>
                <a:r>
                  <a:rPr lang="en-US" dirty="0"/>
                  <a:t>The function is </a:t>
                </a:r>
                <a:r>
                  <a:rPr lang="en-US" dirty="0">
                    <a:solidFill>
                      <a:srgbClr val="C00000"/>
                    </a:solidFill>
                  </a:rPr>
                  <a:t>discontinuous </a:t>
                </a:r>
                <a:r>
                  <a:rPr lang="en-US" dirty="0"/>
                  <a:t>at a point if it is not continuous at that point.</a:t>
                </a:r>
              </a:p>
              <a:p>
                <a:r>
                  <a:rPr lang="en-US" dirty="0"/>
                  <a:t>A function is said to be </a:t>
                </a:r>
                <a:r>
                  <a:rPr lang="en-US" dirty="0">
                    <a:solidFill>
                      <a:srgbClr val="C00000"/>
                    </a:solidFill>
                  </a:rPr>
                  <a:t>continuous everywhere </a:t>
                </a:r>
                <a:r>
                  <a:rPr lang="en-US" dirty="0"/>
                  <a:t>if it is continuous for all real numbers.</a:t>
                </a:r>
              </a:p>
              <a:p>
                <a:r>
                  <a:rPr lang="en-US" dirty="0"/>
                  <a:t>All the polynomial functions are continuous everywhere.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Algebra of limits </a:t>
                </a:r>
                <a:r>
                  <a:rPr lang="en-US" dirty="0"/>
                  <a:t>Suppose that f(x) and g(x) are functions and that a is a real number. Assume that both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 exist.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dirty="0"/>
                  <a:t>(f(x)+g(x))=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f(x)+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</a:t>
                </a:r>
              </a:p>
              <a:p>
                <a:r>
                  <a:rPr lang="en-US" dirty="0"/>
                  <a:t>That is, the limit of the sum is the sum of the limits.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kf</a:t>
                </a:r>
                <a:r>
                  <a:rPr lang="en-US" dirty="0"/>
                  <a:t>(x)=</a:t>
                </a:r>
                <a:r>
                  <a:rPr lang="en-US" dirty="0" err="1"/>
                  <a:t>k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(x), where k is a given real number.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dirty="0"/>
                  <a:t>(f(x)g(x))=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</a:t>
                </a:r>
              </a:p>
              <a:p>
                <a:r>
                  <a:rPr lang="en-US" dirty="0"/>
                  <a:t>That is, the limit of the product is the product of the limits.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a</m:t>
                        </m:r>
                      </m:lim>
                    </m:limLow>
                    <m:r>
                      <a:rPr lang="en-US" b="1" i="0" dirty="0" err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limLow>
                          <m:limLow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provided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a</m:t>
                        </m:r>
                      </m:lim>
                    </m:limLow>
                    <m:r>
                      <a:rPr lang="en-US" b="0" i="0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(x)≠0.</a:t>
                </a:r>
              </a:p>
              <a:p>
                <a:r>
                  <a:rPr lang="en-US" dirty="0"/>
                  <a:t>That is, the limit of the quotient is the quotient of the limits.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7248"/>
                <a:ext cx="10515600" cy="5789531"/>
              </a:xfrm>
              <a:blipFill>
                <a:blip r:embed="rId4"/>
                <a:stretch>
                  <a:fillRect l="-522" t="-2000" r="-2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6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6733D-FEC7-4CEF-B66B-4EF7C769A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788" y="272089"/>
            <a:ext cx="9202424" cy="6313822"/>
          </a:xfrm>
        </p:spPr>
      </p:pic>
    </p:spTree>
    <p:extLst>
      <p:ext uri="{BB962C8B-B14F-4D97-AF65-F5344CB8AC3E}">
        <p14:creationId xmlns:p14="http://schemas.microsoft.com/office/powerpoint/2010/main" val="423556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238"/>
          </a:xfrm>
        </p:spPr>
        <p:txBody>
          <a:bodyPr/>
          <a:lstStyle/>
          <a:p>
            <a:r>
              <a:rPr lang="en-US" dirty="0"/>
              <a:t>Limits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9349"/>
                <a:ext cx="10515600" cy="47976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 notation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</m:oMath>
                </a14:m>
                <a:r>
                  <a:rPr lang="en-US" b="1" dirty="0"/>
                  <a:t>f(x)=p says that the limit of f(x), as x approaches a, is p. We can also say: ‘As x approaches a, f(x) approaches p.’</a:t>
                </a:r>
              </a:p>
              <a:p>
                <a:r>
                  <a:rPr lang="en-US" dirty="0"/>
                  <a:t>This means that we can make the value of f(x) as close as we like to p, provided we choose x-values close enough to a.</a:t>
                </a:r>
              </a:p>
              <a:p>
                <a:r>
                  <a:rPr lang="en-US" dirty="0"/>
                  <a:t>For example, we have seen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dirty="0" smtClean="0"/>
                          <m:t>∞</m:t>
                        </m:r>
                      </m:lim>
                    </m:limLow>
                  </m:oMath>
                </a14:m>
                <a:r>
                  <a:rPr lang="en-US" dirty="0"/>
                  <a:t>f(x)=4 for the function with rule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+4. The graph of y=f(x) can get as close as we like to the line y=4, just by taking larger and larger values of x.</a:t>
                </a:r>
              </a:p>
              <a:p>
                <a:r>
                  <a:rPr lang="en-US" dirty="0"/>
                  <a:t>As we will see, for many functions (in particular, for polynomial functions), the limit at a particular point is simply the value of the function at that point.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9349"/>
                <a:ext cx="10515600" cy="4797614"/>
              </a:xfrm>
              <a:blipFill>
                <a:blip r:embed="rId4"/>
                <a:stretch>
                  <a:fillRect l="-1043" t="-1906" r="-1101" b="-17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D69085-4BF7-419D-9030-3FF1EEACA9D7}"/>
                  </a:ext>
                </a:extLst>
              </p14:cNvPr>
              <p14:cNvContentPartPr/>
              <p14:nvPr/>
            </p14:nvContentPartPr>
            <p14:xfrm>
              <a:off x="7791907" y="7196077"/>
              <a:ext cx="63000" cy="6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D69085-4BF7-419D-9030-3FF1EEACA9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3267" y="7187437"/>
                <a:ext cx="8064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2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</m:oMath>
                </a14:m>
                <a:r>
                  <a:rPr lang="en-US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Solution	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=12	</a:t>
                </a:r>
              </a:p>
              <a:p>
                <a:r>
                  <a:rPr lang="en-US" dirty="0"/>
                  <a:t>As x gets closer and closer to 2, the value of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gets closer and closer to 12.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615"/>
            <a:ext cx="10515600" cy="132556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For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/>
                  <a:t>, x≠2, 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AU" dirty="0"/>
                  <a:t>f(x).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Observe that</a:t>
                </a:r>
              </a:p>
              <a:p>
                <a:r>
                  <a:rPr lang="en-AU" dirty="0"/>
                  <a:t>f(x)=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=2x−1 (for x≠2)</a:t>
                </a:r>
              </a:p>
              <a:p>
                <a:r>
                  <a:rPr lang="en-AU" dirty="0"/>
                  <a:t>Hence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f(x)=3.</a:t>
                </a:r>
              </a:p>
              <a:p>
                <a:r>
                  <a:rPr lang="en-AU" dirty="0"/>
                  <a:t>The graph of f: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∖{2}→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, f(x)=2x−1 is shown.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9DD5B61-3A4E-409B-A3FB-32507054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68" y="681037"/>
            <a:ext cx="3249235" cy="46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83B5C-11B1-4A5E-8F98-E71340F746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Example For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/>
                  <a:t>, x≠2, 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AU" dirty="0"/>
                  <a:t>f(x).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83B5C-11B1-4A5E-8F98-E71340F74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7686046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can investigate this Example further by looking at the values of the function as we take x-values closer and closer to 2.</a:t>
                </a:r>
              </a:p>
              <a:p>
                <a:r>
                  <a:rPr lang="en-US" dirty="0"/>
                  <a:t>Observe that f(x) is defined for </a:t>
                </a:r>
                <a:r>
                  <a:rPr lang="en-US" dirty="0" err="1"/>
                  <a:t>x∈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∖{2}.</a:t>
                </a:r>
              </a:p>
              <a:p>
                <a:r>
                  <a:rPr lang="en-US" dirty="0"/>
                  <a:t>Examine the </a:t>
                </a:r>
                <a:r>
                  <a:rPr lang="en-US" dirty="0" err="1"/>
                  <a:t>behaviour</a:t>
                </a:r>
                <a:r>
                  <a:rPr lang="en-US" dirty="0"/>
                  <a:t> of f(x) for values of x close to 2.</a:t>
                </a:r>
              </a:p>
              <a:p>
                <a:r>
                  <a:rPr lang="en-US" dirty="0"/>
                  <a:t>From the table, it is apparent that, as x takes values closer and closer to 2 (regardless of whether x approaches 2 from the left or from the right), the values of f(x) become closer and closer to 3. That is,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f(x)=3.</a:t>
                </a:r>
              </a:p>
              <a:p>
                <a:r>
                  <a:rPr lang="en-US" dirty="0"/>
                  <a:t>Note that the limit exists, but the function is not defined at x=2.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7686046" cy="4351338"/>
              </a:xfrm>
              <a:blipFill>
                <a:blip r:embed="rId5"/>
                <a:stretch>
                  <a:fillRect l="-1190" t="-3501" r="-79" b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FA7ACB-DF2E-437C-8C38-D5D970513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046" y="2494427"/>
            <a:ext cx="4505954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258"/>
          </a:xfrm>
        </p:spPr>
        <p:txBody>
          <a:bodyPr/>
          <a:lstStyle/>
          <a:p>
            <a:r>
              <a:rPr lang="en-AU" dirty="0"/>
              <a:t>Algebra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860"/>
                <a:ext cx="10515600" cy="522201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Suppose that f(x) and g(x) are functions and that a is a real number. Assume that both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 exist.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Sum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(f(x)+g(x))=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f(x)+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That is, the limit of the sum is the sum of the limits.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Multiple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kf</a:t>
                </a:r>
                <a:r>
                  <a:rPr lang="en-US" dirty="0"/>
                  <a:t>(x)=</a:t>
                </a:r>
                <a:r>
                  <a:rPr lang="en-US" dirty="0" err="1"/>
                  <a:t>k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(x), where k is a given real number.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(f(x)g(x))=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</a:t>
                </a:r>
                <a:r>
                  <a:rPr lang="en-US" dirty="0"/>
                  <a:t>(x)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That is, the limit of the product is the product of the limits.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Quotient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limLow>
                          <m:limLow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err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provided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g</a:t>
                </a:r>
                <a:r>
                  <a:rPr lang="en-US" dirty="0"/>
                  <a:t>(x)≠0.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That is, the limit of the quotient is the quotient of the limits.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860"/>
                <a:ext cx="10515600" cy="5222013"/>
              </a:xfrm>
              <a:blipFill>
                <a:blip r:embed="rId4"/>
                <a:stretch>
                  <a:fillRect l="-928" t="-17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Find: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AU" dirty="0"/>
                  <a:t>(3h+4)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4x(x+2)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r>
                  <a:rPr lang="en-AU" dirty="0"/>
                  <a:t>Solution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AU" dirty="0"/>
                  <a:t>(3h+4)=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AU" dirty="0"/>
                  <a:t>(3h)+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AU" dirty="0"/>
                  <a:t>(4)=0+4=4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4x(x+2)=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(4x)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(x+2)=8×4=32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(5x+2)÷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(x−2)=17÷1=17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801" b="-5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B5C-11B1-4A5E-8F98-E71340F7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255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0379"/>
                <a:ext cx="10515600" cy="539249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AU" dirty="0"/>
                  <a:t>Find: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AU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AU" dirty="0"/>
                  <a:t>Solution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AU" dirty="0"/>
                  <a:t>x=3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AU" dirty="0"/>
                  <a:t>(x+1)=3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b="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limLow>
                          <m:limLow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b="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+5)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BED13-6DE3-46AE-AE77-9BF6D93F3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0379"/>
                <a:ext cx="10515600" cy="5392495"/>
              </a:xfrm>
              <a:blipFill>
                <a:blip r:embed="rId4"/>
                <a:stretch>
                  <a:fillRect l="-928" t="-10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2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2019</Words>
  <Application>Microsoft Office PowerPoint</Application>
  <PresentationFormat>Widescreen</PresentationFormat>
  <Paragraphs>131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Castellar</vt:lpstr>
      <vt:lpstr>Office Theme</vt:lpstr>
      <vt:lpstr>Limits and continuity</vt:lpstr>
      <vt:lpstr>PowerPoint Presentation</vt:lpstr>
      <vt:lpstr>Limits </vt:lpstr>
      <vt:lpstr>Example </vt:lpstr>
      <vt:lpstr>Example </vt:lpstr>
      <vt:lpstr>Example For f(x)=(2x^2-5x+2)/(x-2), x≠2, find (lim)┬(x→2)f(x).</vt:lpstr>
      <vt:lpstr>Algebra of limits</vt:lpstr>
      <vt:lpstr>Example </vt:lpstr>
      <vt:lpstr>Example </vt:lpstr>
      <vt:lpstr>Left and right limits</vt:lpstr>
      <vt:lpstr>Piecewise-defined function</vt:lpstr>
      <vt:lpstr>Rectangular hyperbola</vt:lpstr>
      <vt:lpstr>Continuity at a point</vt:lpstr>
      <vt:lpstr>Example </vt:lpstr>
      <vt:lpstr>Example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and continuity</dc:title>
  <dc:creator>Lyn ZHANG</dc:creator>
  <cp:lastModifiedBy>Lyn ZHANG</cp:lastModifiedBy>
  <cp:revision>20</cp:revision>
  <dcterms:created xsi:type="dcterms:W3CDTF">2021-09-21T02:51:35Z</dcterms:created>
  <dcterms:modified xsi:type="dcterms:W3CDTF">2021-11-18T23:46:58Z</dcterms:modified>
</cp:coreProperties>
</file>