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38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03311-8251-415A-B522-A2A73C493D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8EDD31-F26D-46F8-A09C-DDC11BC750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B8C4F-77ED-4D25-9719-13627A19C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ADAE-EB7D-4335-B1D2-1445395E38B1}" type="datetimeFigureOut">
              <a:rPr lang="en-AU" smtClean="0"/>
              <a:t>21/09/2021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67D7A3-76DB-4D42-BF3E-3DB04A710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EAC8E9-850E-455D-8DA6-181537790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5A9B7-64D1-4B4B-96F5-06C09AF8FF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907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E31B9-6299-478E-8D87-E3A2A2437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EAD822-2D14-4CF9-890F-7C08AE75CA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3C7160-C9C7-4F30-98DB-D76127977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ADAE-EB7D-4335-B1D2-1445395E38B1}" type="datetimeFigureOut">
              <a:rPr lang="en-AU" smtClean="0"/>
              <a:t>21/09/2021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8F8846-940D-45E4-B250-9F8763219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A6722D-A431-46AD-BB35-1F6C6421C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5A9B7-64D1-4B4B-96F5-06C09AF8FF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3029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B23A35-5CB3-4636-B109-7613910293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7C2979-7D9A-4437-A04C-AFC29EB3AD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ED49EF-B830-44B6-BD33-ED7A11F22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ADAE-EB7D-4335-B1D2-1445395E38B1}" type="datetimeFigureOut">
              <a:rPr lang="en-AU" smtClean="0"/>
              <a:t>21/09/2021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99184C-298B-4B3C-A728-C864A6D8D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1356AB-B91D-4153-8222-AD0E9BF0D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5A9B7-64D1-4B4B-96F5-06C09AF8FF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7313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614BC-AE33-4B45-9D6D-B7674ABBA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62B385-CDA9-4C70-9C1B-565F5293F8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B893C-9D3B-45F1-BFD0-925C49629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ADAE-EB7D-4335-B1D2-1445395E38B1}" type="datetimeFigureOut">
              <a:rPr lang="en-AU" smtClean="0"/>
              <a:t>21/09/2021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CFF22F-ED17-4F2A-B8AA-62DF2B3A3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A64241-FEB1-49DA-9829-097773060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5A9B7-64D1-4B4B-96F5-06C09AF8FF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85931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4857A-9418-4260-B692-B6DA581DA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D3EAE5-1754-4E1A-AF34-114001FA19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AE3002-C87C-46B8-99ED-11E7FF93B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ADAE-EB7D-4335-B1D2-1445395E38B1}" type="datetimeFigureOut">
              <a:rPr lang="en-AU" smtClean="0"/>
              <a:t>21/09/2021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7A5DF0-7FCA-44B8-AA06-CB85A1FF0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B3581F-8826-44CF-AE22-6D5D796F6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5A9B7-64D1-4B4B-96F5-06C09AF8FF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21456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C6531-23CC-4082-AAE0-E4234498B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EEBEB-1704-45E5-B38D-A5A947577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1E1221-CE77-4C4C-92CD-7467958010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FC69D3-F19C-4F01-A03D-447EDACD8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ADAE-EB7D-4335-B1D2-1445395E38B1}" type="datetimeFigureOut">
              <a:rPr lang="en-AU" smtClean="0"/>
              <a:t>21/09/2021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9207CA-C99B-44EE-B0E7-05C9819C2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2A862-CF13-4784-A08E-D6433FCD4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5A9B7-64D1-4B4B-96F5-06C09AF8FF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7533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BDC35-5668-4247-9A91-7D660708E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EE38FB-A642-4A90-B45D-8631785554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8453C9-CA52-4558-B642-D9003A2187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524C48-DF14-47D5-916D-D810352BC5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E81F44-93A5-4D96-871B-B069092B00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226A3B-AF5D-48B6-AC16-A2C972AB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ADAE-EB7D-4335-B1D2-1445395E38B1}" type="datetimeFigureOut">
              <a:rPr lang="en-AU" smtClean="0"/>
              <a:t>21/09/2021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706D47-91C8-4FA2-9527-230CED8C4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52DBAF-BFA5-45E4-9D4F-DB5E1AF78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5A9B7-64D1-4B4B-96F5-06C09AF8FF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1232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5F89E-9D2B-49B8-8AEC-64B1E15C7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403A62-4246-480C-89CF-C872A6722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ADAE-EB7D-4335-B1D2-1445395E38B1}" type="datetimeFigureOut">
              <a:rPr lang="en-AU" smtClean="0"/>
              <a:t>21/09/2021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35E7A1-864C-4E2F-A951-5B2906D81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9C89C4-3FE8-4D3E-8A42-32B8EA469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5A9B7-64D1-4B4B-96F5-06C09AF8FF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53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C6E8D9-705C-4033-A231-060FA8B14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ADAE-EB7D-4335-B1D2-1445395E38B1}" type="datetimeFigureOut">
              <a:rPr lang="en-AU" smtClean="0"/>
              <a:t>21/09/2021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E300C4-5D13-4ADD-9690-B7740FB9D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7EC493-DF47-447C-A7B4-1DC69C4BC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5A9B7-64D1-4B4B-96F5-06C09AF8FF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31680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126AF-4661-45F5-8703-EAD9A73E8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90E44-2137-4171-9833-2452A1451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CF925B-0E8F-4B4F-9431-0E0D353FD8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620604-1AF7-4841-9E91-8A40D73B2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ADAE-EB7D-4335-B1D2-1445395E38B1}" type="datetimeFigureOut">
              <a:rPr lang="en-AU" smtClean="0"/>
              <a:t>21/09/2021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DF9FF4-AE61-4416-B04B-6C2F925B9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DCAC6-7520-4F4B-B71C-5AE880A7F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5A9B7-64D1-4B4B-96F5-06C09AF8FF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6014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562BA-6982-425B-94CC-22663989A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E1F612-FDC0-424C-8C97-06204391E0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3C49CE-D452-456F-80BA-D821EE53B0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056707-B41A-4C48-A6C4-1D7397422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ADAE-EB7D-4335-B1D2-1445395E38B1}" type="datetimeFigureOut">
              <a:rPr lang="en-AU" smtClean="0"/>
              <a:t>21/09/2021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4F7F77-B1C6-4FB5-AC3C-6A8EE09D6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F2E692-552F-4C48-8083-425A584E9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5A9B7-64D1-4B4B-96F5-06C09AF8FF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0614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150D35-A619-482E-A1B8-4B9A35B4E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C89303-C191-409A-A805-5D59C91DB3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3FC497-2CF1-4ACC-AB60-0D259DFBD3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AADAE-EB7D-4335-B1D2-1445395E38B1}" type="datetimeFigureOut">
              <a:rPr lang="en-AU" smtClean="0"/>
              <a:t>21/09/2021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9D50B8-62BC-482C-9D63-14142DE2D9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9D9A80-BB3C-401A-B16A-48706CEF8E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5A9B7-64D1-4B4B-96F5-06C09AF8FF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3960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jpralves.net/post/2016/10/13/differentiable-neural-computers.htm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597462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597462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597462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597462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597462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597462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597462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7FE6B-13E9-490D-882D-52076D7E49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When is a function differentiable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16386E-1D02-41B5-AE39-F74117383E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17G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19443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0F3B2-047C-40B9-978F-ABBFF2D88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38199"/>
          </a:xfrm>
        </p:spPr>
        <p:txBody>
          <a:bodyPr/>
          <a:lstStyle/>
          <a:p>
            <a:r>
              <a:rPr lang="en-US" dirty="0"/>
              <a:t>Differentiable </a:t>
            </a:r>
            <a:endParaRPr lang="en-A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FEA8F7-9836-4CA4-8C7B-5B69466FA9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960895"/>
                <a:ext cx="8384740" cy="5315919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A function f is said to be differentiable at x=a if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i="1" smtClean="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→0</m:t>
                        </m:r>
                      </m:lim>
                    </m:limLow>
                    <m:f>
                      <m:f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num>
                      <m:den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exists.</a:t>
                </a:r>
              </a:p>
              <a:p>
                <a:r>
                  <a:rPr lang="en-US" dirty="0"/>
                  <a:t>The polynomial functions considered in this chapter are differentiable for all real numbers. However, this is not true for all functions.</a:t>
                </a:r>
              </a:p>
              <a:p>
                <a:r>
                  <a:rPr lang="en-US" dirty="0"/>
                  <a:t>Let f:</a:t>
                </a:r>
                <a:r>
                  <a:rPr lang="en-US" dirty="0">
                    <a:latin typeface="Castellar" panose="020A0402060406010301" pitchFamily="18" charset="0"/>
                  </a:rPr>
                  <a:t>R</a:t>
                </a:r>
                <a:r>
                  <a:rPr lang="en-US" dirty="0"/>
                  <a:t>→</a:t>
                </a:r>
                <a:r>
                  <a:rPr lang="en-US" dirty="0">
                    <a:latin typeface="Castellar" panose="020A0402060406010301" pitchFamily="18" charset="0"/>
                  </a:rPr>
                  <a:t>R</a:t>
                </a:r>
                <a:r>
                  <a:rPr lang="en-US" dirty="0"/>
                  <a:t>,</a:t>
                </a:r>
              </a:p>
              <a:p>
                <a:r>
                  <a:rPr lang="en-US" dirty="0"/>
                  <a:t>f(x)=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</m:t>
                              </m:r>
                              <m:r>
                                <m:rPr>
                                  <m:nor/>
                                </m:rPr>
                                <a:rPr lang="en-US" dirty="0" smtClean="0"/>
                                <m:t>if</m:t>
                              </m:r>
                              <m:r>
                                <m:rPr>
                                  <m:nor/>
                                </m:rPr>
                                <a:rPr lang="en-US" dirty="0" smtClean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dirty="0" smtClean="0"/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en-US" dirty="0" smtClean="0"/>
                                <m:t>≥0</m:t>
                              </m:r>
                            </m:e>
                          </m:mr>
                          <m:mr>
                            <m:e>
                              <m: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        </m:t>
                              </m:r>
                              <m:r>
                                <m:rPr>
                                  <m:nor/>
                                </m:rPr>
                                <a:rPr lang="en-US" dirty="0" smtClean="0"/>
                                <m:t>if</m:t>
                              </m:r>
                              <m:r>
                                <m:rPr>
                                  <m:nor/>
                                </m:rPr>
                                <a:rPr lang="en-US" dirty="0" smtClean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dirty="0" smtClean="0"/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en-US" dirty="0" smtClean="0"/>
                                <m:t>&lt;0 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This function is called the modulus function (or the absolute-value function) and is denoted by f(x)=|x|.</a:t>
                </a:r>
              </a:p>
              <a:p>
                <a:r>
                  <a:rPr lang="en-US" dirty="0"/>
                  <a:t>The function f is not differentiable at x=0, because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num>
                      <m:den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</m:num>
                      <m:den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</m:t>
                              </m:r>
                              <m:r>
                                <m:rPr>
                                  <m:nor/>
                                </m:rPr>
                                <a:rPr lang="en-US" dirty="0" smtClean="0"/>
                                <m:t>if</m:t>
                              </m:r>
                              <m:r>
                                <m:rPr>
                                  <m:nor/>
                                </m:rPr>
                                <a:rPr lang="en-US" b="0" i="0" dirty="0" smtClean="0"/>
                                <m:t>  </m:t>
                              </m:r>
                              <m:r>
                                <m:rPr>
                                  <m:nor/>
                                </m:rPr>
                                <a:rPr lang="en-US" dirty="0" smtClean="0"/>
                                <m:t>h</m:t>
                              </m:r>
                              <m:r>
                                <m:rPr>
                                  <m:nor/>
                                </m:rPr>
                                <a:rPr lang="en-US" dirty="0" smtClean="0"/>
                                <m:t>&gt;0</m:t>
                              </m:r>
                            </m:e>
                          </m:mr>
                          <m:mr>
                            <m:e>
                              <m: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        </m:t>
                              </m:r>
                              <m:r>
                                <m:rPr>
                                  <m:nor/>
                                </m:rPr>
                                <a:rPr lang="en-US" dirty="0" smtClean="0"/>
                                <m:t>if</m:t>
                              </m:r>
                              <m:r>
                                <m:rPr>
                                  <m:nor/>
                                </m:rPr>
                                <a:rPr lang="en-US" b="0" i="0" dirty="0" smtClean="0"/>
                                <m:t>  </m:t>
                              </m:r>
                              <m:r>
                                <m:rPr>
                                  <m:nor/>
                                </m:rPr>
                                <a:rPr lang="en-US" dirty="0" smtClean="0"/>
                                <m:t>h</m:t>
                              </m:r>
                              <m:r>
                                <m:rPr>
                                  <m:nor/>
                                </m:rPr>
                                <a:rPr lang="en-US" dirty="0" smtClean="0"/>
                                <m:t>&lt;0 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and so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i="1" smtClean="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→0</m:t>
                        </m:r>
                      </m:lim>
                    </m:limLow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f(0+h)−f(0)h does not exist.</a:t>
                </a:r>
              </a:p>
              <a:p>
                <a:r>
                  <a:rPr lang="en-US" dirty="0"/>
                  <a:t>Note:</a:t>
                </a:r>
              </a:p>
              <a:p>
                <a:r>
                  <a:rPr lang="en-US" dirty="0"/>
                  <a:t>To the left of 0 the gradient is −1, and to the right of 0 the gradient is 1.</a:t>
                </a:r>
                <a:endParaRPr lang="en-AU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FEA8F7-9836-4CA4-8C7B-5B69466FA9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60895"/>
                <a:ext cx="8384740" cy="5315919"/>
              </a:xfrm>
              <a:blipFill>
                <a:blip r:embed="rId4"/>
                <a:stretch>
                  <a:fillRect l="-800" t="-1261" r="-65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9EC1B4CB-9E16-4A87-90F7-D119A68CC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740" y="1779238"/>
            <a:ext cx="3807260" cy="291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05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0F3B2-047C-40B9-978F-ABBFF2D88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endParaRPr lang="en-A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FEA8F7-9836-4CA4-8C7B-5B69466FA9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690688"/>
                <a:ext cx="841558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f:</a:t>
                </a:r>
                <a:r>
                  <a:rPr lang="en-US" dirty="0">
                    <a:latin typeface="Castellar" panose="020A0402060406010301" pitchFamily="18" charset="0"/>
                  </a:rPr>
                  <a:t>R</a:t>
                </a:r>
                <a:r>
                  <a:rPr lang="en-US" dirty="0"/>
                  <a:t>→</a:t>
                </a:r>
                <a:r>
                  <a:rPr lang="en-US" dirty="0">
                    <a:latin typeface="Castellar" panose="020A0402060406010301" pitchFamily="18" charset="0"/>
                  </a:rPr>
                  <a:t>R</a:t>
                </a:r>
                <a:r>
                  <a:rPr lang="en-US" dirty="0"/>
                  <a:t>, f(x)=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</m:t>
                              </m:r>
                              <m:r>
                                <m:rPr>
                                  <m:nor/>
                                </m:rPr>
                                <a:rPr lang="en-US" dirty="0" smtClean="0"/>
                                <m:t>if</m:t>
                              </m:r>
                              <m:r>
                                <m:rPr>
                                  <m:nor/>
                                </m:rPr>
                                <a:rPr lang="en-US" dirty="0" smtClean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dirty="0" smtClean="0"/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en-US" dirty="0" smtClean="0"/>
                                <m:t>≥0</m:t>
                              </m:r>
                            </m:e>
                          </m:mr>
                          <m:mr>
                            <m:e>
                              <m: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        </m:t>
                              </m:r>
                              <m:r>
                                <m:rPr>
                                  <m:nor/>
                                </m:rPr>
                                <a:rPr lang="en-US" dirty="0" smtClean="0"/>
                                <m:t>if</m:t>
                              </m:r>
                              <m:r>
                                <m:rPr>
                                  <m:nor/>
                                </m:rPr>
                                <a:rPr lang="en-US" dirty="0" smtClean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dirty="0" smtClean="0"/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en-US" dirty="0" smtClean="0"/>
                                <m:t>&lt;0 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(That is, f(x)=|x|.) Sketch the graph of the derivative for a suitable domain.</a:t>
                </a:r>
              </a:p>
              <a:p>
                <a:r>
                  <a:rPr lang="en-US" dirty="0"/>
                  <a:t>Solution</a:t>
                </a:r>
              </a:p>
              <a:p>
                <a:r>
                  <a:rPr lang="en-US" dirty="0"/>
                  <a:t>f′(x)=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</m:t>
                              </m:r>
                              <m:r>
                                <m:rPr>
                                  <m:nor/>
                                </m:rPr>
                                <a:rPr lang="en-US" dirty="0" smtClean="0"/>
                                <m:t>if</m:t>
                              </m:r>
                              <m:r>
                                <m:rPr>
                                  <m:nor/>
                                </m:rPr>
                                <a:rPr lang="en-US" dirty="0" smtClean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dirty="0" smtClean="0"/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en-US" dirty="0" smtClean="0"/>
                                <m:t>&gt;</m:t>
                              </m:r>
                              <m:r>
                                <m:rPr>
                                  <m:nor/>
                                </m:rPr>
                                <a:rPr lang="en-US" dirty="0" smtClean="0"/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        </m:t>
                              </m:r>
                              <m:r>
                                <m:rPr>
                                  <m:nor/>
                                </m:rPr>
                                <a:rPr lang="en-US" dirty="0" smtClean="0"/>
                                <m:t>if</m:t>
                              </m:r>
                              <m:r>
                                <m:rPr>
                                  <m:nor/>
                                </m:rPr>
                                <a:rPr lang="en-US" dirty="0" smtClean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dirty="0" smtClean="0"/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en-US" dirty="0" smtClean="0"/>
                                <m:t>&lt;0 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f′(x) is not defined at x=0</a:t>
                </a:r>
                <a:endParaRPr lang="en-AU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FEA8F7-9836-4CA4-8C7B-5B69466FA9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690688"/>
                <a:ext cx="8415580" cy="4351338"/>
              </a:xfrm>
              <a:blipFill>
                <a:blip r:embed="rId4"/>
                <a:stretch>
                  <a:fillRect l="-1303" r="-224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image">
            <a:extLst>
              <a:ext uri="{FF2B5EF4-FFF2-40B4-BE49-F238E27FC236}">
                <a16:creationId xmlns:a16="http://schemas.microsoft.com/office/drawing/2014/main" id="{4E47A72F-7F89-48DF-A824-FC44C54F6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914" y="1964498"/>
            <a:ext cx="3853266" cy="292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31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0F3B2-047C-40B9-978F-ABBFF2D88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EA8F7-9836-4CA4-8C7B-5B69466FA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31157"/>
            <a:ext cx="8229600" cy="4351338"/>
          </a:xfrm>
        </p:spPr>
        <p:txBody>
          <a:bodyPr/>
          <a:lstStyle/>
          <a:p>
            <a:r>
              <a:rPr lang="en-US" dirty="0"/>
              <a:t>Draw a sketch graph of f′ where the graph of f is as illustrated. Indicate where f′ is not defined.</a:t>
            </a:r>
          </a:p>
          <a:p>
            <a:r>
              <a:rPr lang="en-US" dirty="0"/>
              <a:t>Solution</a:t>
            </a:r>
          </a:p>
          <a:p>
            <a:r>
              <a:rPr lang="en-US" dirty="0"/>
              <a:t>The derivative does not exist at x=0, i.e. the function is not differentiable at x=0.</a:t>
            </a:r>
            <a:endParaRPr lang="en-AU" dirty="0"/>
          </a:p>
        </p:txBody>
      </p:sp>
      <p:pic>
        <p:nvPicPr>
          <p:cNvPr id="3074" name="Picture 2" descr="image">
            <a:extLst>
              <a:ext uri="{FF2B5EF4-FFF2-40B4-BE49-F238E27FC236}">
                <a16:creationId xmlns:a16="http://schemas.microsoft.com/office/drawing/2014/main" id="{906E4CD5-5F8B-4F46-8B75-F6761E1DD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887" y="129228"/>
            <a:ext cx="3476625" cy="2259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">
            <a:extLst>
              <a:ext uri="{FF2B5EF4-FFF2-40B4-BE49-F238E27FC236}">
                <a16:creationId xmlns:a16="http://schemas.microsoft.com/office/drawing/2014/main" id="{D7CCFEDA-55D6-496A-A505-DFD48E807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6155" y="2756358"/>
            <a:ext cx="2985845" cy="277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00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0F3B2-047C-40B9-978F-ABBFF2D88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endParaRPr lang="en-A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FEA8F7-9836-4CA4-8C7B-5B69466FA9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407171"/>
                <a:ext cx="8245098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For the function with following rule, find f′(x) and sketch the graph of y=f′(x):</a:t>
                </a:r>
              </a:p>
              <a:p>
                <a:r>
                  <a:rPr lang="en-US" dirty="0"/>
                  <a:t>f(x)=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</m:t>
                              </m:r>
                              <m:r>
                                <m:rPr>
                                  <m:nor/>
                                </m:rPr>
                                <a:rPr lang="en-US" dirty="0" smtClean="0"/>
                                <m:t>if</m:t>
                              </m:r>
                              <m:r>
                                <m:rPr>
                                  <m:nor/>
                                </m:rPr>
                                <a:rPr lang="en-US" dirty="0" smtClean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dirty="0" smtClean="0"/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en-US" dirty="0" smtClean="0"/>
                                <m:t>≥0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+1             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        </m:t>
                              </m:r>
                              <m:r>
                                <m:rPr>
                                  <m:nor/>
                                </m:rPr>
                                <a:rPr lang="en-US" dirty="0" smtClean="0"/>
                                <m:t>if</m:t>
                              </m:r>
                              <m:r>
                                <m:rPr>
                                  <m:nor/>
                                </m:rPr>
                                <a:rPr lang="en-US" dirty="0" smtClean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dirty="0" smtClean="0"/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en-US" dirty="0" smtClean="0"/>
                                <m:t>&lt;0 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Solution</a:t>
                </a:r>
              </a:p>
              <a:p>
                <a:r>
                  <a:rPr lang="en-US" dirty="0"/>
                  <a:t>f′(x)=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</m:t>
                              </m:r>
                              <m:r>
                                <m:rPr>
                                  <m:nor/>
                                </m:rPr>
                                <a:rPr lang="en-US" dirty="0" smtClean="0"/>
                                <m:t>if</m:t>
                              </m:r>
                              <m:r>
                                <m:rPr>
                                  <m:nor/>
                                </m:rPr>
                                <a:rPr lang="en-US" dirty="0" smtClean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dirty="0" smtClean="0"/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en-US" dirty="0" smtClean="0"/>
                                <m:t>≥0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2                       </m:t>
                              </m:r>
                              <m:r>
                                <m:rPr>
                                  <m:nor/>
                                </m:rPr>
                                <a:rPr lang="en-US" dirty="0" smtClean="0"/>
                                <m:t>if</m:t>
                              </m:r>
                              <m:r>
                                <m:rPr>
                                  <m:nor/>
                                </m:rPr>
                                <a:rPr lang="en-US" dirty="0" smtClean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dirty="0" smtClean="0"/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en-US" dirty="0" smtClean="0"/>
                                <m:t>&lt;0 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In particular, f′(0) is defined and is equal to 2. The two sections of the graph of y=f(x) join smoothly at the point (0,1).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FEA8F7-9836-4CA4-8C7B-5B69466FA9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407171"/>
                <a:ext cx="8245098" cy="4351338"/>
              </a:xfrm>
              <a:blipFill>
                <a:blip r:embed="rId4"/>
                <a:stretch>
                  <a:fillRect l="-1330" t="-3221" r="-155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image">
            <a:extLst>
              <a:ext uri="{FF2B5EF4-FFF2-40B4-BE49-F238E27FC236}">
                <a16:creationId xmlns:a16="http://schemas.microsoft.com/office/drawing/2014/main" id="{E482386F-6EF2-400A-9E85-F7C9AED45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5006" y="2026000"/>
            <a:ext cx="3675130" cy="237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91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0F3B2-047C-40B9-978F-ABBFF2D88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endParaRPr lang="en-A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FEA8F7-9836-4CA4-8C7B-5B69466FA9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630068"/>
                <a:ext cx="7749153" cy="4351338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For the function with rule</a:t>
                </a:r>
              </a:p>
              <a:p>
                <a:r>
                  <a:rPr lang="en-US" dirty="0"/>
                  <a:t>f(x)=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</m:t>
                              </m:r>
                              <m:r>
                                <m:rPr>
                                  <m:nor/>
                                </m:rPr>
                                <a:rPr lang="en-US" dirty="0" smtClean="0"/>
                                <m:t>if</m:t>
                              </m:r>
                              <m:r>
                                <m:rPr>
                                  <m:nor/>
                                </m:rPr>
                                <a:rPr lang="en-US" dirty="0" smtClean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dirty="0" smtClean="0"/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en-US" dirty="0" smtClean="0"/>
                                <m:t>≥0</m:t>
                              </m:r>
                            </m:e>
                          </m:mr>
                          <m:mr>
                            <m:e>
                              <m: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+1                       </m:t>
                              </m:r>
                              <m:r>
                                <m:rPr>
                                  <m:nor/>
                                </m:rPr>
                                <a:rPr lang="en-US" dirty="0" smtClean="0"/>
                                <m:t>if</m:t>
                              </m:r>
                              <m:r>
                                <m:rPr>
                                  <m:nor/>
                                </m:rPr>
                                <a:rPr lang="en-US" dirty="0" smtClean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dirty="0" smtClean="0"/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en-US" dirty="0" smtClean="0"/>
                                <m:t>&lt;0 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state the set of values for which the derivative is defined, find f′(x) for this set of values and sketch the graph of y=f′(x).</a:t>
                </a:r>
              </a:p>
              <a:p>
                <a:r>
                  <a:rPr lang="en-US" dirty="0"/>
                  <a:t>Solution</a:t>
                </a:r>
              </a:p>
              <a:p>
                <a:r>
                  <a:rPr lang="en-US" dirty="0"/>
                  <a:t>f′(x)=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</m:t>
                              </m:r>
                              <m:r>
                                <m:rPr>
                                  <m:nor/>
                                </m:rPr>
                                <a:rPr lang="en-US" dirty="0" smtClean="0"/>
                                <m:t>if</m:t>
                              </m:r>
                              <m:r>
                                <m:rPr>
                                  <m:nor/>
                                </m:rPr>
                                <a:rPr lang="en-US" dirty="0" smtClean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dirty="0" smtClean="0"/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en-US" dirty="0" smtClean="0"/>
                                <m:t>&gt;</m:t>
                              </m:r>
                              <m:r>
                                <m:rPr>
                                  <m:nor/>
                                </m:rPr>
                                <a:rPr lang="en-US" dirty="0" smtClean="0"/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1                       </m:t>
                              </m:r>
                              <m:r>
                                <m:rPr>
                                  <m:nor/>
                                </m:rPr>
                                <a:rPr lang="en-US" dirty="0" smtClean="0"/>
                                <m:t>if</m:t>
                              </m:r>
                              <m:r>
                                <m:rPr>
                                  <m:nor/>
                                </m:rPr>
                                <a:rPr lang="en-US" dirty="0" smtClean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dirty="0" smtClean="0"/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en-US" dirty="0" smtClean="0"/>
                                <m:t>&lt;0 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f′(0) is not defined as the limits from the left and right are not equal.</a:t>
                </a:r>
              </a:p>
              <a:p>
                <a:r>
                  <a:rPr lang="en-US" dirty="0"/>
                  <a:t>The function f is differentiable for </a:t>
                </a:r>
                <a:r>
                  <a:rPr lang="en-US" dirty="0">
                    <a:latin typeface="Castellar" panose="020A0402060406010301" pitchFamily="18" charset="0"/>
                  </a:rPr>
                  <a:t>R</a:t>
                </a:r>
                <a:r>
                  <a:rPr lang="en-US" dirty="0"/>
                  <a:t>∖{0}.</a:t>
                </a:r>
                <a:endParaRPr lang="en-AU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FEA8F7-9836-4CA4-8C7B-5B69466FA9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630068"/>
                <a:ext cx="7749153" cy="4351338"/>
              </a:xfrm>
              <a:blipFill>
                <a:blip r:embed="rId4"/>
                <a:stretch>
                  <a:fillRect l="-1023" t="-322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 descr="image">
            <a:extLst>
              <a:ext uri="{FF2B5EF4-FFF2-40B4-BE49-F238E27FC236}">
                <a16:creationId xmlns:a16="http://schemas.microsoft.com/office/drawing/2014/main" id="{A2D4F4CD-6A69-47FF-A1A1-60C43D522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152" y="2097518"/>
            <a:ext cx="4286943" cy="272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11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0F3B2-047C-40B9-978F-ABBFF2D88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12746"/>
          </a:xfrm>
        </p:spPr>
        <p:txBody>
          <a:bodyPr/>
          <a:lstStyle/>
          <a:p>
            <a:r>
              <a:rPr lang="en-US" dirty="0"/>
              <a:t>Proofs of two results for derivatives</a:t>
            </a:r>
            <a:endParaRPr lang="en-A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FEA8F7-9836-4CA4-8C7B-5B69466FA9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812746"/>
                <a:ext cx="10515600" cy="5364217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AU" dirty="0">
                    <a:solidFill>
                      <a:srgbClr val="0070C0"/>
                    </a:solidFill>
                  </a:rPr>
                  <a:t>Derivative of a constant function</a:t>
                </a:r>
              </a:p>
              <a:p>
                <a:r>
                  <a:rPr lang="en-AU" dirty="0"/>
                  <a:t>If f is a constant function, f(x)=c, then f′(a)=0 for all real numbers a.</a:t>
                </a:r>
              </a:p>
              <a:p>
                <a:r>
                  <a:rPr lang="en-AU" dirty="0">
                    <a:solidFill>
                      <a:srgbClr val="0070C0"/>
                    </a:solidFill>
                  </a:rPr>
                  <a:t>Proof</a:t>
                </a:r>
              </a:p>
              <a:p>
                <a:r>
                  <a:rPr lang="en-AU" dirty="0"/>
                  <a:t>f′(a)=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i="1" smtClean="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→0</m:t>
                        </m:r>
                      </m:lim>
                    </m:limLow>
                    <m:f>
                      <m:f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num>
                      <m:den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=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i="1" smtClean="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→0</m:t>
                        </m:r>
                      </m:lim>
                    </m:limLow>
                    <m:f>
                      <m:f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=0</a:t>
                </a:r>
              </a:p>
              <a:p>
                <a:r>
                  <a:rPr lang="en-AU" dirty="0">
                    <a:solidFill>
                      <a:srgbClr val="0070C0"/>
                    </a:solidFill>
                  </a:rPr>
                  <a:t>Derivative of a sum</a:t>
                </a:r>
              </a:p>
              <a:p>
                <a:r>
                  <a:rPr lang="en-AU" dirty="0"/>
                  <a:t>If f and g are differentiable at a, then </a:t>
                </a:r>
                <a:r>
                  <a:rPr lang="en-AU" dirty="0" err="1"/>
                  <a:t>f+g</a:t>
                </a:r>
                <a:r>
                  <a:rPr lang="en-AU" dirty="0"/>
                  <a:t> is also differentiable at a, and</a:t>
                </a:r>
              </a:p>
              <a:p>
                <a:r>
                  <a:rPr lang="en-AU" dirty="0"/>
                  <a:t>(</a:t>
                </a:r>
                <a:r>
                  <a:rPr lang="en-AU" dirty="0" err="1"/>
                  <a:t>f+g</a:t>
                </a:r>
                <a:r>
                  <a:rPr lang="en-AU" dirty="0"/>
                  <a:t>)′(a)=f′(a)+g′(a)</a:t>
                </a:r>
              </a:p>
              <a:p>
                <a:r>
                  <a:rPr lang="en-AU" dirty="0">
                    <a:solidFill>
                      <a:srgbClr val="0070C0"/>
                    </a:solidFill>
                  </a:rPr>
                  <a:t>Proof</a:t>
                </a:r>
              </a:p>
              <a:p>
                <a:r>
                  <a:rPr lang="en-AU" dirty="0"/>
                  <a:t>(</a:t>
                </a:r>
                <a:r>
                  <a:rPr lang="en-AU" dirty="0" err="1"/>
                  <a:t>f+g</a:t>
                </a:r>
                <a:r>
                  <a:rPr lang="en-AU" dirty="0"/>
                  <a:t>)′(a)=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i="1" smtClean="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→0</m:t>
                        </m:r>
                      </m:lim>
                    </m:limLow>
                    <m:f>
                      <m:f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d>
                          <m:d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d>
                          <m:d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num>
                      <m:den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i="1" smtClean="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→0</m:t>
                        </m:r>
                      </m:lim>
                    </m:limLow>
                    <m:f>
                      <m:f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</m:oMath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AU" dirty="0"/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i="1" smtClean="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→0</m:t>
                        </m:r>
                      </m:lim>
                    </m:limLow>
                    <m:f>
                      <m:f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AU" dirty="0"/>
              </a:p>
              <a:p>
                <a:r>
                  <a:rPr lang="en-AU" dirty="0"/>
                  <a:t>=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i="1" smtClean="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→0</m:t>
                        </m:r>
                      </m:lim>
                    </m:limLow>
                    <m:f>
                      <m:f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num>
                      <m:den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limLow>
                      <m:limLow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i="1" smtClean="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→0</m:t>
                        </m:r>
                      </m:lim>
                    </m:limLow>
                    <m:f>
                      <m:f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</m:oMath>
                </a14:m>
                <a:r>
                  <a:rPr lang="en-AU" dirty="0"/>
                  <a:t>=f′(a)+g′(a)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FEA8F7-9836-4CA4-8C7B-5B69466FA9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812746"/>
                <a:ext cx="10515600" cy="5364217"/>
              </a:xfrm>
              <a:blipFill>
                <a:blip r:embed="rId4"/>
                <a:stretch>
                  <a:fillRect l="-928" t="-284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528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0F3B2-047C-40B9-978F-ABBFF2D88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Section summary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FEA8F7-9836-4CA4-8C7B-5B69466FA9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function f is said to be </a:t>
                </a:r>
                <a:r>
                  <a:rPr lang="en-US" dirty="0">
                    <a:solidFill>
                      <a:srgbClr val="C00000"/>
                    </a:solidFill>
                  </a:rPr>
                  <a:t>differentiable</a:t>
                </a:r>
                <a:r>
                  <a:rPr lang="en-US" dirty="0"/>
                  <a:t> at x=a if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i="1" smtClean="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→0</m:t>
                        </m:r>
                      </m:lim>
                    </m:limLow>
                    <m:f>
                      <m:f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num>
                      <m:den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exists.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FEA8F7-9836-4CA4-8C7B-5B69466FA9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43" r="-87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04902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532</Words>
  <Application>Microsoft Office PowerPoint</Application>
  <PresentationFormat>Widescreen</PresentationFormat>
  <Paragraphs>51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Castellar</vt:lpstr>
      <vt:lpstr>Office Theme</vt:lpstr>
      <vt:lpstr>When is a function differentiable</vt:lpstr>
      <vt:lpstr>Differentiable </vt:lpstr>
      <vt:lpstr>Example </vt:lpstr>
      <vt:lpstr>Example </vt:lpstr>
      <vt:lpstr>Example </vt:lpstr>
      <vt:lpstr>Example </vt:lpstr>
      <vt:lpstr>Proofs of two results for derivatives</vt:lpstr>
      <vt:lpstr>Section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When is a function differentiable</dc:title>
  <dc:creator>Lyn ZHANG</dc:creator>
  <cp:lastModifiedBy>Lyn ZHANG</cp:lastModifiedBy>
  <cp:revision>10</cp:revision>
  <dcterms:created xsi:type="dcterms:W3CDTF">2021-09-21T05:00:06Z</dcterms:created>
  <dcterms:modified xsi:type="dcterms:W3CDTF">2021-09-21T05:30:32Z</dcterms:modified>
</cp:coreProperties>
</file>