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1T05:42:21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1 118 3081,'0'0'6646,"0"-22"-4002,0-36-6580,0 20-2171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1T05:42:22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7 3201,'0'0'1744,"-11"-4"-2016,3 4-672,-2-3-873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1T05:42:23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3513,'0'0'5500,"2"10"-4609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1T05:42:24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13 4481,'0'0'5601,"-4"0"-5441,4-13-9018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A6F7F-324A-4BB8-8526-1B8D6F549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436B1-F59B-4866-B8E3-3C2287B8D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81C6F-82FC-4D22-BB2A-4197536BA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A1170-E9EE-4BDE-9A6D-BDF7A2674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D3F08-F2DD-4D58-A76C-E904E95C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4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D89C7-32AB-47E6-B616-9112D167E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B6E29-008E-421D-9E9B-E5AE3828B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D1160-2FE5-4EA0-80E2-9679A6ADB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D7FF4-09DF-45D7-BECE-DC0B94A4D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2D85C-2B4B-49AD-801D-116EB30EF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955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C8D309-3668-4744-88BA-9F73192BF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A1C67-D54B-45AE-8BE5-FAEA99E42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3E1E9-FA23-4B20-B4C6-F519D79F7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19359-BA21-4991-9119-F8523366A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4394A-3F75-4775-9346-34512D83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534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5DAEF-D719-42CA-B851-7DFA0AD41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27FB5-3FD0-4038-B68D-FCD01D87F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87F2B-7ED2-4DFC-8CF3-0141FE7C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6C37A-3012-4A38-9451-FBB6FFE8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46C0E-F5BB-4D57-9B26-E4540309B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142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572E3-18B7-49EF-A0B7-7BDC3FE71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99BAFA-A5C8-43FF-81A1-881C35171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CA070-85E9-4938-96F3-BDCD410E0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0C2A0-7A44-42FC-AB7E-F40B4DBDD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82108-FB00-4E99-AD80-F5911BDC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570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00D0-200C-420B-82B9-7AD2D661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9571A-4F06-4BA8-823E-CFCD839A72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095C4A-5FE8-440C-B912-15084FC06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256F9-D8CC-4C0A-A78A-167827815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6C2D6-7F6D-4C4E-B9AD-6F5356049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E8CAD-7C4F-4292-9507-C0B6799D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776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45674-CF65-4914-A858-B9717E11C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4E1D4-DDD1-45DF-AD3F-6124BB7CB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0E6F9-8ED9-4FC3-94BF-3FE55F378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A993FF-87CB-4C6F-8CA2-9DF9E7AD3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D9306B-807E-41A6-A197-B7F250A6E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6DF5D-2FBE-4EE0-9283-BD3CB9FD5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C4CDE6-FA2A-46EA-A084-AD34511CF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65251C-1E47-4F6B-94D0-3CC8D1EB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308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A704B-1096-4269-A5C9-BC26DAE22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7EE120-1EE7-43F4-B34D-1FC4B000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682FC-C4B2-4BBB-A6C5-735420068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F6D52-98A8-48FE-B6F0-36CF7D22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072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57A329-02F2-4CC5-A96A-D86B3E4E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CF6425-6101-4F8F-A374-C156CA29F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494C5-0D06-45D8-A1D1-52E46D362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00991-EAF4-4415-8F74-0EF910CE8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7AA8F-521D-4FF8-B0DC-0AD7A52BE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7F0EE-F3D6-431F-A613-EE7BFA6B2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40369-F675-468D-9BFF-95A8FAA3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0C69C-360C-46FA-A599-784AF6BC9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5A707-C592-4D94-9EB4-960D42FF4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599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FFA91-A088-46C0-84EF-FC632C787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44DDDF-C023-48B0-9064-9CDDA9C6D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5D33B-AE57-4E57-A2EF-DC56FA1CF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D6459A-6FBA-41B6-A5FB-D331A1531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D3181-A338-4A87-9C48-DFC12655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C1AA8-EA78-4D4C-99A5-7AD7AA231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1962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4889CA-054B-4078-B32E-11E0FEC3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65275-62CB-4E8A-B8F7-920765C3D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B0447-8A91-49FD-BEB6-EFD80D19D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96FD-3914-4AB3-8AB5-5493B069F0A9}" type="datetimeFigureOut">
              <a:rPr lang="en-AU" smtClean="0"/>
              <a:t>23/11/2021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96769-63CB-4984-88E9-8DD2F6903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9038-216A-4958-8B56-87BDD62F7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38B0F-F53C-490D-BCE1-BC38103EA2E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004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airosct.com/maker-model-of-differentiatio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www.frontiersin.org/articles/10.3389/fimmu.2017.00254/full" TargetMode="External"/><Relationship Id="rId7" Type="http://schemas.openxmlformats.org/officeDocument/2006/relationships/customXml" Target="../ink/ink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immu.2017.00254/ful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0656D-9216-46B7-96DA-8B222DC62B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17 Differentiation and antidifferentiation of polynomials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46288-3417-44A9-9C44-3B77C65314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Revision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06004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Antiderivatives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F′(x)=f(x), then </a:t>
                </a:r>
                <a14:m>
                  <m:oMath xmlns:m="http://schemas.openxmlformats.org/officeDocument/2006/math">
                    <m:nary>
                      <m:naryPr>
                        <m:grow m:val="on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dirty="0" smtClean="0"/>
                          <m:t>f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x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  <m:r>
                          <m:rPr>
                            <m:nor/>
                          </m:rPr>
                          <a:rPr lang="en-US" dirty="0" smtClean="0"/>
                          <m:t>dx</m:t>
                        </m:r>
                      </m:e>
                    </m:nary>
                  </m:oMath>
                </a14:m>
                <a:r>
                  <a:rPr lang="en-US" dirty="0"/>
                  <a:t>=F(x)+c, where c is an arbitrary real number.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grow m:val="on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dirty="0" err="1"/>
                          <m:t>dx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/>
                  <a:t> +c, where </a:t>
                </a:r>
                <a:r>
                  <a:rPr lang="en-US" dirty="0" err="1"/>
                  <a:t>n∈</a:t>
                </a:r>
                <a:r>
                  <a:rPr lang="en-US" dirty="0" err="1">
                    <a:latin typeface="Castellar" panose="020A0402060406010301" pitchFamily="18" charset="0"/>
                  </a:rPr>
                  <a:t>N</a:t>
                </a:r>
                <a:r>
                  <a:rPr lang="en-US" dirty="0"/>
                  <a:t>∪{0}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grow m:val="on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dirty="0" smtClean="0"/>
                          <m:t>f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x</m:t>
                        </m:r>
                        <m:r>
                          <m:rPr>
                            <m:nor/>
                          </m:rPr>
                          <a:rPr lang="en-US" dirty="0" smtClean="0"/>
                          <m:t>)+</m:t>
                        </m:r>
                        <m:r>
                          <m:rPr>
                            <m:nor/>
                          </m:rPr>
                          <a:rPr lang="en-US" dirty="0" smtClean="0"/>
                          <m:t>g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x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  <m:r>
                          <m:rPr>
                            <m:nor/>
                          </m:rPr>
                          <a:rPr lang="en-US" dirty="0" smtClean="0"/>
                          <m:t>dx</m:t>
                        </m:r>
                      </m:e>
                    </m:nary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nary>
                      <m:naryPr>
                        <m:grow m:val="on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dirty="0" smtClean="0"/>
                          <m:t>f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x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  <m:r>
                          <m:rPr>
                            <m:nor/>
                          </m:rPr>
                          <a:rPr lang="en-US" dirty="0" smtClean="0"/>
                          <m:t>dx</m:t>
                        </m:r>
                      </m:e>
                    </m:nary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nary>
                      <m:naryPr>
                        <m:grow m:val="on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dirty="0" smtClean="0"/>
                          <m:t>g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x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  <m:r>
                          <m:rPr>
                            <m:nor/>
                          </m:rPr>
                          <a:rPr lang="en-US" dirty="0" smtClean="0"/>
                          <m:t>dx</m:t>
                        </m:r>
                      </m:e>
                    </m:nary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nary>
                      <m:naryPr>
                        <m:grow m:val="on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dirty="0" smtClean="0"/>
                          <m:t>f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x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  <m:r>
                          <m:rPr>
                            <m:nor/>
                          </m:rPr>
                          <a:rPr lang="en-US" dirty="0" smtClean="0"/>
                          <m:t>dx</m:t>
                        </m:r>
                      </m:e>
                    </m:nary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=k</a:t>
                </a:r>
                <a14:m>
                  <m:oMath xmlns:m="http://schemas.openxmlformats.org/officeDocument/2006/math">
                    <m:nary>
                      <m:naryPr>
                        <m:grow m:val="on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dirty="0" smtClean="0"/>
                          <m:t>f</m:t>
                        </m:r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x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  <m:r>
                          <m:rPr>
                            <m:nor/>
                          </m:rPr>
                          <a:rPr lang="en-US" dirty="0" smtClean="0"/>
                          <m:t>dx</m:t>
                        </m:r>
                      </m:e>
                    </m:nary>
                  </m:oMath>
                </a14:m>
                <a:r>
                  <a:rPr lang="en-US" dirty="0"/>
                  <a:t>, where k is a real number.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18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769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Algebra of limits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</m:oMath>
                </a14:m>
                <a:r>
                  <a:rPr lang="en-US" dirty="0"/>
                  <a:t>(f(x)+g(x))=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f(x)+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g</a:t>
                </a:r>
                <a:r>
                  <a:rPr lang="en-US" dirty="0"/>
                  <a:t>(x)</a:t>
                </a:r>
              </a:p>
              <a:p>
                <a:r>
                  <a:rPr lang="en-US" dirty="0"/>
                  <a:t>That is, the limit of the sum is the sum of the limits.</a:t>
                </a:r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kf</a:t>
                </a:r>
                <a:r>
                  <a:rPr lang="en-US" dirty="0"/>
                  <a:t>(x)=</a:t>
                </a:r>
                <a:r>
                  <a:rPr lang="en-US" dirty="0" err="1"/>
                  <a:t>k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f</a:t>
                </a:r>
                <a:r>
                  <a:rPr lang="en-US" dirty="0"/>
                  <a:t>(x), where k is a real number.</a:t>
                </a:r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</m:oMath>
                </a14:m>
                <a:r>
                  <a:rPr lang="en-US" dirty="0"/>
                  <a:t>(f(x)g(x))=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f(x)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g</a:t>
                </a:r>
                <a:r>
                  <a:rPr lang="en-US" dirty="0"/>
                  <a:t>(x)</a:t>
                </a:r>
              </a:p>
              <a:p>
                <a:r>
                  <a:rPr lang="en-US" dirty="0"/>
                  <a:t>That is, the limit of the product is the product of the limits.</a:t>
                </a:r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limLow>
                          <m:limLowPr>
                            <m:ctrlPr>
                              <a:rPr lang="en-US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1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limLow>
                          <m:limLowPr>
                            <m:ctrlPr>
                              <a:rPr lang="en-US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1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provided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≠0.</a:t>
                </a:r>
              </a:p>
              <a:p>
                <a:r>
                  <a:rPr lang="en-US" dirty="0"/>
                  <a:t>That is, the limit of the quotient is the quotient of the limits.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101" b="-26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2869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Continuity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function f is </a:t>
                </a:r>
                <a:r>
                  <a:rPr lang="en-US" dirty="0">
                    <a:solidFill>
                      <a:srgbClr val="C00000"/>
                    </a:solidFill>
                  </a:rPr>
                  <a:t>continuous</a:t>
                </a:r>
                <a:r>
                  <a:rPr lang="en-US" dirty="0"/>
                  <a:t> at the point x=a if:</a:t>
                </a:r>
              </a:p>
              <a:p>
                <a:r>
                  <a:rPr lang="en-US" dirty="0"/>
                  <a:t>f(x) is defined at x=a</a:t>
                </a:r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1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lim>
                    </m:limLow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f</a:t>
                </a:r>
                <a:r>
                  <a:rPr lang="en-US" dirty="0"/>
                  <a:t>(x)=f(a)</a:t>
                </a:r>
              </a:p>
              <a:p>
                <a:r>
                  <a:rPr lang="en-US" dirty="0"/>
                  <a:t>The function is </a:t>
                </a:r>
                <a:r>
                  <a:rPr lang="en-US" dirty="0">
                    <a:solidFill>
                      <a:srgbClr val="C00000"/>
                    </a:solidFill>
                  </a:rPr>
                  <a:t>discontinuous</a:t>
                </a:r>
                <a:r>
                  <a:rPr lang="en-US" dirty="0"/>
                  <a:t> at a point if it is not continuous at that point.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19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2154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The notation for the limit as h approaches 0 is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dirty="0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→0</m:t>
                        </m:r>
                      </m:lim>
                    </m:limLow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2154"/>
                <a:ext cx="10515600" cy="4351338"/>
              </a:xfrm>
              <a:blipFill>
                <a:blip r:embed="rId4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15203AA0-80BB-4FE0-99B7-4714F5796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612" y="2256377"/>
            <a:ext cx="5732775" cy="365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69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Secant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the graph of y=f(x):</a:t>
                </a:r>
              </a:p>
              <a:p>
                <a:r>
                  <a:rPr lang="en-US" dirty="0"/>
                  <a:t>The gradient of the </a:t>
                </a:r>
                <a:r>
                  <a:rPr lang="en-US" dirty="0">
                    <a:solidFill>
                      <a:srgbClr val="FF0000"/>
                    </a:solidFill>
                  </a:rPr>
                  <a:t>secant </a:t>
                </a:r>
                <a:r>
                  <a:rPr lang="en-US" dirty="0"/>
                  <a:t>PQ is given by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The gradient of the tangent to the graph at the point P is given by</a:t>
                </a:r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dirty="0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→0</m:t>
                        </m:r>
                      </m:lim>
                    </m:limLow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971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Derivative of the function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3217" y="1690688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dirty="0">
                    <a:solidFill>
                      <a:srgbClr val="C00000"/>
                    </a:solidFill>
                  </a:rPr>
                  <a:t>derivative of the function </a:t>
                </a:r>
                <a:r>
                  <a:rPr lang="en-US" dirty="0"/>
                  <a:t>of the function f is denoted f′ and is defined by</a:t>
                </a:r>
              </a:p>
              <a:p>
                <a:r>
                  <a:rPr lang="en-US" dirty="0"/>
                  <a:t> </a:t>
                </a:r>
              </a:p>
              <a:p>
                <a:r>
                  <a:rPr lang="en-US" dirty="0"/>
                  <a:t>f′(x)=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dirty="0" smtClean="0">
                            <a:latin typeface="Cambria Math" panose="02040503050406030204" pitchFamily="18" charset="0"/>
                          </a:rPr>
                          <m:t>lim</m:t>
                        </m:r>
                      </m:e>
                      <m:li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→0</m:t>
                        </m:r>
                      </m:lim>
                    </m:limLow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217" y="1690688"/>
                <a:ext cx="10515600" cy="4351338"/>
              </a:xfrm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1B95A6F4-63D5-4DBA-95B8-827B35F5C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2207139"/>
            <a:ext cx="5251504" cy="331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61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Derivative of the function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569D8-5542-444C-91A8-EB2BDACF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a point (</a:t>
            </a:r>
            <a:r>
              <a:rPr lang="en-US" dirty="0" err="1"/>
              <a:t>a,g</a:t>
            </a:r>
            <a:r>
              <a:rPr lang="en-US" dirty="0"/>
              <a:t>(a)) on the curve y=g(x), the gradient is g′(a).</a:t>
            </a:r>
          </a:p>
          <a:p>
            <a:r>
              <a:rPr lang="en-US" dirty="0"/>
              <a:t>For the graph shown:</a:t>
            </a:r>
          </a:p>
          <a:p>
            <a:r>
              <a:rPr lang="en-US" dirty="0"/>
              <a:t>g′(x)&gt;0 for x&lt;b and for x&gt;a</a:t>
            </a:r>
          </a:p>
          <a:p>
            <a:r>
              <a:rPr lang="en-US" dirty="0"/>
              <a:t>g′(x)&lt;0 for b&lt;x&lt;a</a:t>
            </a:r>
          </a:p>
          <a:p>
            <a:r>
              <a:rPr lang="en-US" dirty="0"/>
              <a:t>g′(x)=0 for x=b and for x=a.</a:t>
            </a:r>
            <a:endParaRPr lang="en-AU" dirty="0"/>
          </a:p>
        </p:txBody>
      </p:sp>
      <p:pic>
        <p:nvPicPr>
          <p:cNvPr id="4" name="Picture 2" descr="image">
            <a:extLst>
              <a:ext uri="{FF2B5EF4-FFF2-40B4-BE49-F238E27FC236}">
                <a16:creationId xmlns:a16="http://schemas.microsoft.com/office/drawing/2014/main" id="{F2A2121C-04C9-412B-AC1B-50224B7F5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822" y="2548102"/>
            <a:ext cx="5251504" cy="331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904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Rules for differentiation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569D8-5542-444C-91A8-EB2BDACF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f(x)=c, f′(x)=0. That is, the derivative of a </a:t>
            </a:r>
            <a:r>
              <a:rPr lang="en-US" dirty="0">
                <a:solidFill>
                  <a:srgbClr val="C00000"/>
                </a:solidFill>
              </a:rPr>
              <a:t>constant function </a:t>
            </a:r>
            <a:r>
              <a:rPr lang="en-US" dirty="0"/>
              <a:t>is zero.</a:t>
            </a:r>
          </a:p>
          <a:p>
            <a:r>
              <a:rPr lang="en-US" dirty="0"/>
              <a:t>For example:</a:t>
            </a:r>
          </a:p>
          <a:p>
            <a:r>
              <a:rPr lang="en-US" dirty="0"/>
              <a:t>f(x)=1, f′(x)=0</a:t>
            </a:r>
          </a:p>
          <a:p>
            <a:r>
              <a:rPr lang="en-US" dirty="0"/>
              <a:t>f(x)=27.3, f′(x)=0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52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Rules for differentiation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For 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, f′(x)=n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, where n is a non-zero integer.</a:t>
                </a:r>
              </a:p>
              <a:p>
                <a:r>
                  <a:rPr lang="en-AU" dirty="0"/>
                  <a:t>For example:</a:t>
                </a:r>
              </a:p>
              <a:p>
                <a:r>
                  <a:rPr lang="en-AU" dirty="0"/>
                  <a:t>f(x)=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, f′(x)=2x</a:t>
                </a:r>
              </a:p>
              <a:p>
                <a:r>
                  <a:rPr lang="en-AU" dirty="0"/>
                  <a:t>f(x)=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AU" dirty="0"/>
                  <a:t>, f′(x)=4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dirty="0"/>
              </a:p>
              <a:p>
                <a:r>
                  <a:rPr lang="en-AU" dirty="0"/>
                  <a:t>f(x)=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AU" dirty="0"/>
                  <a:t>, f′(x)=−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AU" dirty="0"/>
              </a:p>
              <a:p>
                <a:r>
                  <a:rPr lang="en-AU" dirty="0"/>
                  <a:t>f(x)=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AU" dirty="0"/>
                  <a:t>, f′(x)=−3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C8576405-BC20-4A05-883D-F9B34C6DB58B}"/>
              </a:ext>
            </a:extLst>
          </p:cNvPr>
          <p:cNvGrpSpPr/>
          <p:nvPr/>
        </p:nvGrpSpPr>
        <p:grpSpPr>
          <a:xfrm>
            <a:off x="2344747" y="2034397"/>
            <a:ext cx="10800" cy="42480"/>
            <a:chOff x="2344747" y="2034397"/>
            <a:chExt cx="10800" cy="4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FAEAA4D5-E918-47A2-89AD-F8BC59AFD73C}"/>
                    </a:ext>
                  </a:extLst>
                </p14:cNvPr>
                <p14:cNvContentPartPr/>
                <p14:nvPr/>
              </p14:nvContentPartPr>
              <p14:xfrm>
                <a:off x="2344747" y="2034397"/>
                <a:ext cx="360" cy="424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FAEAA4D5-E918-47A2-89AD-F8BC59AFD73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336107" y="2025397"/>
                  <a:ext cx="1800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1970D73-222E-4AB9-8E4D-51A8C97B157D}"/>
                    </a:ext>
                  </a:extLst>
                </p14:cNvPr>
                <p14:cNvContentPartPr/>
                <p14:nvPr/>
              </p14:nvContentPartPr>
              <p14:xfrm>
                <a:off x="2344747" y="2068597"/>
                <a:ext cx="10800" cy="28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1970D73-222E-4AB9-8E4D-51A8C97B157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336107" y="2059597"/>
                  <a:ext cx="28440" cy="20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CD099F8-D022-4051-9A21-AB01A00A44CA}"/>
                  </a:ext>
                </a:extLst>
              </p14:cNvPr>
              <p14:cNvContentPartPr/>
              <p14:nvPr/>
            </p14:nvContentPartPr>
            <p14:xfrm>
              <a:off x="2368147" y="1994437"/>
              <a:ext cx="1080" cy="3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CD099F8-D022-4051-9A21-AB01A00A44C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59507" y="1985797"/>
                <a:ext cx="18720" cy="2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1C6D0ED-CB16-4DCD-B8EB-46035200A4D5}"/>
                  </a:ext>
                </a:extLst>
              </p14:cNvPr>
              <p14:cNvContentPartPr/>
              <p14:nvPr/>
            </p14:nvContentPartPr>
            <p14:xfrm>
              <a:off x="2360587" y="2122597"/>
              <a:ext cx="1800" cy="50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1C6D0ED-CB16-4DCD-B8EB-46035200A4D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51587" y="2113597"/>
                <a:ext cx="19440" cy="2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0265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Rules for differentiation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f(x)=kg(x), where k is a constant, f′(x)=kg′(x).</a:t>
                </a:r>
              </a:p>
              <a:p>
                <a:r>
                  <a:rPr lang="en-US" dirty="0"/>
                  <a:t>That is, the derivative of a number multiple is the multiple of the derivative.</a:t>
                </a:r>
              </a:p>
              <a:p>
                <a:r>
                  <a:rPr lang="en-US" dirty="0"/>
                  <a:t>For example:</a:t>
                </a:r>
              </a:p>
              <a:p>
                <a:r>
                  <a:rPr lang="en-US" dirty="0"/>
                  <a:t>f(x)=3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f′(x)=3(2x)=6x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645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5874D-2105-4AE1-9F68-1380BA8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Rules for differentiation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f(x)=g(x)+h(x), f′(x)=g′(x)+h′(x).</a:t>
                </a:r>
              </a:p>
              <a:p>
                <a:r>
                  <a:rPr lang="en-US" dirty="0"/>
                  <a:t>That is, the derivative of a sum is the sum of the derivatives.</a:t>
                </a:r>
              </a:p>
              <a:p>
                <a:r>
                  <a:rPr lang="en-US" dirty="0"/>
                  <a:t>For example:</a:t>
                </a:r>
              </a:p>
              <a:p>
                <a:r>
                  <a:rPr lang="en-US" dirty="0"/>
                  <a:t>f(x)=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, f′(x)=2x+3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g(x)=3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, g′(x)=3(2x)+4(3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)=6x+12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9569D8-5542-444C-91A8-EB2BDACF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5569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659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Castellar</vt:lpstr>
      <vt:lpstr>Office Theme</vt:lpstr>
      <vt:lpstr>Chapter 17 Differentiation and antidifferentiation of polynomials</vt:lpstr>
      <vt:lpstr>Notation </vt:lpstr>
      <vt:lpstr>Secant </vt:lpstr>
      <vt:lpstr>Derivative of the function</vt:lpstr>
      <vt:lpstr>Derivative of the function</vt:lpstr>
      <vt:lpstr>Rules for differentiation</vt:lpstr>
      <vt:lpstr>Rules for differentiation</vt:lpstr>
      <vt:lpstr>Rules for differentiation</vt:lpstr>
      <vt:lpstr>Rules for differentiation</vt:lpstr>
      <vt:lpstr>Antiderivatives</vt:lpstr>
      <vt:lpstr>Algebra of limits</vt:lpstr>
      <vt:lpstr>Continuity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 Differentiation and antidifferentiation of polynomials</dc:title>
  <dc:creator>Lyn ZHANG</dc:creator>
  <cp:lastModifiedBy>Lyn ZHANG</cp:lastModifiedBy>
  <cp:revision>7</cp:revision>
  <dcterms:created xsi:type="dcterms:W3CDTF">2021-09-21T05:31:11Z</dcterms:created>
  <dcterms:modified xsi:type="dcterms:W3CDTF">2021-11-23T01:04:25Z</dcterms:modified>
</cp:coreProperties>
</file>