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35" r:id="rId3"/>
    <p:sldId id="258" r:id="rId4"/>
    <p:sldId id="264" r:id="rId5"/>
    <p:sldId id="257" r:id="rId6"/>
    <p:sldId id="265" r:id="rId7"/>
    <p:sldId id="259" r:id="rId8"/>
    <p:sldId id="260" r:id="rId9"/>
    <p:sldId id="261" r:id="rId10"/>
    <p:sldId id="263" r:id="rId11"/>
    <p:sldId id="26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F2FBC-B887-4DDA-8FA4-B623DDD23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A2B7BA-0B14-4B0B-BA0B-AF38153B81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BAA58-2379-4A23-85BE-4A35030B1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87A7B-D3F3-4265-9C5A-6B22C59E33DB}" type="datetimeFigureOut">
              <a:rPr lang="en-AU" smtClean="0"/>
              <a:t>24/03/2021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4D2A9C-1DC9-404F-887B-D59F18640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B2103D-6C95-43C9-A5AD-8DD70A7A5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43FD-B185-465A-99BC-29BC10392CD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47174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3B02D-4743-4C22-AB0F-774B27953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04E79E-97EF-4B4C-B7B0-10BF9E9F32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1CC25D-BE50-4333-9362-56E576243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87A7B-D3F3-4265-9C5A-6B22C59E33DB}" type="datetimeFigureOut">
              <a:rPr lang="en-AU" smtClean="0"/>
              <a:t>24/03/2021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E591DB-9AC1-4378-B847-D8168F5F4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7C2E3-0460-4CA5-B10C-68595ACE9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43FD-B185-465A-99BC-29BC10392CD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29040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9D8A77-C443-462F-91F3-7098011403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19F1C1-B02C-42F8-AEE1-41F40167CF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59C63C-6881-4004-AC7F-5AAA3AD60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87A7B-D3F3-4265-9C5A-6B22C59E33DB}" type="datetimeFigureOut">
              <a:rPr lang="en-AU" smtClean="0"/>
              <a:t>24/03/2021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6B04FD-26B8-4A1E-A2C2-00BBA1E25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A1B87D-5A6B-45F5-AF1F-1A7147297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43FD-B185-465A-99BC-29BC10392CD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120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5BA9C-D2DF-4E2C-B385-48305E776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8B5EA-5520-4757-9F02-1B6CBB5050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0364F-6C07-4059-B2A4-09F4C8DA0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87A7B-D3F3-4265-9C5A-6B22C59E33DB}" type="datetimeFigureOut">
              <a:rPr lang="en-AU" smtClean="0"/>
              <a:t>24/03/2021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82440-46B0-46F7-AF45-9BDF7662C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5FE696-4670-4A3B-9F7E-C3A02C437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43FD-B185-465A-99BC-29BC10392CD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11128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3C5B3-5A28-4560-AD86-3AC0AA18D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BA781D-3827-4894-81F5-66D2577587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3E206D-3D23-48A5-B9EA-A909B25CA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87A7B-D3F3-4265-9C5A-6B22C59E33DB}" type="datetimeFigureOut">
              <a:rPr lang="en-AU" smtClean="0"/>
              <a:t>24/03/2021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62FF15-0604-41F5-8DBA-339201CBE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23E150-CBEB-42CF-9638-1C0C110EF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43FD-B185-465A-99BC-29BC10392CD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27430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2E9F2-52E7-4407-BD3D-DFFE1C048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886BFD-160B-4B61-9828-1A859580B0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3C0591-C18C-4063-A566-74A64FC992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FEF323-900D-4C0F-A2C1-32E676113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87A7B-D3F3-4265-9C5A-6B22C59E33DB}" type="datetimeFigureOut">
              <a:rPr lang="en-AU" smtClean="0"/>
              <a:t>24/03/2021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BEB2DF-9BD6-4FD2-A2DF-5ADAC8977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1D8BBF-8505-4099-BFD6-CE8417DD2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43FD-B185-465A-99BC-29BC10392CD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99711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FD11E-27F3-46F9-BC3D-DFB8081B3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EA53B1-6832-47FA-A880-F95C05A92C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8BFE75-6AEE-40E4-9698-C19BF38AC5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CEF1D0-1663-46AD-BCB1-B2B2884F81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0938DB-D4E8-4710-8A2F-CDE3B87118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71F236-9DB2-4B0F-BDD9-D450EB3A3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87A7B-D3F3-4265-9C5A-6B22C59E33DB}" type="datetimeFigureOut">
              <a:rPr lang="en-AU" smtClean="0"/>
              <a:t>24/03/2021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6EA276-28DB-4AF7-9C54-033482DA3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F41DC8-3184-4EDE-BFDD-064555A9B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43FD-B185-465A-99BC-29BC10392CD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63978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70540-6F24-4AD5-84CF-2C85FE028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D32A51-9CF8-4583-B99E-45F3F8AD4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87A7B-D3F3-4265-9C5A-6B22C59E33DB}" type="datetimeFigureOut">
              <a:rPr lang="en-AU" smtClean="0"/>
              <a:t>24/03/2021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96E5D9-D413-4FDF-B84C-44E1B8684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B9B23D-4BE2-40EE-8075-EE3870B64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43FD-B185-465A-99BC-29BC10392CD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66783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A8AA39-9E79-48E8-83F9-741137F03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87A7B-D3F3-4265-9C5A-6B22C59E33DB}" type="datetimeFigureOut">
              <a:rPr lang="en-AU" smtClean="0"/>
              <a:t>24/03/2021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2BC1AF-1DA6-43A2-90B1-593FB4BAB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00C0C7-EE1C-4AE7-95E5-518180248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43FD-B185-465A-99BC-29BC10392CD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25398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7F9A1-3B53-4AED-A1EF-82073120B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9508B-6D71-4E5B-9CE7-38F61FDB0D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A08F4A-5A3C-4898-B2B6-74E83B4D06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366E76-F7A6-485E-A081-55B248043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87A7B-D3F3-4265-9C5A-6B22C59E33DB}" type="datetimeFigureOut">
              <a:rPr lang="en-AU" smtClean="0"/>
              <a:t>24/03/2021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906E66-F7AC-4F56-8BB3-A5454B788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E1A13D-4684-4F5C-9F50-0B6E8BAD4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43FD-B185-465A-99BC-29BC10392CD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51667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67130-AE1D-4034-8CB7-73E0BF5AB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733C7A-1DC8-4573-A569-49CF2EEBFF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E31184-3399-4894-B3A6-3931754835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C59C69-4882-4A63-BDAC-D89E92332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87A7B-D3F3-4265-9C5A-6B22C59E33DB}" type="datetimeFigureOut">
              <a:rPr lang="en-AU" smtClean="0"/>
              <a:t>24/03/2021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9A4D15-4760-4F42-AE04-9990B551B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F51E91-B67E-4FB1-9C2E-D11CDA0BC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43FD-B185-465A-99BC-29BC10392CD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64118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7641D8-1060-4DAF-BC66-2AEF3504C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CC3DA2-1532-44E8-B1DC-026AC3DCB3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D5F95B-0A1E-4144-BAFA-663162496A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87A7B-D3F3-4265-9C5A-6B22C59E33DB}" type="datetimeFigureOut">
              <a:rPr lang="en-AU" smtClean="0"/>
              <a:t>24/03/2021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A682E1-7675-4C9F-9B5E-57DFEF843A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6AB14F-0F38-4A52-A484-5789781602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443FD-B185-465A-99BC-29BC10392CD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9432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BouqkWYlfz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170CF-27C8-42AC-A45B-2D15DEE853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Algebra 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D9CAF1-4BD1-40D4-AB39-3DD4C2FEEE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Chapter 1 Revision</a:t>
            </a:r>
          </a:p>
        </p:txBody>
      </p:sp>
    </p:spTree>
    <p:extLst>
      <p:ext uri="{BB962C8B-B14F-4D97-AF65-F5344CB8AC3E}">
        <p14:creationId xmlns:p14="http://schemas.microsoft.com/office/powerpoint/2010/main" val="3581463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22D78-CC3F-4B1F-B7FC-60D36F9A7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simultaneous linear equations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E7D764-B687-49F9-940D-4EAC23CC42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Read</a:t>
            </a:r>
            <a:r>
              <a:rPr lang="en-US" dirty="0"/>
              <a:t> the question carefully and write down the known information clearly.</a:t>
            </a:r>
          </a:p>
          <a:p>
            <a:r>
              <a:rPr lang="en-US" b="1" dirty="0"/>
              <a:t>Identify</a:t>
            </a:r>
            <a:r>
              <a:rPr lang="en-US" dirty="0"/>
              <a:t> the two unknown quantities that are to be found.</a:t>
            </a:r>
          </a:p>
          <a:p>
            <a:r>
              <a:rPr lang="en-US" b="1" dirty="0"/>
              <a:t>Assign</a:t>
            </a:r>
            <a:r>
              <a:rPr lang="en-US" dirty="0"/>
              <a:t> variables to these two quantities.</a:t>
            </a:r>
          </a:p>
          <a:p>
            <a:r>
              <a:rPr lang="en-US" b="1" dirty="0"/>
              <a:t>Form</a:t>
            </a:r>
            <a:r>
              <a:rPr lang="en-US" dirty="0"/>
              <a:t> expressions in terms of x and y (or other suitable variables) and use the other relevant information to form the two equations.</a:t>
            </a:r>
          </a:p>
          <a:p>
            <a:r>
              <a:rPr lang="en-US" b="1" dirty="0"/>
              <a:t>Solve</a:t>
            </a:r>
            <a:r>
              <a:rPr lang="en-US" dirty="0"/>
              <a:t> the system of equations.</a:t>
            </a:r>
          </a:p>
          <a:p>
            <a:r>
              <a:rPr lang="en-US" b="1" dirty="0"/>
              <a:t>Write</a:t>
            </a:r>
            <a:r>
              <a:rPr lang="en-US" dirty="0"/>
              <a:t> a sentence answering the initial question.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84636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5E6EF-55A2-4226-8032-8CEE7061D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Algebraic fractions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21ABF-058B-475D-95D3-39E2F680E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Simplifying algebraic fractions</a:t>
            </a:r>
          </a:p>
          <a:p>
            <a:r>
              <a:rPr lang="en-US" dirty="0"/>
              <a:t>First </a:t>
            </a:r>
            <a:r>
              <a:rPr lang="en-US" dirty="0" err="1"/>
              <a:t>factorise</a:t>
            </a:r>
            <a:r>
              <a:rPr lang="en-US" dirty="0"/>
              <a:t> the numerator and denominator.</a:t>
            </a:r>
          </a:p>
          <a:p>
            <a:r>
              <a:rPr lang="en-US" dirty="0"/>
              <a:t>Then cancel any factors common to the numerator and denominator.</a:t>
            </a:r>
          </a:p>
          <a:p>
            <a:r>
              <a:rPr lang="en-US" dirty="0"/>
              <a:t>Adding and subtracting algebraic fractions</a:t>
            </a:r>
          </a:p>
          <a:p>
            <a:r>
              <a:rPr lang="en-US" dirty="0"/>
              <a:t>First obtain a common denominator and then add or subtract.</a:t>
            </a:r>
          </a:p>
          <a:p>
            <a:r>
              <a:rPr lang="en-US" dirty="0"/>
              <a:t>Multiplying and dividing algebraic fractions</a:t>
            </a:r>
          </a:p>
          <a:p>
            <a:r>
              <a:rPr lang="en-US" dirty="0"/>
              <a:t>First </a:t>
            </a:r>
            <a:r>
              <a:rPr lang="en-US" dirty="0" err="1"/>
              <a:t>factorise</a:t>
            </a:r>
            <a:r>
              <a:rPr lang="en-US" dirty="0"/>
              <a:t> each numerator and denominator completely.</a:t>
            </a:r>
          </a:p>
          <a:p>
            <a:r>
              <a:rPr lang="en-US" dirty="0"/>
              <a:t>Then complete the calculation by cancelling common factors.</a:t>
            </a:r>
          </a:p>
        </p:txBody>
      </p:sp>
    </p:spTree>
    <p:extLst>
      <p:ext uri="{BB962C8B-B14F-4D97-AF65-F5344CB8AC3E}">
        <p14:creationId xmlns:p14="http://schemas.microsoft.com/office/powerpoint/2010/main" val="4104665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ben\AppData\Local\Microsoft\Windows\Temporary Internet Files\Content.IE5\9QIIR89B\MP900439485[1].jpg">
            <a:extLst>
              <a:ext uri="{FF2B5EF4-FFF2-40B4-BE49-F238E27FC236}">
                <a16:creationId xmlns:a16="http://schemas.microsoft.com/office/drawing/2014/main" id="{3B0DB780-7FBA-4184-9A88-2AB788024B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15875"/>
            <a:ext cx="91265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>
            <a:extLst>
              <a:ext uri="{FF2B5EF4-FFF2-40B4-BE49-F238E27FC236}">
                <a16:creationId xmlns:a16="http://schemas.microsoft.com/office/drawing/2014/main" id="{9184DCEC-1B43-49DA-B55D-70151474F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9513" y="2133600"/>
            <a:ext cx="7772400" cy="145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GB" altLang="en-US" sz="9600">
                <a:solidFill>
                  <a:srgbClr val="7F7F7F"/>
                </a:solidFill>
              </a:rPr>
              <a:t>y</a:t>
            </a:r>
            <a:r>
              <a:rPr lang="en-GB" altLang="en-US" sz="9600"/>
              <a:t>=</a:t>
            </a:r>
            <a:r>
              <a:rPr lang="en-GB" altLang="en-US" sz="9600">
                <a:solidFill>
                  <a:srgbClr val="C00000"/>
                </a:solidFill>
              </a:rPr>
              <a:t>m</a:t>
            </a:r>
            <a:r>
              <a:rPr lang="en-GB" altLang="en-US" sz="9600">
                <a:solidFill>
                  <a:srgbClr val="FF8542"/>
                </a:solidFill>
              </a:rPr>
              <a:t>x</a:t>
            </a:r>
            <a:r>
              <a:rPr lang="en-GB" altLang="en-US" sz="9600"/>
              <a:t>+</a:t>
            </a:r>
            <a:r>
              <a:rPr lang="en-GB" altLang="en-US" sz="9600">
                <a:solidFill>
                  <a:srgbClr val="7030A0"/>
                </a:solidFill>
              </a:rPr>
              <a:t>b</a:t>
            </a:r>
          </a:p>
        </p:txBody>
      </p:sp>
      <p:sp>
        <p:nvSpPr>
          <p:cNvPr id="5" name="Bent Up Arrow 4">
            <a:extLst>
              <a:ext uri="{FF2B5EF4-FFF2-40B4-BE49-F238E27FC236}">
                <a16:creationId xmlns:a16="http://schemas.microsoft.com/office/drawing/2014/main" id="{54B50ED1-75FC-44C4-9CE0-5BE8F8097DD2}"/>
              </a:ext>
            </a:extLst>
          </p:cNvPr>
          <p:cNvSpPr/>
          <p:nvPr/>
        </p:nvSpPr>
        <p:spPr>
          <a:xfrm>
            <a:off x="5808663" y="3860801"/>
            <a:ext cx="2374900" cy="360363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Bent Up Arrow 7">
            <a:extLst>
              <a:ext uri="{FF2B5EF4-FFF2-40B4-BE49-F238E27FC236}">
                <a16:creationId xmlns:a16="http://schemas.microsoft.com/office/drawing/2014/main" id="{339DCA4F-6268-4A05-955A-D6A31BC1F865}"/>
              </a:ext>
            </a:extLst>
          </p:cNvPr>
          <p:cNvSpPr/>
          <p:nvPr/>
        </p:nvSpPr>
        <p:spPr>
          <a:xfrm flipH="1">
            <a:off x="3719513" y="3860801"/>
            <a:ext cx="2089150" cy="360363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02" name="Rectangle 8">
            <a:extLst>
              <a:ext uri="{FF2B5EF4-FFF2-40B4-BE49-F238E27FC236}">
                <a16:creationId xmlns:a16="http://schemas.microsoft.com/office/drawing/2014/main" id="{78FCB73D-E25D-4F25-978A-71548A9D51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1813" y="4322764"/>
            <a:ext cx="61452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2400" b="1">
                <a:solidFill>
                  <a:srgbClr val="FFFF00"/>
                </a:solidFill>
              </a:rPr>
              <a:t>Linear Equation: slope y-intercept form</a:t>
            </a:r>
            <a:endParaRPr lang="en-US" altLang="en-US" sz="2400" b="1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B6D809-F946-4758-97AC-F0E0FF65CBB4}"/>
              </a:ext>
            </a:extLst>
          </p:cNvPr>
          <p:cNvSpPr/>
          <p:nvPr/>
        </p:nvSpPr>
        <p:spPr>
          <a:xfrm>
            <a:off x="2139951" y="1657351"/>
            <a:ext cx="1730375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400" b="1" dirty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Variable 1</a:t>
            </a:r>
            <a:endParaRPr lang="en-US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104" name="Rectangle 10">
            <a:extLst>
              <a:ext uri="{FF2B5EF4-FFF2-40B4-BE49-F238E27FC236}">
                <a16:creationId xmlns:a16="http://schemas.microsoft.com/office/drawing/2014/main" id="{62D3FF40-AF69-472F-9E8F-88E33F7F98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4088" y="896938"/>
            <a:ext cx="28305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2400" b="1">
                <a:solidFill>
                  <a:srgbClr val="C00000"/>
                </a:solidFill>
              </a:rPr>
              <a:t>Coefficient: slope</a:t>
            </a:r>
            <a:endParaRPr lang="en-US" altLang="en-US" sz="2400" b="1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3AE10E6-0E67-47FA-87F9-F7FCD4344DB2}"/>
              </a:ext>
            </a:extLst>
          </p:cNvPr>
          <p:cNvSpPr/>
          <p:nvPr/>
        </p:nvSpPr>
        <p:spPr>
          <a:xfrm>
            <a:off x="6086476" y="1612901"/>
            <a:ext cx="1730375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400" b="1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Variable 2</a:t>
            </a:r>
            <a:endParaRPr lang="en-US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106" name="Rectangle 12">
            <a:extLst>
              <a:ext uri="{FF2B5EF4-FFF2-40B4-BE49-F238E27FC236}">
                <a16:creationId xmlns:a16="http://schemas.microsoft.com/office/drawing/2014/main" id="{84F89238-F4C8-4F8F-870B-4BF6CF177B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3126" y="915988"/>
            <a:ext cx="3444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2400" b="1">
                <a:solidFill>
                  <a:srgbClr val="7030A0"/>
                </a:solidFill>
              </a:rPr>
              <a:t>Constant: y-intercept</a:t>
            </a:r>
            <a:endParaRPr lang="en-US" altLang="en-US" sz="2400" b="1">
              <a:solidFill>
                <a:srgbClr val="7030A0"/>
              </a:solidFill>
              <a:latin typeface="Arial" panose="020B0604020202020204" pitchFamily="34" charset="0"/>
            </a:endParaRPr>
          </a:p>
        </p:txBody>
      </p:sp>
      <p:pic>
        <p:nvPicPr>
          <p:cNvPr id="4107" name="Picture 13">
            <a:extLst>
              <a:ext uri="{FF2B5EF4-FFF2-40B4-BE49-F238E27FC236}">
                <a16:creationId xmlns:a16="http://schemas.microsoft.com/office/drawing/2014/main" id="{263071FA-AE3C-4EC2-980C-98368C002E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1464" y="804864"/>
            <a:ext cx="9126537" cy="469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6178EE2-56C6-473E-8F89-D1B3EA491F9B}"/>
              </a:ext>
            </a:extLst>
          </p:cNvPr>
          <p:cNvCxnSpPr>
            <a:cxnSpLocks/>
          </p:cNvCxnSpPr>
          <p:nvPr/>
        </p:nvCxnSpPr>
        <p:spPr>
          <a:xfrm>
            <a:off x="2940051" y="2074863"/>
            <a:ext cx="1139825" cy="55721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7CD1442-F7F2-45DA-8163-633B0AE23856}"/>
              </a:ext>
            </a:extLst>
          </p:cNvPr>
          <p:cNvCxnSpPr>
            <a:cxnSpLocks/>
          </p:cNvCxnSpPr>
          <p:nvPr/>
        </p:nvCxnSpPr>
        <p:spPr>
          <a:xfrm>
            <a:off x="4764089" y="1358900"/>
            <a:ext cx="731837" cy="119538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3A7DA4C-D1AE-41C6-9202-3E5A200DFEE4}"/>
              </a:ext>
            </a:extLst>
          </p:cNvPr>
          <p:cNvCxnSpPr>
            <a:cxnSpLocks/>
          </p:cNvCxnSpPr>
          <p:nvPr/>
        </p:nvCxnSpPr>
        <p:spPr>
          <a:xfrm flipH="1">
            <a:off x="6454775" y="2020889"/>
            <a:ext cx="241300" cy="61118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1C18528C-A9C6-49CB-B432-2B522DF4FB5B}"/>
              </a:ext>
            </a:extLst>
          </p:cNvPr>
          <p:cNvCxnSpPr>
            <a:cxnSpLocks/>
          </p:cNvCxnSpPr>
          <p:nvPr/>
        </p:nvCxnSpPr>
        <p:spPr>
          <a:xfrm flipH="1">
            <a:off x="7735888" y="1403350"/>
            <a:ext cx="1162050" cy="115093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112" name="TextBox 1">
            <a:extLst>
              <a:ext uri="{FF2B5EF4-FFF2-40B4-BE49-F238E27FC236}">
                <a16:creationId xmlns:a16="http://schemas.microsoft.com/office/drawing/2014/main" id="{268E0786-17E3-4E88-9CFD-929208E192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5557839"/>
            <a:ext cx="83820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60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defRPr sz="6000">
                <a:solidFill>
                  <a:srgbClr val="FFFF00"/>
                </a:solidFill>
                <a:latin typeface="Arial" panose="020B0604020202020204" pitchFamily="34" charset="0"/>
              </a:defRPr>
            </a:lvl2pPr>
            <a:lvl3pPr marL="1143000" indent="-228600">
              <a:defRPr sz="6000">
                <a:solidFill>
                  <a:srgbClr val="FFFF00"/>
                </a:solidFill>
                <a:latin typeface="Arial" panose="020B0604020202020204" pitchFamily="34" charset="0"/>
              </a:defRPr>
            </a:lvl3pPr>
            <a:lvl4pPr marL="1600200" indent="-228600">
              <a:defRPr sz="6000">
                <a:solidFill>
                  <a:srgbClr val="FFFF00"/>
                </a:solidFill>
                <a:latin typeface="Arial" panose="020B0604020202020204" pitchFamily="34" charset="0"/>
              </a:defRPr>
            </a:lvl4pPr>
            <a:lvl5pPr marL="2057400" indent="-228600">
              <a:defRPr sz="6000">
                <a:solidFill>
                  <a:srgbClr val="FFFF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rgbClr val="FFFF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rgbClr val="FFFF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rgbClr val="FFFF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rgbClr val="FFFF00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2800">
                <a:solidFill>
                  <a:srgbClr val="FF0000"/>
                </a:solidFill>
                <a:hlinkClick r:id="rId4"/>
              </a:rPr>
              <a:t>https://www.youtube.com/watch?v=BouqkWYlfzg</a:t>
            </a:r>
            <a:endParaRPr lang="en-AU" altLang="en-US" sz="2800">
              <a:solidFill>
                <a:srgbClr val="FF0000"/>
              </a:solidFill>
            </a:endParaRPr>
          </a:p>
          <a:p>
            <a:r>
              <a:rPr lang="en-AU" altLang="en-US" sz="2800">
                <a:solidFill>
                  <a:srgbClr val="FF0000"/>
                </a:solidFill>
              </a:rPr>
              <a:t>How to say maths signs in English?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8D144-7800-4C1F-9064-DB3055A0C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standard form </a:t>
            </a:r>
            <a:r>
              <a:rPr lang="en-US" dirty="0"/>
              <a:t>or </a:t>
            </a:r>
            <a:r>
              <a:rPr lang="en-US" b="1" dirty="0"/>
              <a:t>scientific notation</a:t>
            </a:r>
            <a:endParaRPr lang="en-AU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CBDF539-7834-4CC7-ABF7-3F972B3771A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3200" dirty="0"/>
                  <a:t>A number is expressed in standard form or scientific notation when written as a product of a number between 1 and 10 and an integer power of 10; e.g. </a:t>
                </a:r>
                <a:r>
                  <a:rPr lang="en-US" sz="3200" b="1" dirty="0">
                    <a:solidFill>
                      <a:srgbClr val="FF0000"/>
                    </a:solidFill>
                  </a:rPr>
                  <a:t>1.5×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32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e>
                      <m:sup>
                        <m:r>
                          <a:rPr lang="en-AU" sz="32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sup>
                    </m:sSup>
                  </m:oMath>
                </a14:m>
                <a:endParaRPr lang="en-AU" sz="3200" b="1" dirty="0"/>
              </a:p>
              <a:p>
                <a:r>
                  <a:rPr lang="en-US" sz="3200" dirty="0"/>
                  <a:t>For example: </a:t>
                </a:r>
                <a:r>
                  <a:rPr lang="en-US" sz="3200" dirty="0">
                    <a:solidFill>
                      <a:srgbClr val="FF0000"/>
                    </a:solidFill>
                  </a:rPr>
                  <a:t>6547=6.457×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32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AU" sz="32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3200" dirty="0"/>
                  <a:t> and </a:t>
                </a:r>
                <a:r>
                  <a:rPr lang="en-US" sz="3200" dirty="0">
                    <a:solidFill>
                      <a:srgbClr val="FF0000"/>
                    </a:solidFill>
                  </a:rPr>
                  <a:t>0.789=7.89×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32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AU" sz="32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AU" sz="32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CBDF539-7834-4CC7-ABF7-3F972B3771A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33" t="-2941" r="-197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2006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8181C-8C02-41E3-8ED3-45E055F19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Significant figures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7983E4-AE47-4B31-BE62-413145C76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Writing a number in scientific notation makes it clear how many significant figures have been recorded.</a:t>
            </a:r>
          </a:p>
          <a:p>
            <a:r>
              <a:rPr lang="en-US" dirty="0"/>
              <a:t>When rounding off to a given number of significant figures, first identify the last significant digit and then:</a:t>
            </a:r>
          </a:p>
          <a:p>
            <a:r>
              <a:rPr lang="en-US" dirty="0"/>
              <a:t>if the next digit is 0, 1, 2, 3 or 4, round down</a:t>
            </a:r>
          </a:p>
          <a:p>
            <a:r>
              <a:rPr lang="en-US" dirty="0"/>
              <a:t>if the next digit is 5, 6, 7, 8 or 9, round up.</a:t>
            </a:r>
          </a:p>
          <a:p>
            <a:r>
              <a:rPr lang="en-US" dirty="0">
                <a:solidFill>
                  <a:srgbClr val="FF0000"/>
                </a:solidFill>
              </a:rPr>
              <a:t>0.00123            3 sig. fig.</a:t>
            </a:r>
          </a:p>
          <a:p>
            <a:r>
              <a:rPr lang="en-US" dirty="0">
                <a:solidFill>
                  <a:srgbClr val="FF0000"/>
                </a:solidFill>
              </a:rPr>
              <a:t>123000             3 sig. fig.</a:t>
            </a:r>
          </a:p>
          <a:p>
            <a:r>
              <a:rPr lang="en-US" dirty="0">
                <a:solidFill>
                  <a:srgbClr val="FF0000"/>
                </a:solidFill>
              </a:rPr>
              <a:t>1.200                 4 sig. fig.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16288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70C1F-5AFE-4C8F-8983-C7D834755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Indices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6C4B8A0-10DF-414C-8529-AFB5A5C63D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0976" y="0"/>
            <a:ext cx="3370048" cy="6937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221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3FDE2-B662-4DF0-A6E1-AEE8B5C6E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5720" y="45720"/>
            <a:ext cx="4480560" cy="776288"/>
          </a:xfrm>
        </p:spPr>
        <p:txBody>
          <a:bodyPr/>
          <a:lstStyle/>
          <a:p>
            <a:r>
              <a:rPr lang="en-AU" dirty="0"/>
              <a:t>Rational indices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5BAE1BC-6161-4768-A340-4E75A64966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73468"/>
            <a:ext cx="12192001" cy="5128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953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12E86-C4A6-4D1B-95D8-6561F7ABE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Linear equations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CF984-F830-4E3E-8852-3CB7EE26B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e.g.: Solve 3x+4=16 for x. </a:t>
            </a:r>
          </a:p>
          <a:p>
            <a:r>
              <a:rPr lang="en-US" dirty="0"/>
              <a:t>Note that x has been multiplied by 3 and then 4 has been added.</a:t>
            </a:r>
          </a:p>
          <a:p>
            <a:endParaRPr lang="en-US" dirty="0"/>
          </a:p>
          <a:p>
            <a:r>
              <a:rPr lang="en-US" dirty="0"/>
              <a:t>Subtract 4 from both sides:</a:t>
            </a:r>
          </a:p>
          <a:p>
            <a:r>
              <a:rPr lang="en-US" dirty="0"/>
              <a:t>3x=12</a:t>
            </a:r>
            <a:endParaRPr lang="en-AU" dirty="0"/>
          </a:p>
          <a:p>
            <a:endParaRPr lang="en-US" dirty="0"/>
          </a:p>
          <a:p>
            <a:r>
              <a:rPr lang="en-US" dirty="0"/>
              <a:t>Divide both sides by 3:</a:t>
            </a:r>
          </a:p>
          <a:p>
            <a:r>
              <a:rPr lang="en-US" dirty="0"/>
              <a:t>x=4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26721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9F56D-2909-4A78-9E3C-28D3925AB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54CDDC6-7DE6-475C-B46B-204CB18BCF2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11480" y="1417320"/>
                <a:ext cx="11452860" cy="5075555"/>
              </a:xfrm>
            </p:spPr>
            <p:txBody>
              <a:bodyPr>
                <a:normAutofit fontScale="92500"/>
              </a:bodyPr>
              <a:lstStyle/>
              <a:p>
                <a:r>
                  <a:rPr lang="en-US" dirty="0"/>
                  <a:t>An equation that states a relationship between two or more </a:t>
                </a:r>
                <a:r>
                  <a:rPr lang="en-US" dirty="0" err="1"/>
                  <a:t>qantities</a:t>
                </a:r>
                <a:r>
                  <a:rPr lang="en-US" dirty="0"/>
                  <a:t> is called a formula; e.g. the area of a circle is given by </a:t>
                </a:r>
                <a:r>
                  <a:rPr lang="en-US" dirty="0">
                    <a:solidFill>
                      <a:srgbClr val="FF0000"/>
                    </a:solidFill>
                  </a:rPr>
                  <a:t>A=π</a:t>
                </a:r>
                <a:r>
                  <a:rPr lang="en-US" sz="2800" b="1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8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p>
                        <m:r>
                          <a:rPr lang="en-AU" sz="28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dirty="0"/>
                  <a:t>. The value of </a:t>
                </a:r>
                <a:r>
                  <a:rPr lang="en-US" dirty="0">
                    <a:solidFill>
                      <a:srgbClr val="FF0000"/>
                    </a:solidFill>
                  </a:rPr>
                  <a:t>A</a:t>
                </a:r>
                <a:r>
                  <a:rPr lang="en-US" dirty="0"/>
                  <a:t>, the </a:t>
                </a:r>
                <a:r>
                  <a:rPr lang="en-US" dirty="0">
                    <a:solidFill>
                      <a:srgbClr val="FF0000"/>
                    </a:solidFill>
                  </a:rPr>
                  <a:t>subject</a:t>
                </a:r>
                <a:r>
                  <a:rPr lang="en-US" dirty="0"/>
                  <a:t> of the formula, may be found by substituting a given value of r and the value of π.</a:t>
                </a:r>
              </a:p>
              <a:p>
                <a:r>
                  <a:rPr lang="en-US" dirty="0"/>
                  <a:t>A formula can be </a:t>
                </a:r>
                <a:r>
                  <a:rPr lang="en-US" dirty="0">
                    <a:solidFill>
                      <a:srgbClr val="FF0000"/>
                    </a:solidFill>
                  </a:rPr>
                  <a:t>transposed</a:t>
                </a:r>
                <a:r>
                  <a:rPr lang="en-US" dirty="0"/>
                  <a:t> to make a different variable the subject by using a similar procedure to solving linear equations, i.e. whatever has been done to the variable required is ‘undone’.</a:t>
                </a:r>
              </a:p>
              <a:p>
                <a:endParaRPr lang="en-US" dirty="0"/>
              </a:p>
              <a:p>
                <a:r>
                  <a:rPr lang="en-US" dirty="0"/>
                  <a:t>To calculate the value of a variable which is not the subject of a formula:</a:t>
                </a:r>
              </a:p>
              <a:p>
                <a:r>
                  <a:rPr lang="en-US" dirty="0"/>
                  <a:t>Method 1 </a:t>
                </a:r>
                <a:r>
                  <a:rPr lang="en-US" dirty="0">
                    <a:solidFill>
                      <a:srgbClr val="FF0000"/>
                    </a:solidFill>
                  </a:rPr>
                  <a:t>Substitute</a:t>
                </a:r>
                <a:r>
                  <a:rPr lang="en-US" dirty="0"/>
                  <a:t> the values for the known variables, then solve the resulting equation for the unknown variable.</a:t>
                </a:r>
              </a:p>
              <a:p>
                <a:r>
                  <a:rPr lang="en-US" dirty="0"/>
                  <a:t>Method 2 </a:t>
                </a:r>
                <a:r>
                  <a:rPr lang="en-US" dirty="0">
                    <a:solidFill>
                      <a:srgbClr val="FF0000"/>
                    </a:solidFill>
                  </a:rPr>
                  <a:t>Rearrange</a:t>
                </a:r>
                <a:r>
                  <a:rPr lang="en-US" dirty="0"/>
                  <a:t> to make the required variable the subject, then substitute values.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54CDDC6-7DE6-475C-B46B-204CB18BCF2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11480" y="1417320"/>
                <a:ext cx="11452860" cy="5075555"/>
              </a:xfrm>
              <a:blipFill>
                <a:blip r:embed="rId2"/>
                <a:stretch>
                  <a:fillRect l="-852" t="-1923" b="-192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04131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47C99-792F-4EC6-85B5-DE9A4D5F2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literal equation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3AB656-5DB3-4D97-8499-D8118A5614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equation for the variable x in which all the coefficients of x, including the constants, are pronumerals is known as a literal equations.</a:t>
            </a:r>
          </a:p>
          <a:p>
            <a:r>
              <a:rPr lang="en-US" dirty="0"/>
              <a:t>The methods for solving linear literal equations or simultaneous linear literal equations are exactly the same as when the coefficients are given numbers.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4AFE9D2-036E-409F-A6EC-5C9D88F6D0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620" y="4434840"/>
            <a:ext cx="12192000" cy="1464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760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577</Words>
  <Application>Microsoft Office PowerPoint</Application>
  <PresentationFormat>Widescreen</PresentationFormat>
  <Paragraphs>58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Comic Sans MS</vt:lpstr>
      <vt:lpstr>Office Theme</vt:lpstr>
      <vt:lpstr>Algebra I</vt:lpstr>
      <vt:lpstr>PowerPoint Presentation</vt:lpstr>
      <vt:lpstr>standard form or scientific notation</vt:lpstr>
      <vt:lpstr>Significant figures</vt:lpstr>
      <vt:lpstr>Indices</vt:lpstr>
      <vt:lpstr>Rational indices</vt:lpstr>
      <vt:lpstr>Linear equations</vt:lpstr>
      <vt:lpstr>Formula</vt:lpstr>
      <vt:lpstr>A literal equation </vt:lpstr>
      <vt:lpstr>simultaneous linear equations</vt:lpstr>
      <vt:lpstr>Algebraic fractions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 I</dc:title>
  <dc:creator>Lyn ZHANG</dc:creator>
  <cp:lastModifiedBy>Lyn ZHANG</cp:lastModifiedBy>
  <cp:revision>7</cp:revision>
  <dcterms:created xsi:type="dcterms:W3CDTF">2021-03-22T23:49:34Z</dcterms:created>
  <dcterms:modified xsi:type="dcterms:W3CDTF">2021-03-24T03:03:32Z</dcterms:modified>
</cp:coreProperties>
</file>