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51" r:id="rId1"/>
  </p:sldMasterIdLst>
  <p:sldIdLst>
    <p:sldId id="256" r:id="rId2"/>
    <p:sldId id="273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72" r:id="rId12"/>
    <p:sldId id="265" r:id="rId13"/>
    <p:sldId id="266" r:id="rId14"/>
    <p:sldId id="267" r:id="rId15"/>
    <p:sldId id="268" r:id="rId16"/>
    <p:sldId id="269" r:id="rId17"/>
    <p:sldId id="270" r:id="rId18"/>
    <p:sldId id="271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330"/>
    <p:restoredTop sz="94620"/>
  </p:normalViewPr>
  <p:slideViewPr>
    <p:cSldViewPr snapToGrid="0" snapToObjects="1">
      <p:cViewPr varScale="1">
        <p:scale>
          <a:sx n="68" d="100"/>
          <a:sy n="68" d="100"/>
        </p:scale>
        <p:origin x="232" y="5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B8136-4330-4480-80D9-0F6FD97061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6072" y="1124712"/>
            <a:ext cx="11036808" cy="3172968"/>
          </a:xfrm>
        </p:spPr>
        <p:txBody>
          <a:bodyPr anchor="b">
            <a:normAutofit/>
          </a:bodyPr>
          <a:lstStyle>
            <a:lvl1pPr algn="l">
              <a:defRPr sz="8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6E5739-DD96-45FB-B609-3E3447A52F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072" y="4727448"/>
            <a:ext cx="11036808" cy="1481328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9FF558-51F9-42A2-9944-DBE23DA8B2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6072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4/14/21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8C0E86-A7F7-4BDC-A637-254E5252D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D10ADE-E9DA-4E57-BF57-1CCB65219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69680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06CE56-3881-4ADA-8CEF-D18B02C242A3}"/>
              </a:ext>
            </a:extLst>
          </p:cNvPr>
          <p:cNvSpPr/>
          <p:nvPr/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9F3C543-62EC-4433-9C93-A2CD8764E9B4}"/>
              </a:ext>
            </a:extLst>
          </p:cNvPr>
          <p:cNvSpPr/>
          <p:nvPr/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440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32C18-E430-4EC7-BD7C-99D86D012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C5012F-7119-4D94-9717-3862E1C938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ED9A4A-D287-4207-9037-70DB007A1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4/14/21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ECFCAC-80DB-43BB-B3F1-AC22BACEE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679730-3487-4D94-A0DC-C21684963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3979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43C89D-929E-4CD1-BCCC-72A14C0335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D450EA-A577-4B76-A12F-650BEB20FD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D2603B-9ACE-4FA9-805B-9B91EB63D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4/14/21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CE18AC-D6A9-4A61-885D-68E2B684A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197AE4-AA47-4E14-8FFE-171FAE47F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1206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D6FBB9D-1CAA-4D05-AB33-BABDFE17B843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27B71-B4B6-4823-80A1-68C40B475118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A6DB05-9FB5-4B07-8675-74C23D4FD89D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358CF-0758-490A-A084-C46443B9A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71183-B3CE-4F45-92FB-98290CA0E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78024"/>
            <a:ext cx="10168128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7DED67-27EC-4D43-A21C-093C1DB048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4/14/21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747CE3-4890-4BC1-94DB-5D49D02C9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3C5AD3-D79A-4D46-B25B-822FE0252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791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5AEDC5C-2E87-49C6-AB07-A95E5F39ED8E}"/>
              </a:ext>
            </a:extLst>
          </p:cNvPr>
          <p:cNvSpPr/>
          <p:nvPr/>
        </p:nvSpPr>
        <p:spPr>
          <a:xfrm>
            <a:off x="558210" y="4981421"/>
            <a:ext cx="11134956" cy="82296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7D88DE-E462-4C8A-BF99-609390DFB781}"/>
              </a:ext>
            </a:extLst>
          </p:cNvPr>
          <p:cNvSpPr/>
          <p:nvPr/>
        </p:nvSpPr>
        <p:spPr>
          <a:xfrm>
            <a:off x="498834" y="5118581"/>
            <a:ext cx="146304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E44900-E8BF-4B12-8BCB-41076E2B6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784" y="640080"/>
            <a:ext cx="10890504" cy="4114800"/>
          </a:xfrm>
        </p:spPr>
        <p:txBody>
          <a:bodyPr anchor="b">
            <a:normAutofit/>
          </a:bodyPr>
          <a:lstStyle>
            <a:lvl1pPr>
              <a:defRPr sz="6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7741F9-B00F-4463-A257-6B66DABD9B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5102352"/>
            <a:ext cx="10607040" cy="585216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8BFA7D-4401-4285-802B-1579165F0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4/14/21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A909C5-AA19-4195-8376-9002D5DF4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C3F32-46E0-47C8-8565-5969A475F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3387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076262E-36A0-40C6-ADE6-90CD9FB9B9EA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2677A9B-4D1D-4D80-912C-24570140A650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3DC8C98-510F-48C9-82B2-9E4F760A68DF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A078AE-0BC3-48F9-87EC-2DB0CCE7E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A20DF-0829-4336-B59F-FF9D7AA9D8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5568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35D01C-CF67-4DF6-B96C-FFC9D5BF84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5936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BBD797-6031-4F82-8726-EAB757027F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4/14/21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B3F71C-B897-4909-A75E-8716AD49C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78BC14-5BB1-405F-A6F3-C07230F08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3215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B671BDE-E45C-41A1-9B98-4A607D703855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99500CE-917A-4D03-A7DF-71D8EBBC1537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3D0D377-28B0-417D-886B-9483AF064975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8F91F8-0767-40B5-A3AA-72931FC19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AE0554-8BEE-4BF6-9519-51B8475D35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5568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4A358D-C930-48E0-B372-06A826B74C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15568" y="3203688"/>
            <a:ext cx="4937760" cy="29685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B6615E-4966-4150-83B6-C47591B363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5936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409F6B-C17B-4B4F-9F35-5068BDC4E2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5936" y="3203687"/>
            <a:ext cx="4937760" cy="296851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BC356D-052B-4A9B-8B2F-6665FD325A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4/14/21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C5E5FA-26A9-467C-93E3-8476142D1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79E50C-1E40-4B48-871B-E392428D2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2651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8C0689C4-0DB3-408B-A956-40326B4AE4C4}"/>
              </a:ext>
            </a:extLst>
          </p:cNvPr>
          <p:cNvSpPr/>
          <p:nvPr/>
        </p:nvSpPr>
        <p:spPr>
          <a:xfrm>
            <a:off x="665853" y="1533525"/>
            <a:ext cx="10917063" cy="379095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E1D10E-1C30-41BF-8C3B-C460C9B5597B}"/>
              </a:ext>
            </a:extLst>
          </p:cNvPr>
          <p:cNvSpPr/>
          <p:nvPr/>
        </p:nvSpPr>
        <p:spPr>
          <a:xfrm>
            <a:off x="609084" y="2971798"/>
            <a:ext cx="128016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9454F2-0EE5-4888-AF4C-82F825E62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992" y="1938528"/>
            <a:ext cx="10177272" cy="2990088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C91241-A315-4643-91E5-CF2C25CC9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4/14/21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706D86-5479-487D-94C8-76093D84F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739411-CED6-43D4-868D-A65C4161A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0657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C447E0-1D4D-4EF2-B81B-4B2400EE3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4/14/21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984CA0-2A78-4600-9F3D-19B09E790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440955-B18E-49D3-AE7B-B331200E3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0065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FA417FE-CD1A-486F-A4AC-E4000A2FB18E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318F0F5-812B-472C-9408-B80F2553F5E0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F7751B-CD8F-4F5B-A903-1DCE5D1E8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A55C8A-A0BB-441D-976F-EB56D4382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192" y="1709928"/>
            <a:ext cx="6729984" cy="4096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DE6A51-A2E5-4BFA-B571-9FDFE1BBFB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29000"/>
            <a:ext cx="3099816" cy="20665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92778A-DD4C-4651-9C53-8B0C44CD88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4/14/21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6C7F66-2DFA-4146-BE1A-CE2890FE4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85D185-B1B6-4D62-81BE-BE82C80AC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8865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68B77B5-211C-456E-B79F-306CC3619347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63C338-194D-4F23-ABEC-60A7EA96F302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C04DCC-0E3E-4F05-9FAC-9FA6CA4B2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A29649-B19F-499E-8E9A-3577EAC8F0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965192" y="1161288"/>
            <a:ext cx="6729984" cy="4645152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C9EF2E-A8CD-41A1-B11A-0D8842797A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38144"/>
            <a:ext cx="3099816" cy="20574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4257B5-0DE0-401F-9171-E8687A97DB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4/14/21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8CD9AD-D667-4FD4-AA34-428AA0BCD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770FB6-F273-4BA6-8B97-9835AC537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2603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325BDE-35A4-4AAD-960B-C1415864A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459C78-0CC4-4552-93DD-49B4194D0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44A3C-9C54-46A6-B3EF-5B36362423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C24A9-CCB6-4F8D-B8DB-C2F3692CFA5A}" type="datetimeFigureOut">
              <a:rPr lang="en-US" smtClean="0"/>
              <a:t>4/14/21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5A696-7B4B-4181-A961-7D66556D50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38CB5-8F4A-401D-A3A9-B27DC15B7A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131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50" r:id="rId6"/>
    <p:sldLayoutId id="2147483745" r:id="rId7"/>
    <p:sldLayoutId id="2147483746" r:id="rId8"/>
    <p:sldLayoutId id="2147483747" r:id="rId9"/>
    <p:sldLayoutId id="2147483749" r:id="rId10"/>
    <p:sldLayoutId id="214748374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CCA5F87-1D1E-45CB-8D83-FC7EEFAD99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86F68A3-2B82-4388-8903-A2E8D12C583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664" r="6963" b="-1"/>
          <a:stretch/>
        </p:blipFill>
        <p:spPr>
          <a:xfrm>
            <a:off x="20" y="10"/>
            <a:ext cx="866849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CCFC2C6-6238-4A2F-93DE-2ADF74AF6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711652" y="0"/>
            <a:ext cx="8480347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DC9BD4-6A8E-2646-AF93-DEDC831C22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48600" y="1122363"/>
            <a:ext cx="4140200" cy="3204134"/>
          </a:xfrm>
        </p:spPr>
        <p:txBody>
          <a:bodyPr anchor="b">
            <a:normAutofit/>
          </a:bodyPr>
          <a:lstStyle/>
          <a:p>
            <a:r>
              <a:rPr lang="en-US" sz="4800" dirty="0"/>
              <a:t>Sets of numbers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6741061-3140-554E-8BBB-4216AA1D1C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48600" y="4872922"/>
            <a:ext cx="4023360" cy="1208141"/>
          </a:xfrm>
        </p:spPr>
        <p:txBody>
          <a:bodyPr>
            <a:normAutofit/>
          </a:bodyPr>
          <a:lstStyle/>
          <a:p>
            <a:r>
              <a:rPr lang="en-US" sz="2000" dirty="0"/>
              <a:t>2B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130540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648" y="4546920"/>
            <a:ext cx="402336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solidFill>
              <a:schemeClr val="tx2">
                <a:lumMod val="25000"/>
                <a:lumOff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17853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38509A-9494-AC4C-9E57-14DF461E2D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Real numbers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877CB44-68AD-5341-83E6-922AC40F453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44577" y="1728216"/>
                <a:ext cx="10639119" cy="4443984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The set of real numbers is made up of two important subsets: </a:t>
                </a:r>
                <a:r>
                  <a:rPr lang="en-US" dirty="0">
                    <a:solidFill>
                      <a:srgbClr val="C00000"/>
                    </a:solidFill>
                  </a:rPr>
                  <a:t>the algebraic numbers</a:t>
                </a:r>
                <a:r>
                  <a:rPr lang="en-US" dirty="0"/>
                  <a:t> and the transcendental numbers.</a:t>
                </a:r>
              </a:p>
              <a:p>
                <a:r>
                  <a:rPr lang="en-US" dirty="0"/>
                  <a:t>An algebraic number is a solution to a polynomial equation of the form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AU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AU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AU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+⋯+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𝑥+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=0,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AU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AU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,…,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AU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 are integers</a:t>
                </a:r>
              </a:p>
              <a:p>
                <a:r>
                  <a:rPr lang="en-US" dirty="0"/>
                  <a:t>Every rational number is algebraic. The irrational number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dirty="0"/>
                  <a:t> is algebraic, as it is a solution of the equation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−2=0</a:t>
                </a:r>
              </a:p>
              <a:p>
                <a:r>
                  <a:rPr lang="en-US" dirty="0"/>
                  <a:t>It can be shown that 𝜋 is not an </a:t>
                </a:r>
                <a:r>
                  <a:rPr lang="en-US" dirty="0">
                    <a:solidFill>
                      <a:srgbClr val="C00000"/>
                    </a:solidFill>
                  </a:rPr>
                  <a:t>algebraic number</a:t>
                </a:r>
                <a:r>
                  <a:rPr lang="en-US" dirty="0"/>
                  <a:t>; it is a transcendental number. The proof is too difficult to be given here.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877CB44-68AD-5341-83E6-922AC40F453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44577" y="1728216"/>
                <a:ext cx="10639119" cy="4443984"/>
              </a:xfrm>
              <a:blipFill>
                <a:blip r:embed="rId2"/>
                <a:stretch>
                  <a:fillRect l="-715" t="-1140" r="-834" b="-11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146" name="Picture 2" descr="Transcendental Numbers - YouTube">
            <a:extLst>
              <a:ext uri="{FF2B5EF4-FFF2-40B4-BE49-F238E27FC236}">
                <a16:creationId xmlns:a16="http://schemas.microsoft.com/office/drawing/2014/main" id="{6EB37FF2-5EB7-EC4B-A933-772C2C8C66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1217" y="57150"/>
            <a:ext cx="2970784" cy="16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7095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E1BC4-3FFE-2D47-BB94-782B33E04C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644" y="2686050"/>
            <a:ext cx="3685032" cy="1179576"/>
          </a:xfrm>
        </p:spPr>
        <p:txBody>
          <a:bodyPr>
            <a:normAutofit fontScale="90000"/>
          </a:bodyPr>
          <a:lstStyle/>
          <a:p>
            <a:r>
              <a:rPr lang="en-US" dirty="0"/>
              <a:t>Real </a:t>
            </a:r>
            <a:br>
              <a:rPr lang="en-US" dirty="0"/>
            </a:br>
            <a:r>
              <a:rPr lang="en-US" dirty="0"/>
              <a:t>numbers</a:t>
            </a:r>
          </a:p>
        </p:txBody>
      </p:sp>
      <p:pic>
        <p:nvPicPr>
          <p:cNvPr id="7170" name="Picture 2" descr="Rational And Irrational Numbers | Rational And Irrational Nu… | Flickr">
            <a:extLst>
              <a:ext uri="{FF2B5EF4-FFF2-40B4-BE49-F238E27FC236}">
                <a16:creationId xmlns:a16="http://schemas.microsoft.com/office/drawing/2014/main" id="{C3C4BF4A-29D8-6644-9069-D487197B9F4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4103" y="0"/>
            <a:ext cx="910525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65242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A8213DD7-B761-4E41-97F9-C29F0DDBF49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Interval notations</a:t>
            </a:r>
          </a:p>
        </p:txBody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48C017C3-AD17-104A-B987-9884466C2C3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CC3300"/>
                </a:solidFill>
              </a:rPr>
              <a:t>Closed interval:</a:t>
            </a:r>
            <a:r>
              <a:rPr lang="en-US" altLang="en-US" dirty="0"/>
              <a:t> [</a:t>
            </a:r>
            <a:r>
              <a:rPr lang="en-US" altLang="en-US" dirty="0" err="1"/>
              <a:t>a,b</a:t>
            </a:r>
            <a:r>
              <a:rPr lang="en-US" altLang="en-US" dirty="0"/>
              <a:t>] is the set of all numbers not smaller than a and not bigger than b</a:t>
            </a:r>
          </a:p>
          <a:p>
            <a:pPr algn="ctr">
              <a:buFont typeface="Wingdings" pitchFamily="2" charset="2"/>
              <a:buNone/>
            </a:pPr>
            <a:r>
              <a:rPr lang="en-US" altLang="en-US" dirty="0"/>
              <a:t>[</a:t>
            </a:r>
            <a:r>
              <a:rPr lang="en-US" altLang="en-US" dirty="0" err="1"/>
              <a:t>a,b</a:t>
            </a:r>
            <a:r>
              <a:rPr lang="en-US" altLang="en-US" dirty="0"/>
              <a:t>] = {x:  </a:t>
            </a:r>
            <a:r>
              <a:rPr lang="en-US" altLang="en-US" dirty="0" err="1"/>
              <a:t>a≤x≤b</a:t>
            </a:r>
            <a:r>
              <a:rPr lang="en-US" altLang="en-US" dirty="0"/>
              <a:t>}</a:t>
            </a:r>
          </a:p>
          <a:p>
            <a:r>
              <a:rPr lang="en-US" altLang="en-US" dirty="0"/>
              <a:t>Example:</a:t>
            </a:r>
          </a:p>
          <a:p>
            <a:pPr algn="ctr">
              <a:buFont typeface="Wingdings" pitchFamily="2" charset="2"/>
              <a:buNone/>
            </a:pPr>
            <a:r>
              <a:rPr lang="en-US" altLang="en-US" dirty="0"/>
              <a:t>[-1,3]</a:t>
            </a:r>
          </a:p>
        </p:txBody>
      </p:sp>
      <p:sp>
        <p:nvSpPr>
          <p:cNvPr id="28676" name="Line 4">
            <a:extLst>
              <a:ext uri="{FF2B5EF4-FFF2-40B4-BE49-F238E27FC236}">
                <a16:creationId xmlns:a16="http://schemas.microsoft.com/office/drawing/2014/main" id="{2B06D270-BF83-0B41-926F-518BB0FD809D}"/>
              </a:ext>
            </a:extLst>
          </p:cNvPr>
          <p:cNvSpPr>
            <a:spLocks noChangeShapeType="1"/>
          </p:cNvSpPr>
          <p:nvPr/>
        </p:nvSpPr>
        <p:spPr bwMode="auto">
          <a:xfrm>
            <a:off x="3200400" y="5410200"/>
            <a:ext cx="6629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77" name="Text Box 5">
            <a:extLst>
              <a:ext uri="{FF2B5EF4-FFF2-40B4-BE49-F238E27FC236}">
                <a16:creationId xmlns:a16="http://schemas.microsoft.com/office/drawing/2014/main" id="{E3BA696D-C269-2C4F-9BA5-A94484535F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48800" y="4749801"/>
            <a:ext cx="3952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/>
              <a:t>x</a:t>
            </a:r>
          </a:p>
        </p:txBody>
      </p:sp>
      <p:sp>
        <p:nvSpPr>
          <p:cNvPr id="28678" name="Line 6">
            <a:extLst>
              <a:ext uri="{FF2B5EF4-FFF2-40B4-BE49-F238E27FC236}">
                <a16:creationId xmlns:a16="http://schemas.microsoft.com/office/drawing/2014/main" id="{98084AB3-35D9-5148-8522-0B26F29530B8}"/>
              </a:ext>
            </a:extLst>
          </p:cNvPr>
          <p:cNvSpPr>
            <a:spLocks noChangeShapeType="1"/>
          </p:cNvSpPr>
          <p:nvPr/>
        </p:nvSpPr>
        <p:spPr bwMode="auto">
          <a:xfrm>
            <a:off x="5029200" y="5410200"/>
            <a:ext cx="2819400" cy="0"/>
          </a:xfrm>
          <a:prstGeom prst="line">
            <a:avLst/>
          </a:prstGeom>
          <a:noFill/>
          <a:ln w="57150">
            <a:solidFill>
              <a:srgbClr val="CC3300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79" name="Text Box 7">
            <a:extLst>
              <a:ext uri="{FF2B5EF4-FFF2-40B4-BE49-F238E27FC236}">
                <a16:creationId xmlns:a16="http://schemas.microsoft.com/office/drawing/2014/main" id="{FC3838FF-F6AA-A642-AB7F-08A3843E15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1" y="4876801"/>
            <a:ext cx="39574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/>
              <a:t>-1</a:t>
            </a:r>
          </a:p>
        </p:txBody>
      </p:sp>
      <p:sp>
        <p:nvSpPr>
          <p:cNvPr id="28680" name="Text Box 8">
            <a:extLst>
              <a:ext uri="{FF2B5EF4-FFF2-40B4-BE49-F238E27FC236}">
                <a16:creationId xmlns:a16="http://schemas.microsoft.com/office/drawing/2014/main" id="{7F6E2EA1-613E-4544-90B3-30E7CEF6D6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1" y="4876800"/>
            <a:ext cx="377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/>
              <a:t>3</a:t>
            </a:r>
          </a:p>
        </p:txBody>
      </p:sp>
      <p:pic>
        <p:nvPicPr>
          <p:cNvPr id="2054" name="Picture 6" descr="Online Math Homework Help: Explain Interval notation">
            <a:extLst>
              <a:ext uri="{FF2B5EF4-FFF2-40B4-BE49-F238E27FC236}">
                <a16:creationId xmlns:a16="http://schemas.microsoft.com/office/drawing/2014/main" id="{DCB3F050-C838-8F4C-999A-CEE876A94C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7350" y="38862"/>
            <a:ext cx="4165600" cy="232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32828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5075723A-DF60-D040-B63B-51E3026696F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Interval notations</a:t>
            </a:r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1C0136E1-2FF7-9744-96DB-04552F4890F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CC3300"/>
                </a:solidFill>
              </a:rPr>
              <a:t>Open intervals:</a:t>
            </a:r>
            <a:r>
              <a:rPr lang="en-US" altLang="en-US" dirty="0"/>
              <a:t> (</a:t>
            </a:r>
            <a:r>
              <a:rPr lang="en-US" altLang="en-US" dirty="0" err="1"/>
              <a:t>a,b</a:t>
            </a:r>
            <a:r>
              <a:rPr lang="en-US" altLang="en-US" dirty="0"/>
              <a:t>) is the set of all numbers bigger than a and smaller than b</a:t>
            </a:r>
          </a:p>
          <a:p>
            <a:pPr algn="ctr">
              <a:buFont typeface="Wingdings" pitchFamily="2" charset="2"/>
              <a:buNone/>
            </a:pPr>
            <a:r>
              <a:rPr lang="en-US" altLang="en-US" dirty="0"/>
              <a:t>(</a:t>
            </a:r>
            <a:r>
              <a:rPr lang="en-US" altLang="en-US" dirty="0" err="1"/>
              <a:t>a,b</a:t>
            </a:r>
            <a:r>
              <a:rPr lang="en-US" altLang="en-US" dirty="0"/>
              <a:t>) = {x: a&lt;x&lt;b}</a:t>
            </a:r>
          </a:p>
          <a:p>
            <a:r>
              <a:rPr lang="en-US" altLang="en-US" dirty="0"/>
              <a:t>Example:</a:t>
            </a:r>
          </a:p>
          <a:p>
            <a:pPr algn="ctr">
              <a:buFont typeface="Wingdings" pitchFamily="2" charset="2"/>
              <a:buNone/>
            </a:pPr>
            <a:r>
              <a:rPr lang="en-US" altLang="en-US" dirty="0"/>
              <a:t>(-1,3)</a:t>
            </a:r>
          </a:p>
        </p:txBody>
      </p:sp>
      <p:sp>
        <p:nvSpPr>
          <p:cNvPr id="29700" name="Line 4">
            <a:extLst>
              <a:ext uri="{FF2B5EF4-FFF2-40B4-BE49-F238E27FC236}">
                <a16:creationId xmlns:a16="http://schemas.microsoft.com/office/drawing/2014/main" id="{9B6F1638-4E5E-3B44-A5A7-A16ED1DD08EA}"/>
              </a:ext>
            </a:extLst>
          </p:cNvPr>
          <p:cNvSpPr>
            <a:spLocks noChangeShapeType="1"/>
          </p:cNvSpPr>
          <p:nvPr/>
        </p:nvSpPr>
        <p:spPr bwMode="auto">
          <a:xfrm>
            <a:off x="3200400" y="5410200"/>
            <a:ext cx="6629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1" name="Text Box 5">
            <a:extLst>
              <a:ext uri="{FF2B5EF4-FFF2-40B4-BE49-F238E27FC236}">
                <a16:creationId xmlns:a16="http://schemas.microsoft.com/office/drawing/2014/main" id="{E0C1E5CA-803E-D44A-A03F-FF200A125D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48800" y="4749801"/>
            <a:ext cx="3952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/>
              <a:t>x</a:t>
            </a:r>
          </a:p>
        </p:txBody>
      </p:sp>
      <p:sp>
        <p:nvSpPr>
          <p:cNvPr id="29702" name="Line 6">
            <a:extLst>
              <a:ext uri="{FF2B5EF4-FFF2-40B4-BE49-F238E27FC236}">
                <a16:creationId xmlns:a16="http://schemas.microsoft.com/office/drawing/2014/main" id="{71B8BA0E-AA40-1840-A769-7D3A801C5AE3}"/>
              </a:ext>
            </a:extLst>
          </p:cNvPr>
          <p:cNvSpPr>
            <a:spLocks noChangeShapeType="1"/>
          </p:cNvSpPr>
          <p:nvPr/>
        </p:nvSpPr>
        <p:spPr bwMode="auto">
          <a:xfrm>
            <a:off x="5029200" y="5410200"/>
            <a:ext cx="2819400" cy="0"/>
          </a:xfrm>
          <a:prstGeom prst="line">
            <a:avLst/>
          </a:prstGeom>
          <a:noFill/>
          <a:ln w="57150">
            <a:solidFill>
              <a:srgbClr val="CC3300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3" name="Text Box 7">
            <a:extLst>
              <a:ext uri="{FF2B5EF4-FFF2-40B4-BE49-F238E27FC236}">
                <a16:creationId xmlns:a16="http://schemas.microsoft.com/office/drawing/2014/main" id="{1B255215-A53C-0843-A025-26773693B4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1" y="4876801"/>
            <a:ext cx="39574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/>
              <a:t>-1</a:t>
            </a:r>
          </a:p>
        </p:txBody>
      </p:sp>
      <p:sp>
        <p:nvSpPr>
          <p:cNvPr id="29704" name="Text Box 8">
            <a:extLst>
              <a:ext uri="{FF2B5EF4-FFF2-40B4-BE49-F238E27FC236}">
                <a16:creationId xmlns:a16="http://schemas.microsoft.com/office/drawing/2014/main" id="{8D3F16E1-D4FF-DA42-9CBF-3F3D562D26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1" y="4876800"/>
            <a:ext cx="377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/>
              <a:t>3</a:t>
            </a:r>
          </a:p>
        </p:txBody>
      </p:sp>
      <p:sp>
        <p:nvSpPr>
          <p:cNvPr id="29705" name="Oval 9">
            <a:extLst>
              <a:ext uri="{FF2B5EF4-FFF2-40B4-BE49-F238E27FC236}">
                <a16:creationId xmlns:a16="http://schemas.microsoft.com/office/drawing/2014/main" id="{9660CB4D-7A1F-E447-87BA-68BDC7AE09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5321300"/>
            <a:ext cx="165100" cy="165100"/>
          </a:xfrm>
          <a:prstGeom prst="ellipse">
            <a:avLst/>
          </a:prstGeom>
          <a:solidFill>
            <a:schemeClr val="bg1"/>
          </a:solidFill>
          <a:ln w="9525">
            <a:solidFill>
              <a:srgbClr val="CC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06" name="Oval 10">
            <a:extLst>
              <a:ext uri="{FF2B5EF4-FFF2-40B4-BE49-F238E27FC236}">
                <a16:creationId xmlns:a16="http://schemas.microsoft.com/office/drawing/2014/main" id="{7717D0C0-CB00-6D40-ABF3-F785123714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72400" y="5334000"/>
            <a:ext cx="165100" cy="165100"/>
          </a:xfrm>
          <a:prstGeom prst="ellipse">
            <a:avLst/>
          </a:prstGeom>
          <a:solidFill>
            <a:schemeClr val="bg1"/>
          </a:solidFill>
          <a:ln w="9525">
            <a:solidFill>
              <a:srgbClr val="CC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1" name="Picture 6" descr="Online Math Homework Help: Explain Interval notation">
            <a:extLst>
              <a:ext uri="{FF2B5EF4-FFF2-40B4-BE49-F238E27FC236}">
                <a16:creationId xmlns:a16="http://schemas.microsoft.com/office/drawing/2014/main" id="{B5C66D5E-4B0B-AD42-9BDA-6AF4126542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7350" y="38862"/>
            <a:ext cx="4165600" cy="232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1694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536C5952-6386-CD47-A2B3-94125BF622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Interval notations</a:t>
            </a:r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5E24F1FF-FF74-2B45-AC95-F62B005A92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894014" y="1827214"/>
            <a:ext cx="7545387" cy="4878387"/>
          </a:xfrm>
        </p:spPr>
        <p:txBody>
          <a:bodyPr/>
          <a:lstStyle/>
          <a:p>
            <a:r>
              <a:rPr lang="en-US" altLang="en-US" dirty="0">
                <a:solidFill>
                  <a:srgbClr val="CC3300"/>
                </a:solidFill>
              </a:rPr>
              <a:t>Half-Open (half-closed) intervals:</a:t>
            </a:r>
            <a:r>
              <a:rPr lang="en-US" altLang="en-US" dirty="0"/>
              <a:t> (</a:t>
            </a:r>
            <a:r>
              <a:rPr lang="en-US" altLang="en-US" dirty="0" err="1"/>
              <a:t>a,b</a:t>
            </a:r>
            <a:r>
              <a:rPr lang="en-US" altLang="en-US" dirty="0"/>
              <a:t>] is the set of all numbers bigger than a and smaller than or equal to b</a:t>
            </a:r>
          </a:p>
          <a:p>
            <a:pPr algn="ctr">
              <a:buFont typeface="Wingdings" pitchFamily="2" charset="2"/>
              <a:buNone/>
            </a:pPr>
            <a:r>
              <a:rPr lang="en-US" altLang="en-US" dirty="0"/>
              <a:t>(</a:t>
            </a:r>
            <a:r>
              <a:rPr lang="en-US" altLang="en-US" dirty="0" err="1"/>
              <a:t>a,b</a:t>
            </a:r>
            <a:r>
              <a:rPr lang="en-US" altLang="en-US" dirty="0"/>
              <a:t>] = {x: a&lt;</a:t>
            </a:r>
            <a:r>
              <a:rPr lang="en-US" altLang="en-US" dirty="0" err="1"/>
              <a:t>x≤b</a:t>
            </a:r>
            <a:r>
              <a:rPr lang="en-US" altLang="en-US" dirty="0"/>
              <a:t>}</a:t>
            </a:r>
          </a:p>
          <a:p>
            <a:r>
              <a:rPr lang="en-US" altLang="en-US" dirty="0"/>
              <a:t>Example:</a:t>
            </a:r>
          </a:p>
          <a:p>
            <a:pPr algn="ctr">
              <a:buFont typeface="Wingdings" pitchFamily="2" charset="2"/>
              <a:buNone/>
            </a:pPr>
            <a:r>
              <a:rPr lang="en-US" altLang="en-US" dirty="0"/>
              <a:t>(-1,3]</a:t>
            </a:r>
          </a:p>
          <a:p>
            <a:endParaRPr lang="en-US" altLang="en-US" dirty="0"/>
          </a:p>
          <a:p>
            <a:endParaRPr lang="en-US" altLang="en-US" dirty="0"/>
          </a:p>
          <a:p>
            <a:r>
              <a:rPr lang="en-US" altLang="en-US" dirty="0"/>
              <a:t>The interval [</a:t>
            </a:r>
            <a:r>
              <a:rPr lang="en-US" altLang="en-US" dirty="0" err="1"/>
              <a:t>a,b</a:t>
            </a:r>
            <a:r>
              <a:rPr lang="en-US" altLang="en-US" dirty="0"/>
              <a:t>) is defined similarly</a:t>
            </a:r>
          </a:p>
        </p:txBody>
      </p:sp>
      <p:sp>
        <p:nvSpPr>
          <p:cNvPr id="30724" name="Line 4">
            <a:extLst>
              <a:ext uri="{FF2B5EF4-FFF2-40B4-BE49-F238E27FC236}">
                <a16:creationId xmlns:a16="http://schemas.microsoft.com/office/drawing/2014/main" id="{17FF04DD-F686-B046-8A2E-FAA0A761EDDF}"/>
              </a:ext>
            </a:extLst>
          </p:cNvPr>
          <p:cNvSpPr>
            <a:spLocks noChangeShapeType="1"/>
          </p:cNvSpPr>
          <p:nvPr/>
        </p:nvSpPr>
        <p:spPr bwMode="auto">
          <a:xfrm>
            <a:off x="3200400" y="5410200"/>
            <a:ext cx="6629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25" name="Text Box 5">
            <a:extLst>
              <a:ext uri="{FF2B5EF4-FFF2-40B4-BE49-F238E27FC236}">
                <a16:creationId xmlns:a16="http://schemas.microsoft.com/office/drawing/2014/main" id="{45DCBC77-987D-114A-84C8-EC80AC7306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48800" y="4749801"/>
            <a:ext cx="3952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/>
              <a:t>x</a:t>
            </a:r>
          </a:p>
        </p:txBody>
      </p:sp>
      <p:sp>
        <p:nvSpPr>
          <p:cNvPr id="30726" name="Line 6">
            <a:extLst>
              <a:ext uri="{FF2B5EF4-FFF2-40B4-BE49-F238E27FC236}">
                <a16:creationId xmlns:a16="http://schemas.microsoft.com/office/drawing/2014/main" id="{3CA0570D-C713-F545-A16E-F15F6D87E7CF}"/>
              </a:ext>
            </a:extLst>
          </p:cNvPr>
          <p:cNvSpPr>
            <a:spLocks noChangeShapeType="1"/>
          </p:cNvSpPr>
          <p:nvPr/>
        </p:nvSpPr>
        <p:spPr bwMode="auto">
          <a:xfrm>
            <a:off x="5029200" y="5410200"/>
            <a:ext cx="2819400" cy="0"/>
          </a:xfrm>
          <a:prstGeom prst="line">
            <a:avLst/>
          </a:prstGeom>
          <a:noFill/>
          <a:ln w="57150">
            <a:solidFill>
              <a:srgbClr val="CC3300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27" name="Text Box 7">
            <a:extLst>
              <a:ext uri="{FF2B5EF4-FFF2-40B4-BE49-F238E27FC236}">
                <a16:creationId xmlns:a16="http://schemas.microsoft.com/office/drawing/2014/main" id="{6C1C2077-2334-4C48-A6AC-00E753D2E3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1" y="4876801"/>
            <a:ext cx="39574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/>
              <a:t>-1</a:t>
            </a:r>
          </a:p>
        </p:txBody>
      </p:sp>
      <p:sp>
        <p:nvSpPr>
          <p:cNvPr id="30728" name="Text Box 8">
            <a:extLst>
              <a:ext uri="{FF2B5EF4-FFF2-40B4-BE49-F238E27FC236}">
                <a16:creationId xmlns:a16="http://schemas.microsoft.com/office/drawing/2014/main" id="{BD478EB7-45F9-A342-B282-4EFDC0C890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1" y="4876800"/>
            <a:ext cx="377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/>
              <a:t>3</a:t>
            </a:r>
          </a:p>
        </p:txBody>
      </p:sp>
      <p:sp>
        <p:nvSpPr>
          <p:cNvPr id="30729" name="Oval 9">
            <a:extLst>
              <a:ext uri="{FF2B5EF4-FFF2-40B4-BE49-F238E27FC236}">
                <a16:creationId xmlns:a16="http://schemas.microsoft.com/office/drawing/2014/main" id="{D86C9D11-FFEF-F94F-9394-FCDB6E21D3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5321300"/>
            <a:ext cx="165100" cy="165100"/>
          </a:xfrm>
          <a:prstGeom prst="ellipse">
            <a:avLst/>
          </a:prstGeom>
          <a:solidFill>
            <a:schemeClr val="bg1"/>
          </a:solidFill>
          <a:ln w="9525">
            <a:solidFill>
              <a:srgbClr val="CC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" name="Picture 6" descr="Online Math Homework Help: Explain Interval notation">
            <a:extLst>
              <a:ext uri="{FF2B5EF4-FFF2-40B4-BE49-F238E27FC236}">
                <a16:creationId xmlns:a16="http://schemas.microsoft.com/office/drawing/2014/main" id="{7AB2DF52-520D-4745-849C-6B419253D6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0650" y="38862"/>
            <a:ext cx="3162300" cy="1764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73199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CF164D73-E774-2C4C-8C7D-94056972DFF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Infinite intervals</a:t>
            </a:r>
          </a:p>
        </p:txBody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2F09A109-6EDB-D245-8988-3D2BC2AA70C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362200" y="1523206"/>
            <a:ext cx="7545388" cy="4878388"/>
          </a:xfrm>
        </p:spPr>
        <p:txBody>
          <a:bodyPr>
            <a:normAutofit/>
          </a:bodyPr>
          <a:lstStyle/>
          <a:p>
            <a:r>
              <a:rPr lang="en-US" altLang="en-US" dirty="0"/>
              <a:t>[a,∞) = {x: </a:t>
            </a:r>
            <a:r>
              <a:rPr lang="en-US" altLang="en-US" dirty="0" err="1"/>
              <a:t>a≤x</a:t>
            </a:r>
            <a:r>
              <a:rPr lang="en-US" altLang="en-US" dirty="0"/>
              <a:t>}</a:t>
            </a:r>
            <a:br>
              <a:rPr lang="en-US" altLang="en-US" dirty="0"/>
            </a:br>
            <a:endParaRPr lang="en-US" altLang="en-US" dirty="0"/>
          </a:p>
          <a:p>
            <a:r>
              <a:rPr lang="en-US" altLang="en-US" dirty="0"/>
              <a:t>(a, ∞) = {x: a&lt;x}</a:t>
            </a:r>
            <a:br>
              <a:rPr lang="en-US" altLang="en-US" dirty="0"/>
            </a:br>
            <a:endParaRPr lang="en-US" altLang="en-US" dirty="0"/>
          </a:p>
          <a:p>
            <a:r>
              <a:rPr lang="en-US" altLang="en-US" dirty="0"/>
              <a:t>(-∞,a] = {x: </a:t>
            </a:r>
            <a:r>
              <a:rPr lang="en-US" altLang="en-US" dirty="0" err="1"/>
              <a:t>x≤a</a:t>
            </a:r>
            <a:r>
              <a:rPr lang="en-US" altLang="en-US" dirty="0"/>
              <a:t>}</a:t>
            </a:r>
          </a:p>
          <a:p>
            <a:endParaRPr lang="en-US" altLang="en-US" dirty="0"/>
          </a:p>
          <a:p>
            <a:r>
              <a:rPr lang="en-US" altLang="en-US" dirty="0"/>
              <a:t>(-∞,a) = {x: x&lt;a}</a:t>
            </a:r>
          </a:p>
          <a:p>
            <a:pPr marL="0" indent="0">
              <a:buNone/>
            </a:pPr>
            <a:endParaRPr lang="en-US" altLang="en-US" dirty="0"/>
          </a:p>
          <a:p>
            <a:r>
              <a:rPr lang="en-US" altLang="en-US" dirty="0"/>
              <a:t>The whole real line </a:t>
            </a:r>
            <a:r>
              <a:rPr lang="en-US" altLang="en-US" b="1" dirty="0"/>
              <a:t>R</a:t>
            </a:r>
            <a:r>
              <a:rPr lang="en-US" altLang="en-US" dirty="0"/>
              <a:t> = (-∞, ∞)</a:t>
            </a:r>
          </a:p>
          <a:p>
            <a:endParaRPr lang="en-US" altLang="en-US" dirty="0"/>
          </a:p>
          <a:p>
            <a:endParaRPr lang="en-US" altLang="en-US" dirty="0"/>
          </a:p>
        </p:txBody>
      </p:sp>
      <p:sp>
        <p:nvSpPr>
          <p:cNvPr id="31748" name="Line 4">
            <a:extLst>
              <a:ext uri="{FF2B5EF4-FFF2-40B4-BE49-F238E27FC236}">
                <a16:creationId xmlns:a16="http://schemas.microsoft.com/office/drawing/2014/main" id="{A6CD552C-CF6C-F148-AE76-B03A834E1160}"/>
              </a:ext>
            </a:extLst>
          </p:cNvPr>
          <p:cNvSpPr>
            <a:spLocks noChangeShapeType="1"/>
          </p:cNvSpPr>
          <p:nvPr/>
        </p:nvSpPr>
        <p:spPr bwMode="auto">
          <a:xfrm>
            <a:off x="6934200" y="1828800"/>
            <a:ext cx="2819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49" name="Line 5">
            <a:extLst>
              <a:ext uri="{FF2B5EF4-FFF2-40B4-BE49-F238E27FC236}">
                <a16:creationId xmlns:a16="http://schemas.microsoft.com/office/drawing/2014/main" id="{A5C8CDA3-CCC7-5E4F-B0C7-F989433BFE0B}"/>
              </a:ext>
            </a:extLst>
          </p:cNvPr>
          <p:cNvSpPr>
            <a:spLocks noChangeShapeType="1"/>
          </p:cNvSpPr>
          <p:nvPr/>
        </p:nvSpPr>
        <p:spPr bwMode="auto">
          <a:xfrm>
            <a:off x="8153400" y="1828800"/>
            <a:ext cx="1600200" cy="0"/>
          </a:xfrm>
          <a:prstGeom prst="line">
            <a:avLst/>
          </a:prstGeom>
          <a:noFill/>
          <a:ln w="57150">
            <a:solidFill>
              <a:srgbClr val="CC3300"/>
            </a:solidFill>
            <a:round/>
            <a:headEnd type="oval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50" name="Text Box 6">
            <a:extLst>
              <a:ext uri="{FF2B5EF4-FFF2-40B4-BE49-F238E27FC236}">
                <a16:creationId xmlns:a16="http://schemas.microsoft.com/office/drawing/2014/main" id="{446EA86C-BCC6-3049-81B4-60E887384B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77201" y="1752600"/>
            <a:ext cx="3667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/>
              <a:t>a</a:t>
            </a:r>
          </a:p>
        </p:txBody>
      </p:sp>
      <p:sp>
        <p:nvSpPr>
          <p:cNvPr id="31751" name="Line 7">
            <a:extLst>
              <a:ext uri="{FF2B5EF4-FFF2-40B4-BE49-F238E27FC236}">
                <a16:creationId xmlns:a16="http://schemas.microsoft.com/office/drawing/2014/main" id="{3EFA5B7F-89FB-444C-902A-337C36A442C8}"/>
              </a:ext>
            </a:extLst>
          </p:cNvPr>
          <p:cNvSpPr>
            <a:spLocks noChangeShapeType="1"/>
          </p:cNvSpPr>
          <p:nvPr/>
        </p:nvSpPr>
        <p:spPr bwMode="auto">
          <a:xfrm>
            <a:off x="6934200" y="2667000"/>
            <a:ext cx="2895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52" name="Line 8">
            <a:extLst>
              <a:ext uri="{FF2B5EF4-FFF2-40B4-BE49-F238E27FC236}">
                <a16:creationId xmlns:a16="http://schemas.microsoft.com/office/drawing/2014/main" id="{08678E34-7E76-D947-8C21-9B6B5966E40C}"/>
              </a:ext>
            </a:extLst>
          </p:cNvPr>
          <p:cNvSpPr>
            <a:spLocks noChangeShapeType="1"/>
          </p:cNvSpPr>
          <p:nvPr/>
        </p:nvSpPr>
        <p:spPr bwMode="auto">
          <a:xfrm>
            <a:off x="8153400" y="2667000"/>
            <a:ext cx="1676400" cy="0"/>
          </a:xfrm>
          <a:prstGeom prst="line">
            <a:avLst/>
          </a:prstGeom>
          <a:noFill/>
          <a:ln w="57150">
            <a:solidFill>
              <a:srgbClr val="CC3300"/>
            </a:solidFill>
            <a:round/>
            <a:headEnd type="oval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53" name="Text Box 9">
            <a:extLst>
              <a:ext uri="{FF2B5EF4-FFF2-40B4-BE49-F238E27FC236}">
                <a16:creationId xmlns:a16="http://schemas.microsoft.com/office/drawing/2014/main" id="{5C14EFDA-6FF8-F94E-912C-D2E5127C52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77201" y="2209800"/>
            <a:ext cx="3667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/>
              <a:t>a</a:t>
            </a:r>
          </a:p>
        </p:txBody>
      </p:sp>
      <p:sp>
        <p:nvSpPr>
          <p:cNvPr id="31754" name="Oval 10">
            <a:extLst>
              <a:ext uri="{FF2B5EF4-FFF2-40B4-BE49-F238E27FC236}">
                <a16:creationId xmlns:a16="http://schemas.microsoft.com/office/drawing/2014/main" id="{EAC66227-A79F-F74F-80E8-421B264ADA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77200" y="2590800"/>
            <a:ext cx="165100" cy="165100"/>
          </a:xfrm>
          <a:prstGeom prst="ellipse">
            <a:avLst/>
          </a:prstGeom>
          <a:solidFill>
            <a:schemeClr val="bg1"/>
          </a:solidFill>
          <a:ln w="9525">
            <a:solidFill>
              <a:srgbClr val="CC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55" name="Line 11">
            <a:extLst>
              <a:ext uri="{FF2B5EF4-FFF2-40B4-BE49-F238E27FC236}">
                <a16:creationId xmlns:a16="http://schemas.microsoft.com/office/drawing/2014/main" id="{B815A636-5273-B640-92C4-80CC51026232}"/>
              </a:ext>
            </a:extLst>
          </p:cNvPr>
          <p:cNvSpPr>
            <a:spLocks noChangeShapeType="1"/>
          </p:cNvSpPr>
          <p:nvPr/>
        </p:nvSpPr>
        <p:spPr bwMode="auto">
          <a:xfrm>
            <a:off x="7072314" y="3962400"/>
            <a:ext cx="28336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56" name="Text Box 12">
            <a:extLst>
              <a:ext uri="{FF2B5EF4-FFF2-40B4-BE49-F238E27FC236}">
                <a16:creationId xmlns:a16="http://schemas.microsoft.com/office/drawing/2014/main" id="{5188F3A0-564E-7541-9662-FC1A8775B5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86713" y="3429000"/>
            <a:ext cx="3667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/>
              <a:t>a</a:t>
            </a:r>
          </a:p>
        </p:txBody>
      </p:sp>
      <p:sp>
        <p:nvSpPr>
          <p:cNvPr id="31757" name="Line 13">
            <a:extLst>
              <a:ext uri="{FF2B5EF4-FFF2-40B4-BE49-F238E27FC236}">
                <a16:creationId xmlns:a16="http://schemas.microsoft.com/office/drawing/2014/main" id="{B7EBFF5A-A687-BE4D-8ECA-3125F7B7098B}"/>
              </a:ext>
            </a:extLst>
          </p:cNvPr>
          <p:cNvSpPr>
            <a:spLocks noChangeShapeType="1"/>
          </p:cNvSpPr>
          <p:nvPr/>
        </p:nvSpPr>
        <p:spPr bwMode="auto">
          <a:xfrm>
            <a:off x="7072314" y="4800600"/>
            <a:ext cx="28336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58" name="Text Box 14">
            <a:extLst>
              <a:ext uri="{FF2B5EF4-FFF2-40B4-BE49-F238E27FC236}">
                <a16:creationId xmlns:a16="http://schemas.microsoft.com/office/drawing/2014/main" id="{318A3E5D-FABB-3649-9DCF-A65B30F6DF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62913" y="4343400"/>
            <a:ext cx="3667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/>
              <a:t>a</a:t>
            </a:r>
          </a:p>
        </p:txBody>
      </p:sp>
      <p:sp>
        <p:nvSpPr>
          <p:cNvPr id="31759" name="Line 15">
            <a:extLst>
              <a:ext uri="{FF2B5EF4-FFF2-40B4-BE49-F238E27FC236}">
                <a16:creationId xmlns:a16="http://schemas.microsoft.com/office/drawing/2014/main" id="{6179985A-FB34-524F-A5D5-1E23367672C9}"/>
              </a:ext>
            </a:extLst>
          </p:cNvPr>
          <p:cNvSpPr>
            <a:spLocks noChangeShapeType="1"/>
          </p:cNvSpPr>
          <p:nvPr/>
        </p:nvSpPr>
        <p:spPr bwMode="auto">
          <a:xfrm>
            <a:off x="6919913" y="4800600"/>
            <a:ext cx="1219200" cy="0"/>
          </a:xfrm>
          <a:prstGeom prst="line">
            <a:avLst/>
          </a:prstGeom>
          <a:noFill/>
          <a:ln w="57150">
            <a:solidFill>
              <a:srgbClr val="333399"/>
            </a:solidFill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60" name="Oval 16">
            <a:extLst>
              <a:ext uri="{FF2B5EF4-FFF2-40B4-BE49-F238E27FC236}">
                <a16:creationId xmlns:a16="http://schemas.microsoft.com/office/drawing/2014/main" id="{65099B41-8753-4F47-8043-F15AC74D38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77200" y="4724400"/>
            <a:ext cx="165100" cy="165100"/>
          </a:xfrm>
          <a:prstGeom prst="ellipse">
            <a:avLst/>
          </a:prstGeom>
          <a:solidFill>
            <a:schemeClr val="bg1"/>
          </a:solidFill>
          <a:ln w="9525">
            <a:solidFill>
              <a:srgbClr val="000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61" name="Line 17">
            <a:extLst>
              <a:ext uri="{FF2B5EF4-FFF2-40B4-BE49-F238E27FC236}">
                <a16:creationId xmlns:a16="http://schemas.microsoft.com/office/drawing/2014/main" id="{2BCD0079-94EC-5F4A-8290-61AB8E7CC3D1}"/>
              </a:ext>
            </a:extLst>
          </p:cNvPr>
          <p:cNvSpPr>
            <a:spLocks noChangeShapeType="1"/>
          </p:cNvSpPr>
          <p:nvPr/>
        </p:nvSpPr>
        <p:spPr bwMode="auto">
          <a:xfrm>
            <a:off x="6858001" y="3962400"/>
            <a:ext cx="1281113" cy="0"/>
          </a:xfrm>
          <a:prstGeom prst="line">
            <a:avLst/>
          </a:prstGeom>
          <a:noFill/>
          <a:ln w="57150">
            <a:solidFill>
              <a:srgbClr val="333399"/>
            </a:solidFill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62" name="Line 18">
            <a:extLst>
              <a:ext uri="{FF2B5EF4-FFF2-40B4-BE49-F238E27FC236}">
                <a16:creationId xmlns:a16="http://schemas.microsoft.com/office/drawing/2014/main" id="{3FCFA055-5AD1-9543-8187-33D7E627AC62}"/>
              </a:ext>
            </a:extLst>
          </p:cNvPr>
          <p:cNvSpPr>
            <a:spLocks noChangeShapeType="1"/>
          </p:cNvSpPr>
          <p:nvPr/>
        </p:nvSpPr>
        <p:spPr bwMode="auto">
          <a:xfrm>
            <a:off x="7162800" y="5943600"/>
            <a:ext cx="283368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63" name="Line 19">
            <a:extLst>
              <a:ext uri="{FF2B5EF4-FFF2-40B4-BE49-F238E27FC236}">
                <a16:creationId xmlns:a16="http://schemas.microsoft.com/office/drawing/2014/main" id="{1862D1DD-9158-9E47-BDBE-F25132CA2B95}"/>
              </a:ext>
            </a:extLst>
          </p:cNvPr>
          <p:cNvSpPr>
            <a:spLocks noChangeShapeType="1"/>
          </p:cNvSpPr>
          <p:nvPr/>
        </p:nvSpPr>
        <p:spPr bwMode="auto">
          <a:xfrm>
            <a:off x="7093744" y="5943600"/>
            <a:ext cx="297180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64" name="Text Box 20">
            <a:extLst>
              <a:ext uri="{FF2B5EF4-FFF2-40B4-BE49-F238E27FC236}">
                <a16:creationId xmlns:a16="http://schemas.microsoft.com/office/drawing/2014/main" id="{7E771ED5-33D6-BF4C-9C89-0405A59C7A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7740" y="6320135"/>
            <a:ext cx="374006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b="1" dirty="0"/>
              <a:t>Note: ∞ is not a number!</a:t>
            </a:r>
          </a:p>
        </p:txBody>
      </p:sp>
      <p:pic>
        <p:nvPicPr>
          <p:cNvPr id="21" name="Picture 6" descr="Online Math Homework Help: Explain Interval notation">
            <a:extLst>
              <a:ext uri="{FF2B5EF4-FFF2-40B4-BE49-F238E27FC236}">
                <a16:creationId xmlns:a16="http://schemas.microsoft.com/office/drawing/2014/main" id="{0FC7E64F-06C3-AD4E-AF33-05726F7FFF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5450" y="38862"/>
            <a:ext cx="2857500" cy="1594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33247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42AA0-45AB-8E45-B580-23FDA3683B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1936" y="29980"/>
            <a:ext cx="10168128" cy="665563"/>
          </a:xfrm>
        </p:spPr>
        <p:txBody>
          <a:bodyPr/>
          <a:lstStyle/>
          <a:p>
            <a:pPr algn="ctr"/>
            <a:r>
              <a:rPr lang="en-US" dirty="0"/>
              <a:t>Interval notation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5F735E1-9782-6748-89ED-65341EFCD44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04406" y="710533"/>
                <a:ext cx="11287594" cy="6005059"/>
              </a:xfrm>
            </p:spPr>
            <p:txBody>
              <a:bodyPr>
                <a:normAutofit fontScale="92500"/>
              </a:bodyPr>
              <a:lstStyle/>
              <a:p>
                <a:r>
                  <a:rPr lang="en-US" dirty="0"/>
                  <a:t>Among the most important subsets of </a:t>
                </a:r>
                <a:r>
                  <a:rPr lang="en-US" dirty="0" err="1"/>
                  <a:t>ℝ</a:t>
                </a:r>
                <a:r>
                  <a:rPr lang="en-US" dirty="0"/>
                  <a:t> are the </a:t>
                </a:r>
                <a:r>
                  <a:rPr lang="en-US" dirty="0">
                    <a:solidFill>
                      <a:srgbClr val="C00000"/>
                    </a:solidFill>
                  </a:rPr>
                  <a:t>intervals</a:t>
                </a:r>
                <a:r>
                  <a:rPr lang="en-US" dirty="0"/>
                  <a:t>. We suppose that 𝑎 and 𝑏 are real numbers with 𝑎&lt;𝑏.</a:t>
                </a:r>
              </a:p>
              <a:p>
                <a:r>
                  <a:rPr lang="en-US" altLang="en-US" dirty="0"/>
                  <a:t>(a, b) = {x: a &lt; x &lt; b}          [a, b] = {x:  a ≤ x ≤ b}</a:t>
                </a:r>
              </a:p>
              <a:p>
                <a:r>
                  <a:rPr lang="en-US" altLang="en-US" dirty="0"/>
                  <a:t>(a, b] = {x: a &lt; x ≤ b}.         [a, b) = {x: a ≤ x &lt; b}</a:t>
                </a:r>
              </a:p>
              <a:p>
                <a:r>
                  <a:rPr lang="en-US" altLang="en-US" dirty="0"/>
                  <a:t>(a, ∞) = {x: a &lt; x}                [a, ∞) = {x: a ≤ x}</a:t>
                </a:r>
              </a:p>
              <a:p>
                <a:r>
                  <a:rPr lang="en-US" altLang="en-US" dirty="0"/>
                  <a:t>(-∞, a) = {x: x &lt; a}              (-∞, a] = {x: x ≤ a}</a:t>
                </a:r>
                <a:endParaRPr lang="en-US" dirty="0"/>
              </a:p>
              <a:p>
                <a:r>
                  <a:rPr lang="en-US" dirty="0"/>
                  <a:t>The ‘closed’ circle (∙) indicates that the number is included.</a:t>
                </a:r>
              </a:p>
              <a:p>
                <a:r>
                  <a:rPr lang="en-US" dirty="0"/>
                  <a:t>The ‘open’ circle (∘) indicates that the number is not included.</a:t>
                </a:r>
              </a:p>
              <a:p>
                <a:r>
                  <a:rPr lang="en-US" dirty="0"/>
                  <a:t>The following are subsets of the real numbers for which we have special notation:</a:t>
                </a:r>
              </a:p>
              <a:p>
                <a:r>
                  <a:rPr lang="en-US" dirty="0"/>
                  <a:t>Positive real numbers: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dirty="0">
                            <a:solidFill>
                              <a:srgbClr val="C00000"/>
                            </a:solidFill>
                          </a:rPr>
                          <m:t>ℝ</m:t>
                        </m:r>
                      </m:e>
                      <m:sup>
                        <m:r>
                          <a:rPr lang="en-AU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 </a:t>
                </a:r>
                <a:r>
                  <a:rPr lang="en-US" dirty="0"/>
                  <a:t>={𝑥: 𝑥 &gt; 0}</a:t>
                </a:r>
              </a:p>
              <a:p>
                <a:r>
                  <a:rPr lang="en-US" dirty="0"/>
                  <a:t>Negative real numbers: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dirty="0">
                            <a:solidFill>
                              <a:srgbClr val="C00000"/>
                            </a:solidFill>
                          </a:rPr>
                          <m:t>ℝ</m:t>
                        </m:r>
                      </m:e>
                      <m:sup>
                        <m:r>
                          <a:rPr lang="en-AU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 </a:t>
                </a:r>
                <a:r>
                  <a:rPr lang="en-US" dirty="0"/>
                  <a:t>={𝑥: 𝑥 &lt; 0}</a:t>
                </a:r>
              </a:p>
              <a:p>
                <a:r>
                  <a:rPr lang="en-US" dirty="0"/>
                  <a:t>Real numbers excluding zero: </a:t>
                </a:r>
                <a:r>
                  <a:rPr lang="en-US" dirty="0" err="1">
                    <a:solidFill>
                      <a:srgbClr val="C00000"/>
                    </a:solidFill>
                  </a:rPr>
                  <a:t>ℝ</a:t>
                </a:r>
                <a:r>
                  <a:rPr lang="en-US" dirty="0">
                    <a:solidFill>
                      <a:srgbClr val="C00000"/>
                    </a:solidFill>
                  </a:rPr>
                  <a:t>∖</a:t>
                </a:r>
                <a:r>
                  <a:rPr lang="en-US" dirty="0"/>
                  <a:t> {0}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5F735E1-9782-6748-89ED-65341EFCD44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04406" y="710533"/>
                <a:ext cx="11287594" cy="6005059"/>
              </a:xfrm>
              <a:blipFill>
                <a:blip r:embed="rId2"/>
                <a:stretch>
                  <a:fillRect l="-674" t="-6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6" descr="Online Math Homework Help: Explain Interval notation">
            <a:extLst>
              <a:ext uri="{FF2B5EF4-FFF2-40B4-BE49-F238E27FC236}">
                <a16:creationId xmlns:a16="http://schemas.microsoft.com/office/drawing/2014/main" id="{A879371E-72FF-FA46-B84C-5349EA84FF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6400" y="1198462"/>
            <a:ext cx="4165600" cy="232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6946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5EECF8-B11D-C545-963C-B50D501D4A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5392" y="308798"/>
            <a:ext cx="10561770" cy="500671"/>
          </a:xfrm>
        </p:spPr>
        <p:txBody>
          <a:bodyPr>
            <a:normAutofit fontScale="90000"/>
          </a:bodyPr>
          <a:lstStyle/>
          <a:p>
            <a:r>
              <a:rPr lang="en-US" sz="3200" dirty="0"/>
              <a:t>Illustrate each of the following intervals of real numbers: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B2E109-16F6-F244-A5FD-D2DEB84569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1936" y="1053957"/>
            <a:ext cx="10168128" cy="5092009"/>
          </a:xfrm>
        </p:spPr>
        <p:txBody>
          <a:bodyPr>
            <a:normAutofit/>
          </a:bodyPr>
          <a:lstStyle/>
          <a:p>
            <a:r>
              <a:rPr lang="en-US" dirty="0"/>
              <a:t>[−2,3]</a:t>
            </a:r>
          </a:p>
          <a:p>
            <a:endParaRPr lang="en-US" dirty="0"/>
          </a:p>
          <a:p>
            <a:r>
              <a:rPr lang="en-US" dirty="0"/>
              <a:t>(−3,4]</a:t>
            </a:r>
          </a:p>
          <a:p>
            <a:endParaRPr lang="en-US" dirty="0"/>
          </a:p>
          <a:p>
            <a:r>
              <a:rPr lang="en-US" dirty="0"/>
              <a:t>(−∞,2]</a:t>
            </a:r>
          </a:p>
          <a:p>
            <a:endParaRPr lang="en-US" dirty="0"/>
          </a:p>
          <a:p>
            <a:r>
              <a:rPr lang="en-US" dirty="0"/>
              <a:t>(−2,4)</a:t>
            </a:r>
          </a:p>
          <a:p>
            <a:endParaRPr lang="en-US" dirty="0"/>
          </a:p>
          <a:p>
            <a:r>
              <a:rPr lang="en-US" dirty="0"/>
              <a:t>(−3,∞)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4E84A1F-A3AB-5C4E-9D9B-47B26D1504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5263" y="809469"/>
            <a:ext cx="7315200" cy="9525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FCE769B-5F87-9643-BC0D-D70A1BB163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5263" y="1949907"/>
            <a:ext cx="7378700" cy="889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6750EAF-B785-4E43-B36F-B350871F3F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1830" y="3016250"/>
            <a:ext cx="5930900" cy="8255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3277294-6543-4C45-9FFA-236045D4AE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9243" y="4009836"/>
            <a:ext cx="7366000" cy="9652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7E69B79-1906-354A-BA7E-C458D754835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52470" y="5228111"/>
            <a:ext cx="7251700" cy="87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688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C82DCE-DC8A-3E40-AF22-7751236CD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323788"/>
            <a:ext cx="10168128" cy="62059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Section 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EC144B-565F-204E-911F-05EFB1F1E2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944381"/>
            <a:ext cx="10168128" cy="5589831"/>
          </a:xfrm>
        </p:spPr>
        <p:txBody>
          <a:bodyPr>
            <a:normAutofit fontScale="92500"/>
          </a:bodyPr>
          <a:lstStyle/>
          <a:p>
            <a:r>
              <a:rPr lang="en-US" dirty="0"/>
              <a:t>Sets of numbers:</a:t>
            </a:r>
          </a:p>
          <a:p>
            <a:r>
              <a:rPr lang="en-US" dirty="0"/>
              <a:t>Real numbers: </a:t>
            </a:r>
            <a:r>
              <a:rPr lang="en-US" dirty="0" err="1"/>
              <a:t>ℝ</a:t>
            </a:r>
            <a:endParaRPr lang="en-US" dirty="0"/>
          </a:p>
          <a:p>
            <a:r>
              <a:rPr lang="en-US" dirty="0"/>
              <a:t>Rational numbers: </a:t>
            </a:r>
            <a:r>
              <a:rPr lang="en-US" dirty="0" err="1"/>
              <a:t>ℚ</a:t>
            </a:r>
            <a:endParaRPr lang="en-US" dirty="0"/>
          </a:p>
          <a:p>
            <a:r>
              <a:rPr lang="en-US" dirty="0"/>
              <a:t>Integers: </a:t>
            </a:r>
            <a:r>
              <a:rPr lang="en-US" dirty="0" err="1"/>
              <a:t>ℤ</a:t>
            </a:r>
            <a:endParaRPr lang="en-US" dirty="0"/>
          </a:p>
          <a:p>
            <a:r>
              <a:rPr lang="en-US" dirty="0"/>
              <a:t>Natural numbers: </a:t>
            </a:r>
            <a:r>
              <a:rPr lang="en-US" dirty="0" err="1"/>
              <a:t>ℕ</a:t>
            </a:r>
            <a:endParaRPr lang="en-US" dirty="0"/>
          </a:p>
          <a:p>
            <a:endParaRPr lang="en-US" dirty="0"/>
          </a:p>
          <a:p>
            <a:r>
              <a:rPr lang="en-US" dirty="0"/>
              <a:t>For real numbers 𝑎 and 𝑏 with 𝑎&lt;𝑏, we can consider the following intervals:</a:t>
            </a:r>
          </a:p>
          <a:p>
            <a:r>
              <a:rPr lang="en-US" altLang="en-US" dirty="0"/>
              <a:t>(a, b) = {x: a &lt; x &lt; b}          [a, b] = {x:  a ≤ x ≤ b}</a:t>
            </a:r>
          </a:p>
          <a:p>
            <a:r>
              <a:rPr lang="en-US" altLang="en-US" dirty="0"/>
              <a:t>(a, b] = {x: a &lt; x ≤ b}.         [a, b) = {x: a ≤ x &lt; b}</a:t>
            </a:r>
          </a:p>
          <a:p>
            <a:r>
              <a:rPr lang="en-US" altLang="en-US" dirty="0"/>
              <a:t>(a, ∞) = {x: a &lt; x}                [a, ∞) = {x: a ≤ x}</a:t>
            </a:r>
          </a:p>
          <a:p>
            <a:r>
              <a:rPr lang="en-US" altLang="en-US" dirty="0"/>
              <a:t>(-∞, a) = {x: x &lt; a}              (-∞, a] = {x: x ≤ a}</a:t>
            </a:r>
            <a:endParaRPr lang="en-US" dirty="0"/>
          </a:p>
        </p:txBody>
      </p:sp>
      <p:pic>
        <p:nvPicPr>
          <p:cNvPr id="15362" name="Picture 2" descr="Summary | ENCORE">
            <a:extLst>
              <a:ext uri="{FF2B5EF4-FFF2-40B4-BE49-F238E27FC236}">
                <a16:creationId xmlns:a16="http://schemas.microsoft.com/office/drawing/2014/main" id="{E8FC62A1-B531-794A-83A8-9A6AA212DE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9500" y="944381"/>
            <a:ext cx="3492500" cy="232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2897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E3584F-3941-8543-A2C0-7703ACC534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839212"/>
            <a:ext cx="2209800" cy="1179576"/>
          </a:xfrm>
        </p:spPr>
        <p:txBody>
          <a:bodyPr>
            <a:normAutofit/>
          </a:bodyPr>
          <a:lstStyle/>
          <a:p>
            <a:r>
              <a:rPr lang="en-US" sz="3200" dirty="0"/>
              <a:t>Numbers</a:t>
            </a:r>
          </a:p>
        </p:txBody>
      </p:sp>
      <p:pic>
        <p:nvPicPr>
          <p:cNvPr id="8194" name="Picture 2" descr="Rational and Irrational Numbers (Definition &amp; Examples)">
            <a:extLst>
              <a:ext uri="{FF2B5EF4-FFF2-40B4-BE49-F238E27FC236}">
                <a16:creationId xmlns:a16="http://schemas.microsoft.com/office/drawing/2014/main" id="{1F075DD7-BC14-A04F-881A-6E631F5474E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5902" y="0"/>
            <a:ext cx="1041194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38773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520D60-5B7D-EF4B-BCB3-3FA7AD0F84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Numbers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372E602-2469-4045-B2BF-BE7AF275B4D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08304" y="2042160"/>
                <a:ext cx="10375392" cy="4267200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Recall that the elements of {1,2,3,4,…} are called </a:t>
                </a:r>
                <a:r>
                  <a:rPr lang="en-US" dirty="0">
                    <a:solidFill>
                      <a:srgbClr val="0070C0"/>
                    </a:solidFill>
                  </a:rPr>
                  <a:t>natural</a:t>
                </a:r>
                <a:r>
                  <a:rPr lang="en-US" dirty="0"/>
                  <a:t> numbers, and the elements of {…,−2,−1,0,1,2,…} are called </a:t>
                </a:r>
                <a:r>
                  <a:rPr lang="en-US" dirty="0">
                    <a:solidFill>
                      <a:srgbClr val="0070C0"/>
                    </a:solidFill>
                  </a:rPr>
                  <a:t>integers</a:t>
                </a:r>
                <a:r>
                  <a:rPr lang="en-US" dirty="0"/>
                  <a:t>.</a:t>
                </a:r>
              </a:p>
              <a:p>
                <a:r>
                  <a:rPr lang="en-US" dirty="0"/>
                  <a:t>The numbers of the form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𝑝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dirty="0"/>
                          <m:t>𝑞</m:t>
                        </m:r>
                      </m:den>
                    </m:f>
                  </m:oMath>
                </a14:m>
                <a:r>
                  <a:rPr lang="en-US" dirty="0"/>
                  <a:t>, with 𝑝 and 𝑞 integers, 𝑞≠0, are called </a:t>
                </a:r>
                <a:r>
                  <a:rPr lang="en-US" dirty="0">
                    <a:solidFill>
                      <a:srgbClr val="0070C0"/>
                    </a:solidFill>
                  </a:rPr>
                  <a:t>rational numbers</a:t>
                </a:r>
                <a:r>
                  <a:rPr lang="en-US" dirty="0"/>
                  <a:t>.</a:t>
                </a:r>
              </a:p>
              <a:p>
                <a:r>
                  <a:rPr lang="en-US" dirty="0"/>
                  <a:t>The real numbers which are not rational are called </a:t>
                </a:r>
                <a:r>
                  <a:rPr lang="en-US" dirty="0">
                    <a:solidFill>
                      <a:srgbClr val="0070C0"/>
                    </a:solidFill>
                  </a:rPr>
                  <a:t>irrational</a:t>
                </a:r>
                <a:r>
                  <a:rPr lang="en-US" dirty="0"/>
                  <a:t>. Some examples of irrational numbers are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dirty="0"/>
                  <a:t>, 𝜋, 𝜋+2 and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e>
                    </m:rad>
                    <m:r>
                      <a:rPr lang="en-AU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+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e>
                    </m:rad>
                  </m:oMath>
                </a14:m>
                <a:r>
                  <a:rPr lang="en-US" dirty="0"/>
                  <a:t>. These numbers cannot be written in the form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𝑝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dirty="0"/>
                          <m:t>𝑞</m:t>
                        </m:r>
                      </m:den>
                    </m:f>
                  </m:oMath>
                </a14:m>
                <a:r>
                  <a:rPr lang="en-US" dirty="0"/>
                  <a:t>, for integers 𝑝,𝑞; the decimal representations of these numbers do not terminate or repeat.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372E602-2469-4045-B2BF-BE7AF275B4D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08304" y="2042160"/>
                <a:ext cx="10375392" cy="4267200"/>
              </a:xfrm>
              <a:blipFill>
                <a:blip r:embed="rId2"/>
                <a:stretch>
                  <a:fillRect l="-856" t="-8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44" name="Picture 4" descr="Subsets of Real Numbers ( Read ) | Algebra | CK-12 Foundation">
            <a:extLst>
              <a:ext uri="{FF2B5EF4-FFF2-40B4-BE49-F238E27FC236}">
                <a16:creationId xmlns:a16="http://schemas.microsoft.com/office/drawing/2014/main" id="{7C9C4EC0-51AB-2F47-9CA5-A9CDA193E3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4334" y="1"/>
            <a:ext cx="3399566" cy="2042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3204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074067-8428-D44C-BDBB-2752A07BA5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3993" y="0"/>
            <a:ext cx="7058007" cy="670560"/>
          </a:xfrm>
        </p:spPr>
        <p:txBody>
          <a:bodyPr/>
          <a:lstStyle/>
          <a:p>
            <a:pPr algn="ctr"/>
            <a:r>
              <a:rPr lang="en-US" dirty="0"/>
              <a:t>Numbers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F8442C-F2DD-AD4F-A4D4-DD4647D146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802458"/>
            <a:ext cx="4862286" cy="5253083"/>
          </a:xfrm>
        </p:spPr>
        <p:txBody>
          <a:bodyPr>
            <a:normAutofit/>
          </a:bodyPr>
          <a:lstStyle/>
          <a:p>
            <a:r>
              <a:rPr lang="en-US" dirty="0"/>
              <a:t>The set of </a:t>
            </a:r>
            <a:r>
              <a:rPr lang="en-US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real numbers </a:t>
            </a:r>
            <a:r>
              <a:rPr lang="en-US" dirty="0"/>
              <a:t>is denoted by </a:t>
            </a:r>
            <a:r>
              <a:rPr lang="en-US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ℝ</a:t>
            </a:r>
            <a:r>
              <a:rPr lang="en-US" dirty="0"/>
              <a:t>.</a:t>
            </a:r>
          </a:p>
          <a:p>
            <a:r>
              <a:rPr lang="en-US" dirty="0"/>
              <a:t>The set of </a:t>
            </a:r>
            <a:r>
              <a:rPr lang="en-US" dirty="0">
                <a:solidFill>
                  <a:srgbClr val="00B050"/>
                </a:solidFill>
              </a:rPr>
              <a:t>rational numbers </a:t>
            </a:r>
            <a:r>
              <a:rPr lang="en-US" dirty="0"/>
              <a:t>is denoted by </a:t>
            </a:r>
            <a:r>
              <a:rPr lang="en-US" dirty="0" err="1">
                <a:solidFill>
                  <a:srgbClr val="00B050"/>
                </a:solidFill>
              </a:rPr>
              <a:t>ℚ</a:t>
            </a:r>
            <a:r>
              <a:rPr lang="en-US" dirty="0"/>
              <a:t>.</a:t>
            </a:r>
          </a:p>
          <a:p>
            <a:r>
              <a:rPr lang="en-US" dirty="0"/>
              <a:t>The set of </a:t>
            </a:r>
            <a:r>
              <a:rPr lang="en-US" dirty="0">
                <a:solidFill>
                  <a:srgbClr val="0070C0"/>
                </a:solidFill>
              </a:rPr>
              <a:t>integers</a:t>
            </a:r>
            <a:r>
              <a:rPr lang="en-US" dirty="0"/>
              <a:t> is denoted by </a:t>
            </a:r>
            <a:r>
              <a:rPr lang="en-US" dirty="0" err="1">
                <a:solidFill>
                  <a:srgbClr val="0070C0"/>
                </a:solidFill>
              </a:rPr>
              <a:t>ℤ</a:t>
            </a:r>
            <a:r>
              <a:rPr lang="en-US" dirty="0"/>
              <a:t>.</a:t>
            </a:r>
          </a:p>
          <a:p>
            <a:r>
              <a:rPr lang="en-US" dirty="0"/>
              <a:t>The set of </a:t>
            </a:r>
            <a:r>
              <a:rPr lang="en-US" dirty="0">
                <a:solidFill>
                  <a:srgbClr val="C00000"/>
                </a:solidFill>
              </a:rPr>
              <a:t>natural numbers </a:t>
            </a:r>
            <a:r>
              <a:rPr lang="en-US" dirty="0"/>
              <a:t>is denoted by </a:t>
            </a:r>
            <a:r>
              <a:rPr lang="en-US" dirty="0" err="1">
                <a:solidFill>
                  <a:srgbClr val="C00000"/>
                </a:solidFill>
              </a:rPr>
              <a:t>ℕ</a:t>
            </a:r>
            <a:r>
              <a:rPr lang="en-US" dirty="0"/>
              <a:t>.</a:t>
            </a:r>
          </a:p>
          <a:p>
            <a:r>
              <a:rPr lang="en-US" dirty="0"/>
              <a:t>It is clear that </a:t>
            </a:r>
            <a:r>
              <a:rPr lang="en-US" dirty="0">
                <a:solidFill>
                  <a:srgbClr val="C00000"/>
                </a:solidFill>
              </a:rPr>
              <a:t>ℕ</a:t>
            </a:r>
            <a:r>
              <a:rPr lang="en-US" dirty="0"/>
              <a:t>⊆</a:t>
            </a:r>
            <a:r>
              <a:rPr lang="en-US" dirty="0">
                <a:solidFill>
                  <a:srgbClr val="0070C0"/>
                </a:solidFill>
              </a:rPr>
              <a:t>ℤ</a:t>
            </a:r>
            <a:r>
              <a:rPr lang="en-US" dirty="0"/>
              <a:t>⊆</a:t>
            </a:r>
            <a:r>
              <a:rPr lang="en-US" dirty="0">
                <a:solidFill>
                  <a:srgbClr val="00B050"/>
                </a:solidFill>
              </a:rPr>
              <a:t>ℚ</a:t>
            </a:r>
            <a:r>
              <a:rPr lang="en-US" dirty="0"/>
              <a:t>⊆</a:t>
            </a:r>
            <a:r>
              <a:rPr lang="en-US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ℝ</a:t>
            </a:r>
            <a:r>
              <a:rPr lang="en-US" dirty="0"/>
              <a:t>, and this may be represented by the diagram on the right.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6B4220B-28C7-B540-9DF5-9706DAEE2E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9800" y="1681382"/>
            <a:ext cx="7442200" cy="392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544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6A78C9-6137-A541-91DB-A250022400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Cartesian product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71C182D-F5A5-BD4A-9BED-75C5942091E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We can use set notation to describe subsets of the real numbers.</a:t>
                </a:r>
              </a:p>
              <a:p>
                <a:r>
                  <a:rPr lang="en-US" dirty="0"/>
                  <a:t>For example:</a:t>
                </a:r>
              </a:p>
              <a:p>
                <a:r>
                  <a:rPr lang="en-US" dirty="0"/>
                  <a:t>{𝑥: 0&lt;𝑥&lt;1} is the set of all real numbers strictly between 0 and 1</a:t>
                </a:r>
              </a:p>
              <a:p>
                <a:r>
                  <a:rPr lang="en-US" dirty="0"/>
                  <a:t>{𝑥: 𝑥&gt;0, 𝑥∈</a:t>
                </a:r>
                <a:r>
                  <a:rPr lang="en-US" dirty="0" err="1">
                    <a:solidFill>
                      <a:srgbClr val="00B050"/>
                    </a:solidFill>
                  </a:rPr>
                  <a:t>ℚ</a:t>
                </a:r>
                <a:r>
                  <a:rPr lang="en-US" dirty="0"/>
                  <a:t>} is the set of all positive rational numbers</a:t>
                </a:r>
              </a:p>
              <a:p>
                <a:r>
                  <a:rPr lang="en-US" dirty="0"/>
                  <a:t>{2𝑛: 𝑛=0,1,2,…} is the set of all non-negative even numbers.</a:t>
                </a:r>
              </a:p>
              <a:p>
                <a:r>
                  <a:rPr lang="en-US" dirty="0"/>
                  <a:t>The set of all ordered pairs of real numbers is denoted by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dirty="0">
                            <a:solidFill>
                              <a:schemeClr val="accent3">
                                <a:lumMod val="60000"/>
                                <a:lumOff val="40000"/>
                              </a:schemeClr>
                            </a:solidFill>
                          </a:rPr>
                          <m:t>ℝ</m:t>
                        </m:r>
                      </m:e>
                      <m:sup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. That is,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dirty="0">
                            <a:solidFill>
                              <a:schemeClr val="accent3">
                                <a:lumMod val="60000"/>
                                <a:lumOff val="40000"/>
                              </a:schemeClr>
                            </a:solidFill>
                          </a:rPr>
                          <m:t>ℝ</m:t>
                        </m:r>
                      </m:e>
                      <m:sup>
                        <m:r>
                          <a:rPr lang="en-AU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={(𝑥,𝑦): 𝑥,𝑦∈</a:t>
                </a:r>
                <a:r>
                  <a:rPr lang="en-US" dirty="0" err="1">
                    <a:solidFill>
                      <a:schemeClr val="accent3">
                        <a:lumMod val="60000"/>
                        <a:lumOff val="40000"/>
                      </a:schemeClr>
                    </a:solidFill>
                  </a:rPr>
                  <a:t>ℝ</a:t>
                </a:r>
                <a:r>
                  <a:rPr lang="en-US" dirty="0"/>
                  <a:t>}</a:t>
                </a:r>
              </a:p>
              <a:p>
                <a:r>
                  <a:rPr lang="en-US" dirty="0"/>
                  <a:t>This set is known as the </a:t>
                </a:r>
                <a:r>
                  <a:rPr lang="en-US" dirty="0">
                    <a:solidFill>
                      <a:srgbClr val="0070C0"/>
                    </a:solidFill>
                  </a:rPr>
                  <a:t>Cartesian product </a:t>
                </a:r>
                <a:r>
                  <a:rPr lang="en-US" dirty="0"/>
                  <a:t>of </a:t>
                </a:r>
                <a:r>
                  <a:rPr lang="en-US" dirty="0" err="1"/>
                  <a:t>ℝ</a:t>
                </a:r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  <a:r>
                  <a:rPr lang="en-US" dirty="0"/>
                  <a:t>with itself.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71C182D-F5A5-BD4A-9BED-75C5942091E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23" t="-1027" b="-20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220" name="Picture 4" descr="Cartesian Product of Sets">
            <a:extLst>
              <a:ext uri="{FF2B5EF4-FFF2-40B4-BE49-F238E27FC236}">
                <a16:creationId xmlns:a16="http://schemas.microsoft.com/office/drawing/2014/main" id="{89C5AE70-9E0C-A24D-B292-F2679B43C6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6690" y="38517"/>
            <a:ext cx="3415310" cy="2439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3991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5660B4-5E31-2B4F-A4CE-84882189C8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Rational numbers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5E6BD55-8D4B-844D-8A08-12B5998E2A1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31800" y="2008124"/>
                <a:ext cx="11544300" cy="3719576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/>
                  <a:t>Every rational number can be expressed as a terminating or recurring decimal.</a:t>
                </a:r>
              </a:p>
              <a:p>
                <a:r>
                  <a:rPr lang="en-US" dirty="0"/>
                  <a:t>To find the decimal representation of a rational number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num>
                      <m:den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</m:oMath>
                </a14:m>
                <a:r>
                  <a:rPr lang="en-US" dirty="0"/>
                  <a:t>, perform the division 𝑚÷𝑛.</a:t>
                </a:r>
              </a:p>
              <a:p>
                <a:r>
                  <a:rPr lang="en-US" dirty="0"/>
                  <a:t>For example, to find the decimal representation of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  <m:r>
                      <a:rPr lang="en-AU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, divide 3.0000000… by 7.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 	Therefore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AU" i="1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  <m:r>
                      <a:rPr lang="en-AU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=0.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4</m:t>
                        </m:r>
                      </m:e>
                    </m:acc>
                  </m:oMath>
                </a14:m>
                <a:r>
                  <a:rPr lang="en-US" dirty="0"/>
                  <a:t>2857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1</m:t>
                        </m:r>
                      </m:e>
                    </m:acc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5E6BD55-8D4B-844D-8A08-12B5998E2A1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31800" y="2008124"/>
                <a:ext cx="11544300" cy="3719576"/>
              </a:xfrm>
              <a:blipFill>
                <a:blip r:embed="rId2"/>
                <a:stretch>
                  <a:fillRect l="-769" t="-1017" b="-13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81897946-6C0C-7249-9BF8-454EC70C9F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9550" y="4096512"/>
            <a:ext cx="5645150" cy="94266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06502E5-1A48-1844-A4E4-4B243F058F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5632" y="5727700"/>
            <a:ext cx="10668000" cy="838200"/>
          </a:xfrm>
          <a:prstGeom prst="rect">
            <a:avLst/>
          </a:prstGeom>
        </p:spPr>
      </p:pic>
      <p:pic>
        <p:nvPicPr>
          <p:cNvPr id="1027" name="Picture 3" descr="Relationships between Sets of Rational Numbers">
            <a:extLst>
              <a:ext uri="{FF2B5EF4-FFF2-40B4-BE49-F238E27FC236}">
                <a16:creationId xmlns:a16="http://schemas.microsoft.com/office/drawing/2014/main" id="{76FBF813-429C-CD44-B685-AD315808D6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43819"/>
            <a:ext cx="3581400" cy="1987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8870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5AAF7E-48A0-E44A-B213-57993F8135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0"/>
            <a:ext cx="10168128" cy="801189"/>
          </a:xfrm>
        </p:spPr>
        <p:txBody>
          <a:bodyPr/>
          <a:lstStyle/>
          <a:p>
            <a:r>
              <a:rPr lang="en-US" dirty="0"/>
              <a:t>Proof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9693943-BDD4-E24D-B28C-E9727496EDC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115568" y="1221146"/>
                <a:ext cx="10168128" cy="3721100"/>
              </a:xfrm>
            </p:spPr>
            <p:txBody>
              <a:bodyPr>
                <a:normAutofit fontScale="92500"/>
              </a:bodyPr>
              <a:lstStyle/>
              <a:p>
                <a:r>
                  <a:rPr lang="en-US" dirty="0"/>
                  <a:t>Consider any two natural numbers 𝑚 and 𝑛. At each step in the division of 𝑚 by 𝑛, there is a remainder. If the remainder is 0, then the division algorithm stops and the decimal is a terminating decimal.</a:t>
                </a:r>
              </a:p>
              <a:p>
                <a:r>
                  <a:rPr lang="en-US" dirty="0"/>
                  <a:t>If the remainder is never 0, then it must be one of the numbers 1,2,3,…,𝑛−1. (In the above example, 𝑛=7 and the remainders can only be 1, 2, 3, 4, 5 and 6.) Hence the remainder must repeat after at most 𝑛−1 steps.</a:t>
                </a:r>
              </a:p>
              <a:p>
                <a:r>
                  <a:rPr lang="en-US" dirty="0"/>
                  <a:t>Further examples: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AU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=0.5,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dirty="0"/>
                  <a:t> =0.2,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dirty="0"/>
                  <a:t> =0.1,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AU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=0. 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3</m:t>
                        </m:r>
                      </m:e>
                    </m:acc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  <m:r>
                      <a:rPr lang="en-AU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=0. 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1</m:t>
                        </m:r>
                      </m:e>
                    </m:acc>
                  </m:oMath>
                </a14:m>
                <a:r>
                  <a:rPr lang="en-US" dirty="0"/>
                  <a:t>4285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7</m:t>
                        </m:r>
                      </m:e>
                    </m:acc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9693943-BDD4-E24D-B28C-E9727496EDC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15568" y="1221146"/>
                <a:ext cx="10168128" cy="3721100"/>
              </a:xfrm>
              <a:blipFill>
                <a:blip r:embed="rId2"/>
                <a:stretch>
                  <a:fillRect l="-623" t="-6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DBFDDCF6-321B-D14E-A7D1-7DC8D64689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7171" y="4958884"/>
            <a:ext cx="9984922" cy="1899116"/>
          </a:xfrm>
          <a:prstGeom prst="rect">
            <a:avLst/>
          </a:prstGeom>
        </p:spPr>
      </p:pic>
      <p:pic>
        <p:nvPicPr>
          <p:cNvPr id="11268" name="Picture 4" descr="Rational Numbers (Definition, Examples)">
            <a:extLst>
              <a:ext uri="{FF2B5EF4-FFF2-40B4-BE49-F238E27FC236}">
                <a16:creationId xmlns:a16="http://schemas.microsoft.com/office/drawing/2014/main" id="{5AD116E1-A388-344F-B377-C11C8531AE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0671" y="0"/>
            <a:ext cx="2941329" cy="1260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0038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D51BE7-CF80-C648-9753-7B34A88F5E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078C387-977F-3D4A-AFA0-E4C2B546F0C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03834" y="2416048"/>
                <a:ext cx="10784332" cy="4443476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Assume that 𝑥=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num>
                      <m:den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AU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sup>
                        </m:sSup>
                        <m:sSup>
                          <m:sSup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×</m:t>
                            </m:r>
                            <m:r>
                              <a:rPr lang="en-AU" b="0" i="1" dirty="0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  <m:sup>
                            <m:r>
                              <a:rPr lang="en-US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𝛽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dirty="0"/>
                  <a:t> with 𝛼≥𝛽. Multiply the numerator and denominator by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e>
                      <m:sup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sup>
                    </m:sSup>
                  </m:oMath>
                </a14:m>
                <a:r>
                  <a:rPr lang="en-US" dirty="0"/>
                  <a:t>. Then</a:t>
                </a:r>
              </a:p>
              <a:p>
                <a:r>
                  <a:rPr lang="en-US" dirty="0"/>
                  <a:t>𝑥=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sSup>
                          <m:sSupPr>
                            <m:ctrlPr>
                              <a:rPr lang="en-US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AU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𝛽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AU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sup>
                        </m:sSup>
                        <m:sSup>
                          <m:sSup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×</m:t>
                            </m:r>
                            <m:r>
                              <a:rPr lang="en-AU" i="1" dirty="0"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  <m:sup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𝛽</m:t>
                            </m:r>
                          </m:sup>
                        </m:sSup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sSup>
                          <m:sSupPr>
                            <m:ctrlPr>
                              <a:rPr lang="en-US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AU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𝛽</m:t>
                            </m:r>
                          </m:sup>
                        </m:sSup>
                      </m:den>
                    </m:f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AU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𝛽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AU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sup>
                        </m:sSup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×</m:t>
                            </m:r>
                            <m:r>
                              <a:rPr lang="en-AU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sup>
                        </m:sSup>
                      </m:den>
                    </m:f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AU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𝛽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AU" b="0" i="1" smtClean="0">
                                <a:latin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sup>
                        </m:sSup>
                      </m:den>
                    </m:f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en-AU" dirty="0">
                  <a:ea typeface="Cambria Math" panose="02040503050406030204" pitchFamily="18" charset="0"/>
                </a:endParaRPr>
              </a:p>
              <a:p>
                <a:r>
                  <a:rPr lang="en-US" dirty="0"/>
                  <a:t>and so 𝑥 can be written as a terminating decimal. The case 𝛼&lt;𝛽 is similar.</a:t>
                </a:r>
              </a:p>
              <a:p>
                <a:endParaRPr lang="en-US" dirty="0"/>
              </a:p>
              <a:p>
                <a:r>
                  <a:rPr lang="en-US" dirty="0"/>
                  <a:t>Conversely, if 𝑥 can be written as a terminating decimal, then there is 𝑚∈</a:t>
                </a:r>
                <a:r>
                  <a:rPr lang="en-US" dirty="0" err="1"/>
                  <a:t>ℤ</a:t>
                </a:r>
                <a:r>
                  <a:rPr lang="en-US" dirty="0"/>
                  <a:t> and 𝛼∈</a:t>
                </a:r>
                <a:r>
                  <a:rPr lang="en-US" dirty="0" err="1"/>
                  <a:t>ℕ</a:t>
                </a:r>
                <a:r>
                  <a:rPr lang="en-US" dirty="0"/>
                  <a:t>∪{0} such that 𝑥=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i="1">
                            <a:latin typeface="Cambria Math" panose="02040503050406030204" pitchFamily="18" charset="0"/>
                          </a:rPr>
                          <m:t>𝑚</m:t>
                        </m:r>
                      </m:num>
                      <m:den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AU" i="1">
                                <a:latin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sup>
                        </m:sSup>
                      </m:den>
                    </m:f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i="1">
                            <a:latin typeface="Cambria Math" panose="02040503050406030204" pitchFamily="18" charset="0"/>
                          </a:rPr>
                          <m:t>𝑚</m:t>
                        </m:r>
                      </m:num>
                      <m:den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AU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sup>
                        </m:sSup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×</m:t>
                            </m:r>
                            <m:r>
                              <a:rPr lang="en-AU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078C387-977F-3D4A-AFA0-E4C2B546F0C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03834" y="2416048"/>
                <a:ext cx="10784332" cy="4443476"/>
              </a:xfrm>
              <a:blipFill>
                <a:blip r:embed="rId2"/>
                <a:stretch>
                  <a:fillRect l="-824" r="-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2" descr="Operations on rational numbers | Properties &amp; Solved Examples - Cuemath">
            <a:extLst>
              <a:ext uri="{FF2B5EF4-FFF2-40B4-BE49-F238E27FC236}">
                <a16:creationId xmlns:a16="http://schemas.microsoft.com/office/drawing/2014/main" id="{A1C962D9-B03F-DA4C-8544-6D0E4B11B8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7143" y="17727"/>
            <a:ext cx="4504858" cy="253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0283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AECE003-D094-1B42-96A8-B7D9F34C27EF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0" y="178232"/>
                <a:ext cx="12192000" cy="768714"/>
              </a:xfrm>
            </p:spPr>
            <p:txBody>
              <a:bodyPr>
                <a:noAutofit/>
              </a:bodyPr>
              <a:lstStyle/>
              <a:p>
                <a:pPr algn="ctr"/>
                <a:r>
                  <a:rPr lang="en-US" sz="2400" dirty="0"/>
                  <a:t>Example: Write each of the following in the form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sz="2400" b="0" i="1">
                            <a:latin typeface="Cambria Math" panose="02040503050406030204" pitchFamily="18" charset="0"/>
                          </a:rPr>
                          <m:t>𝑚</m:t>
                        </m:r>
                      </m:num>
                      <m:den>
                        <m:r>
                          <a:rPr lang="en-AU" sz="2400" b="0" i="1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</m:oMath>
                </a14:m>
                <a:r>
                  <a:rPr lang="en-US" sz="2400" dirty="0"/>
                  <a:t>, where 𝑚 and 𝑛 are integers:</a:t>
                </a:r>
                <a:br>
                  <a:rPr lang="en-US" sz="2400" dirty="0"/>
                </a:br>
                <a:endParaRPr lang="en-US" sz="2400" dirty="0"/>
              </a:p>
            </p:txBody>
          </p:sp>
        </mc:Choice>
        <mc:Fallback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AECE003-D094-1B42-96A8-B7D9F34C27E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0" y="178232"/>
                <a:ext cx="12192000" cy="768714"/>
              </a:xfrm>
              <a:blipFill>
                <a:blip r:embed="rId2"/>
                <a:stretch>
                  <a:fillRect t="-112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F82F64D-36F0-5F4A-B115-EF604018B12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9613" y="1193369"/>
                <a:ext cx="7832740" cy="5253924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0.05</a:t>
                </a:r>
              </a:p>
              <a:p>
                <a:r>
                  <a:rPr lang="en-US" dirty="0"/>
                  <a:t>0.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4</m:t>
                        </m:r>
                      </m:e>
                    </m:acc>
                  </m:oMath>
                </a14:m>
                <a:r>
                  <a:rPr lang="en-US" dirty="0"/>
                  <a:t>2857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1</m:t>
                        </m:r>
                      </m:e>
                    </m:acc>
                  </m:oMath>
                </a14:m>
                <a:endParaRPr lang="en-US" dirty="0"/>
              </a:p>
              <a:p>
                <a:r>
                  <a:rPr lang="en-US" dirty="0"/>
                  <a:t>0.05=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  <m:r>
                      <a:rPr lang="en-AU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AU" i="1">
                            <a:latin typeface="Cambria Math" panose="02040503050406030204" pitchFamily="18" charset="0"/>
                          </a:rPr>
                          <m:t>0</m:t>
                        </m:r>
                      </m:den>
                    </m:f>
                    <m:r>
                      <a:rPr lang="en-AU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  <a:p>
                <a:r>
                  <a:rPr lang="en-US" dirty="0"/>
                  <a:t>0.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4</m:t>
                        </m:r>
                      </m:e>
                    </m:acc>
                  </m:oMath>
                </a14:m>
                <a:r>
                  <a:rPr lang="en-US" dirty="0"/>
                  <a:t>2857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1</m:t>
                        </m:r>
                      </m:e>
                    </m:acc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=0.428571428571428571…(1)</a:t>
                </a:r>
              </a:p>
              <a:p>
                <a:r>
                  <a:rPr lang="en-US" dirty="0"/>
                  <a:t>Multiply both sides by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sup>
                    </m:sSup>
                  </m:oMath>
                </a14:m>
                <a:r>
                  <a:rPr lang="en-US" dirty="0"/>
                  <a:t>:</a:t>
                </a:r>
              </a:p>
              <a:p>
                <a:r>
                  <a:rPr lang="en-US" dirty="0"/>
                  <a:t>0.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4</m:t>
                        </m:r>
                      </m:e>
                    </m:acc>
                  </m:oMath>
                </a14:m>
                <a:r>
                  <a:rPr lang="en-US" dirty="0"/>
                  <a:t>2857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1</m:t>
                        </m:r>
                      </m:e>
                    </m:acc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×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AU" i="1">
                            <a:latin typeface="Cambria Math" panose="02040503050406030204" pitchFamily="18" charset="0"/>
                          </a:rPr>
                          <m:t>6</m:t>
                        </m:r>
                      </m:sup>
                    </m:sSup>
                    <m:r>
                      <a:rPr lang="en-AU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=428571.428571428571…(2)</a:t>
                </a:r>
              </a:p>
              <a:p>
                <a:r>
                  <a:rPr lang="en-US" dirty="0"/>
                  <a:t>Subtract (1) from (2): </a:t>
                </a:r>
                <a:r>
                  <a:rPr lang="en-US" dirty="0">
                    <a:sym typeface="Wingdings" pitchFamily="2" charset="2"/>
                  </a:rPr>
                  <a:t> </a:t>
                </a:r>
                <a:r>
                  <a:rPr lang="en-US" dirty="0"/>
                  <a:t>0.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4</m:t>
                        </m:r>
                      </m:e>
                    </m:acc>
                  </m:oMath>
                </a14:m>
                <a:r>
                  <a:rPr lang="en-US" dirty="0"/>
                  <a:t>2857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1</m:t>
                        </m:r>
                      </m:e>
                    </m:acc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×(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AU" i="1">
                            <a:latin typeface="Cambria Math" panose="02040503050406030204" pitchFamily="18" charset="0"/>
                          </a:rPr>
                          <m:t>6</m:t>
                        </m:r>
                      </m:sup>
                    </m:sSup>
                  </m:oMath>
                </a14:m>
                <a:r>
                  <a:rPr lang="en-US" dirty="0"/>
                  <a:t>−1)=428571</a:t>
                </a:r>
              </a:p>
              <a:p>
                <a:r>
                  <a:rPr lang="en-US" dirty="0"/>
                  <a:t>∴0.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4</m:t>
                        </m:r>
                      </m:e>
                    </m:acc>
                  </m:oMath>
                </a14:m>
                <a:r>
                  <a:rPr lang="en-US" dirty="0"/>
                  <a:t>2857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1</m:t>
                        </m:r>
                      </m:e>
                    </m:acc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dirty="0"/>
                          <m:t>428571</m:t>
                        </m:r>
                      </m:num>
                      <m:den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AU" i="1">
                                <a:latin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en-AU" i="1">
                                <a:latin typeface="Cambria Math" panose="02040503050406030204" pitchFamily="18" charset="0"/>
                              </a:rPr>
                              <m:t>6</m:t>
                            </m:r>
                          </m:sup>
                        </m:sSup>
                        <m:r>
                          <m:rPr>
                            <m:nor/>
                          </m:rPr>
                          <a:rPr lang="en-US" dirty="0"/>
                          <m:t>−1</m:t>
                        </m:r>
                      </m:den>
                    </m:f>
                    <m:r>
                      <a:rPr lang="en-AU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  <m:r>
                      <a:rPr lang="en-AU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F82F64D-36F0-5F4A-B115-EF604018B12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9613" y="1193369"/>
                <a:ext cx="7832740" cy="5253924"/>
              </a:xfrm>
              <a:blipFill>
                <a:blip r:embed="rId3"/>
                <a:stretch>
                  <a:fillRect l="-971" t="-7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314" name="Picture 2" descr="Topic 2: Integers and Rational Numbers Diagram | Quizlet">
            <a:extLst>
              <a:ext uri="{FF2B5EF4-FFF2-40B4-BE49-F238E27FC236}">
                <a16:creationId xmlns:a16="http://schemas.microsoft.com/office/drawing/2014/main" id="{3553FAFC-AA9E-E44B-AF9D-26BF39ECAD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83" y="623320"/>
            <a:ext cx="5099017" cy="2291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3664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AccentBoxVTI">
  <a:themeElements>
    <a:clrScheme name="AnalogousFromDarkSeedLeftStep">
      <a:dk1>
        <a:srgbClr val="000000"/>
      </a:dk1>
      <a:lt1>
        <a:srgbClr val="FFFFFF"/>
      </a:lt1>
      <a:dk2>
        <a:srgbClr val="351E23"/>
      </a:dk2>
      <a:lt2>
        <a:srgbClr val="E2E2E8"/>
      </a:lt2>
      <a:accent1>
        <a:srgbClr val="A0A61D"/>
      </a:accent1>
      <a:accent2>
        <a:srgbClr val="D58E17"/>
      </a:accent2>
      <a:accent3>
        <a:srgbClr val="E75129"/>
      </a:accent3>
      <a:accent4>
        <a:srgbClr val="D5173F"/>
      </a:accent4>
      <a:accent5>
        <a:srgbClr val="E729A0"/>
      </a:accent5>
      <a:accent6>
        <a:srgbClr val="CD17D5"/>
      </a:accent6>
      <a:hlink>
        <a:srgbClr val="BF3F7A"/>
      </a:hlink>
      <a:folHlink>
        <a:srgbClr val="7F7F7F"/>
      </a:folHlink>
    </a:clrScheme>
    <a:fontScheme name="Avenir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centBoxVTI" id="{9F778A78-DC9A-453A-A82D-A75CAD503E15}" vid="{EA961113-7CC4-4569-8A6A-7BC2C1E2F4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284</TotalTime>
  <Words>1415</Words>
  <Application>Microsoft Macintosh PowerPoint</Application>
  <PresentationFormat>Widescreen</PresentationFormat>
  <Paragraphs>131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Cambria Math</vt:lpstr>
      <vt:lpstr>Neue Haas Grotesk Text Pro</vt:lpstr>
      <vt:lpstr>Wingdings</vt:lpstr>
      <vt:lpstr>AccentBoxVTI</vt:lpstr>
      <vt:lpstr>Sets of numbers </vt:lpstr>
      <vt:lpstr>Numbers</vt:lpstr>
      <vt:lpstr>Numbers</vt:lpstr>
      <vt:lpstr>Numbers </vt:lpstr>
      <vt:lpstr>Cartesian product </vt:lpstr>
      <vt:lpstr>Rational numbers</vt:lpstr>
      <vt:lpstr>Proof</vt:lpstr>
      <vt:lpstr>Proof</vt:lpstr>
      <vt:lpstr>Example: Write each of the following in the form m/n, where 𝑚 and 𝑛 are integers: </vt:lpstr>
      <vt:lpstr>Real numbers</vt:lpstr>
      <vt:lpstr>Real  numbers</vt:lpstr>
      <vt:lpstr>Interval notations</vt:lpstr>
      <vt:lpstr>Interval notations</vt:lpstr>
      <vt:lpstr>Interval notations</vt:lpstr>
      <vt:lpstr>Infinite intervals</vt:lpstr>
      <vt:lpstr>Interval notation</vt:lpstr>
      <vt:lpstr>Illustrate each of the following intervals of real numbers:</vt:lpstr>
      <vt:lpstr>Section 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Set notation</dc:title>
  <dc:creator>Yongmei Zhang</dc:creator>
  <cp:lastModifiedBy>Yongmei Zhang</cp:lastModifiedBy>
  <cp:revision>17</cp:revision>
  <dcterms:created xsi:type="dcterms:W3CDTF">2021-04-14T04:42:44Z</dcterms:created>
  <dcterms:modified xsi:type="dcterms:W3CDTF">2021-04-14T09:27:21Z</dcterms:modified>
</cp:coreProperties>
</file>