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599"/>
  </p:normalViewPr>
  <p:slideViewPr>
    <p:cSldViewPr snapToGrid="0" snapToObjects="1">
      <p:cViewPr varScale="1">
        <p:scale>
          <a:sx n="88" d="100"/>
          <a:sy n="88" d="100"/>
        </p:scale>
        <p:origin x="184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4/14/21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023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4/14/21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893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4/14/21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757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4/14/21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888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4/14/21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19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8695" y="1825625"/>
            <a:ext cx="556110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56110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4/14/21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880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125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5256" y="1752600"/>
            <a:ext cx="5532319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5256" y="2666999"/>
            <a:ext cx="5532319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561106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561106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4/14/21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850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8693" y="6416675"/>
            <a:ext cx="2921715" cy="365125"/>
          </a:xfrm>
        </p:spPr>
        <p:txBody>
          <a:bodyPr/>
          <a:lstStyle/>
          <a:p>
            <a:fld id="{3AB41CFF-90C9-47B3-9DA1-F2BF8D839F7E}" type="datetime1">
              <a:rPr lang="en-US" smtClean="0"/>
              <a:t>4/14/21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654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4/14/21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58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4/14/21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984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4/14/21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450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4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425450"/>
            <a:ext cx="112746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8694" y="1949450"/>
            <a:ext cx="11274612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8694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4/14/21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166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90106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 descr="A picture containing sitting&#10;&#10;Description automatically generated">
            <a:extLst>
              <a:ext uri="{FF2B5EF4-FFF2-40B4-BE49-F238E27FC236}">
                <a16:creationId xmlns:a16="http://schemas.microsoft.com/office/drawing/2014/main" id="{BC526B7A-4801-4FD1-95C8-03AF22629E87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0"/>
            <a:ext cx="3654612" cy="457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866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7FDDF72-DE39-4F99-A3C1-DD9D7815D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4ECE80-3AD1-450C-B62A-98788F1939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EAA8A78C-B337-448D-9227-0E86C3DE37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r="3115" b="-1"/>
          <a:stretch/>
        </p:blipFill>
        <p:spPr>
          <a:xfrm>
            <a:off x="3048" y="10"/>
            <a:ext cx="12188952" cy="6856614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B9632603-447F-4389-863D-9820DB9915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V="1">
            <a:off x="6951981" y="0"/>
            <a:ext cx="5236971" cy="6858001"/>
            <a:chOff x="6951981" y="0"/>
            <a:chExt cx="5236971" cy="6858001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354F4BB5-9639-4525-A748-2B2D8FDB10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alphaModFix amt="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6951981" y="692703"/>
              <a:ext cx="5236971" cy="6165298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4D9AF55E-83EF-4A42-A236-590299A7B9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3">
              <a:alphaModFix amt="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154" b="19117"/>
            <a:stretch/>
          </p:blipFill>
          <p:spPr>
            <a:xfrm rot="16200000" flipH="1">
              <a:off x="7618603" y="-373126"/>
              <a:ext cx="4197223" cy="4943475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0EAD756-BAD0-6845-A38E-E6B2096DE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6275" y="744909"/>
            <a:ext cx="10190071" cy="3145855"/>
          </a:xfrm>
        </p:spPr>
        <p:txBody>
          <a:bodyPr anchor="b">
            <a:normAutofit/>
          </a:bodyPr>
          <a:lstStyle/>
          <a:p>
            <a:r>
              <a:rPr lang="en-US" sz="5200">
                <a:solidFill>
                  <a:srgbClr val="FFFFFF"/>
                </a:solidFill>
              </a:rPr>
              <a:t>The modulus function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130ABC-16A6-F449-9A5E-21DE6C2CDC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8708" y="4069780"/>
            <a:ext cx="9781327" cy="2056617"/>
          </a:xfrm>
        </p:spPr>
        <p:txBody>
          <a:bodyPr anchor="t">
            <a:normAutofit/>
          </a:bodyPr>
          <a:lstStyle/>
          <a:p>
            <a:r>
              <a:rPr lang="en-US" sz="2200">
                <a:solidFill>
                  <a:srgbClr val="FFFFFF"/>
                </a:solidFill>
              </a:rPr>
              <a:t>2C</a:t>
            </a:r>
          </a:p>
        </p:txBody>
      </p:sp>
    </p:spTree>
    <p:extLst>
      <p:ext uri="{BB962C8B-B14F-4D97-AF65-F5344CB8AC3E}">
        <p14:creationId xmlns:p14="http://schemas.microsoft.com/office/powerpoint/2010/main" val="4188816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80B79-745D-D64F-96CD-12E636078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125187"/>
            <a:ext cx="10895106" cy="799444"/>
          </a:xfrm>
        </p:spPr>
        <p:txBody>
          <a:bodyPr/>
          <a:lstStyle/>
          <a:p>
            <a:pPr algn="ctr"/>
            <a:r>
              <a:rPr lang="en-US" dirty="0"/>
              <a:t>The modulus or absolute value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0E5306B-71AA-2041-89A3-87B486B769B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78008" y="924631"/>
                <a:ext cx="11274612" cy="2379182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/>
                  <a:t>The </a:t>
                </a:r>
                <a:r>
                  <a:rPr lang="en-US" sz="2400" dirty="0">
                    <a:solidFill>
                      <a:srgbClr val="C00000"/>
                    </a:solidFill>
                  </a:rPr>
                  <a:t>modulus or absolute value </a:t>
                </a:r>
                <a:r>
                  <a:rPr lang="en-US" sz="2400" dirty="0"/>
                  <a:t>of a real number 𝑥 is denoted by |𝑥| and is defined by</a:t>
                </a:r>
              </a:p>
              <a:p>
                <a:r>
                  <a:rPr lang="en-US" sz="2400" dirty="0"/>
                  <a:t>|𝑥|= </a:t>
                </a:r>
                <a:r>
                  <a:rPr lang="en-US" sz="3600" dirty="0"/>
                  <a:t>{</a:t>
                </a:r>
              </a:p>
              <a:p>
                <a:r>
                  <a:rPr lang="en-US" sz="2400" dirty="0"/>
                  <a:t>It may also be defined as |𝑥|=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2400" dirty="0"/>
                  <a:t>. For example: |5|=5 and |−5|=5.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0E5306B-71AA-2041-89A3-87B486B769B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78008" y="924631"/>
                <a:ext cx="11274612" cy="2379182"/>
              </a:xfrm>
              <a:blipFill>
                <a:blip r:embed="rId2"/>
                <a:stretch>
                  <a:fillRect l="-788" t="-10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6B3ABDC0-86C1-D143-A335-88ED7F6A742E}"/>
              </a:ext>
            </a:extLst>
          </p:cNvPr>
          <p:cNvSpPr/>
          <p:nvPr/>
        </p:nvSpPr>
        <p:spPr>
          <a:xfrm>
            <a:off x="1813219" y="1827321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   𝑥 if 𝑥≥0 </a:t>
            </a:r>
          </a:p>
          <a:p>
            <a:r>
              <a:rPr lang="en-US" sz="2400" dirty="0"/>
              <a:t>−𝑥 if 𝑥&lt;0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F5547B9-BF23-914C-ADFF-4799EB79FD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9147" y="3429000"/>
            <a:ext cx="9474200" cy="3141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254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E68A2-717D-1C4B-9EE3-11A5C7917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56414"/>
            <a:ext cx="10895106" cy="1325563"/>
          </a:xfrm>
        </p:spPr>
        <p:txBody>
          <a:bodyPr/>
          <a:lstStyle/>
          <a:p>
            <a:r>
              <a:rPr lang="en-US" dirty="0"/>
              <a:t>Evaluate each of the following: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DF0BF0-FBEC-124D-907D-77130CFA2A5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549515" y="1397160"/>
                <a:ext cx="2966677" cy="4908550"/>
              </a:xfrm>
            </p:spPr>
            <p:txBody>
              <a:bodyPr>
                <a:noAutofit/>
              </a:bodyPr>
              <a:lstStyle/>
              <a:p>
                <a:pPr fontAlgn="t"/>
                <a:endParaRPr lang="en-AU" sz="2400" dirty="0"/>
              </a:p>
              <a:p>
                <a:pPr lvl="1" fontAlgn="t"/>
                <a:r>
                  <a:rPr lang="en-AU" dirty="0"/>
                  <a:t>|−3×2|</a:t>
                </a:r>
              </a:p>
              <a:p>
                <a:pPr lvl="1" fontAlgn="t"/>
                <a:r>
                  <a:rPr lang="en-AU" dirty="0"/>
                  <a:t>|−3|×|2|</a:t>
                </a:r>
              </a:p>
              <a:p>
                <a:pPr lvl="1" fontAlgn="t"/>
                <a:endParaRPr lang="en-AU" dirty="0"/>
              </a:p>
              <a:p>
                <a:pPr lvl="1" fontAlgn="t"/>
                <a14:m>
                  <m:oMath xmlns:m="http://schemas.openxmlformats.org/officeDocument/2006/math">
                    <m:f>
                      <m:fPr>
                        <m:ctrlPr>
                          <a:rPr lang="en-A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AU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−4</m:t>
                            </m:r>
                          </m:e>
                        </m:d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AU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</m:den>
                    </m:f>
                  </m:oMath>
                </a14:m>
                <a:r>
                  <a:rPr lang="en-AU" dirty="0"/>
                  <a:t> </a:t>
                </a:r>
              </a:p>
              <a:p>
                <a:pPr lvl="1" fontAlgn="t"/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AU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AU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−4</m:t>
                            </m:r>
                          </m:num>
                          <m:den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AU" dirty="0"/>
              </a:p>
              <a:p>
                <a:pPr lvl="1" fontAlgn="t"/>
                <a:endParaRPr lang="en-AU" dirty="0"/>
              </a:p>
              <a:p>
                <a:pPr lvl="1" fontAlgn="t"/>
                <a:r>
                  <a:rPr lang="en-AU" dirty="0"/>
                  <a:t>|−6+2|</a:t>
                </a:r>
              </a:p>
              <a:p>
                <a:pPr lvl="1" fontAlgn="t"/>
                <a:r>
                  <a:rPr lang="en-AU" dirty="0"/>
                  <a:t>|−6|+|2|</a:t>
                </a:r>
              </a:p>
              <a:p>
                <a:br>
                  <a:rPr lang="en-AU" sz="2400" dirty="0"/>
                </a:br>
                <a:endParaRPr lang="en-US" sz="24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DF0BF0-FBEC-124D-907D-77130CFA2A5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49515" y="1397160"/>
                <a:ext cx="2966677" cy="4908550"/>
              </a:xfrm>
              <a:blipFill>
                <a:blip r:embed="rId2"/>
                <a:stretch>
                  <a:fillRect l="-2553" b="-7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FD990EEF-B876-CC46-8C7B-AE6EC55587D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032854" y="1402523"/>
                <a:ext cx="4908711" cy="527088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110000"/>
                  </a:lnSpc>
                  <a:spcBef>
                    <a:spcPts val="1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t"/>
                <a:endParaRPr lang="en-AU" sz="2400" dirty="0"/>
              </a:p>
              <a:p>
                <a:pPr marL="457200" lvl="1" indent="0" fontAlgn="t">
                  <a:buNone/>
                </a:pPr>
                <a:r>
                  <a:rPr lang="en-AU" dirty="0"/>
                  <a:t>=|−6|=6</a:t>
                </a:r>
              </a:p>
              <a:p>
                <a:pPr marL="457200" lvl="1" indent="0" fontAlgn="t">
                  <a:buNone/>
                </a:pPr>
                <a:r>
                  <a:rPr lang="en-AU" dirty="0"/>
                  <a:t>=3×2=6</a:t>
                </a:r>
              </a:p>
              <a:p>
                <a:pPr marL="457200" lvl="1" indent="0" fontAlgn="t">
                  <a:buNone/>
                </a:pPr>
                <a:r>
                  <a:rPr lang="en-AU" dirty="0"/>
                  <a:t>Note: |−3×2|=|−3|×|2|</a:t>
                </a:r>
              </a:p>
              <a:p>
                <a:pPr marL="457200" lvl="1" indent="0" fontAlgn="t">
                  <a:buNone/>
                </a:pPr>
                <a:r>
                  <a:rPr lang="en-AU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AU" dirty="0"/>
                  <a:t> =2</a:t>
                </a:r>
              </a:p>
              <a:p>
                <a:pPr marL="457200" lvl="1" indent="0" fontAlgn="t">
                  <a:buNone/>
                </a:pPr>
                <a:r>
                  <a:rPr lang="en-AU" dirty="0"/>
                  <a:t>=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AU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</m:oMath>
                </a14:m>
                <a:r>
                  <a:rPr lang="en-AU" dirty="0"/>
                  <a:t>=2</a:t>
                </a:r>
              </a:p>
              <a:p>
                <a:pPr lvl="1" fontAlgn="t"/>
                <a:r>
                  <a:rPr lang="en-AU" dirty="0"/>
                  <a:t>Note: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AU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i="1">
                                <a:latin typeface="Cambria Math" panose="02040503050406030204" pitchFamily="18" charset="0"/>
                              </a:rPr>
                              <m:t>−4</m:t>
                            </m:r>
                          </m:e>
                        </m:d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AU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</m:den>
                    </m:f>
                  </m:oMath>
                </a14:m>
                <a:r>
                  <a:rPr lang="en-AU" dirty="0"/>
                  <a:t> 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A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A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i="1">
                                <a:latin typeface="Cambria Math" panose="02040503050406030204" pitchFamily="18" charset="0"/>
                              </a:rPr>
                              <m:t>−4</m:t>
                            </m:r>
                          </m:num>
                          <m:den>
                            <m:r>
                              <a:rPr lang="en-A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AU" dirty="0"/>
              </a:p>
              <a:p>
                <a:pPr marL="457200" lvl="1" indent="0" fontAlgn="t">
                  <a:buNone/>
                </a:pPr>
                <a:r>
                  <a:rPr lang="en-AU" dirty="0"/>
                  <a:t>=|−4|=4</a:t>
                </a:r>
              </a:p>
              <a:p>
                <a:pPr marL="457200" lvl="1" indent="0" fontAlgn="t">
                  <a:buNone/>
                </a:pPr>
                <a:r>
                  <a:rPr lang="en-AU" dirty="0"/>
                  <a:t>=6+2=8</a:t>
                </a:r>
              </a:p>
              <a:p>
                <a:pPr lvl="1" fontAlgn="t"/>
                <a:r>
                  <a:rPr lang="en-AU" dirty="0"/>
                  <a:t>Note: |−6+2|</a:t>
                </a:r>
                <a14:m>
                  <m:oMath xmlns:m="http://schemas.openxmlformats.org/officeDocument/2006/math">
                    <m:r>
                      <a:rPr lang="en-A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AU" dirty="0"/>
                  <a:t>|−6|+|2|</a:t>
                </a:r>
              </a:p>
              <a:p>
                <a:pPr marL="457200" lvl="1" indent="0" fontAlgn="t">
                  <a:buNone/>
                </a:pPr>
                <a:br>
                  <a:rPr lang="en-AU" sz="2400" dirty="0"/>
                </a:br>
                <a:endParaRPr lang="en-US" sz="2400" dirty="0"/>
              </a:p>
            </p:txBody>
          </p:sp>
        </mc:Choice>
        <mc:Fallback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FD990EEF-B876-CC46-8C7B-AE6EC55587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2854" y="1402523"/>
                <a:ext cx="4908711" cy="527088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What's an Absolute Value?">
            <a:extLst>
              <a:ext uri="{FF2B5EF4-FFF2-40B4-BE49-F238E27FC236}">
                <a16:creationId xmlns:a16="http://schemas.microsoft.com/office/drawing/2014/main" id="{F4B6F293-499F-B645-933C-5EE25CA2AC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1130" y="395718"/>
            <a:ext cx="4500870" cy="148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9025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126E2-E3B2-804C-ABB7-585E502F7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882469"/>
          </a:xfrm>
        </p:spPr>
        <p:txBody>
          <a:bodyPr>
            <a:normAutofit fontScale="90000"/>
          </a:bodyPr>
          <a:lstStyle/>
          <a:p>
            <a:r>
              <a:rPr lang="en-US" dirty="0"/>
              <a:t>The modulus function as a measure of distance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07B62-04B6-9E4A-A3AA-63B66B707D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694" y="1331117"/>
            <a:ext cx="11274612" cy="5316425"/>
          </a:xfrm>
        </p:spPr>
        <p:txBody>
          <a:bodyPr>
            <a:normAutofit lnSpcReduction="10000"/>
          </a:bodyPr>
          <a:lstStyle/>
          <a:p>
            <a:r>
              <a:rPr lang="en-AU" dirty="0"/>
              <a:t>Consider two points 𝐴 and 𝐵 on a number line:</a:t>
            </a:r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r>
              <a:rPr lang="en-AU" dirty="0"/>
              <a:t>On a number line, the distance between points 𝐴 and 𝐵 is |𝑎−𝑏|=|𝑏−𝑎|.</a:t>
            </a:r>
          </a:p>
          <a:p>
            <a:r>
              <a:rPr lang="en-AU" dirty="0"/>
              <a:t>|𝑥−2|≤3 can be read as ‘on the number line, the distance of 𝑥 from 2 is less than or equal to 3’ </a:t>
            </a:r>
          </a:p>
          <a:p>
            <a:r>
              <a:rPr lang="en-AU" dirty="0"/>
              <a:t>|𝑥|≤3 can be read as ‘on the number line, the distance of 𝑥 from the origin is less than or equal to 3’. </a:t>
            </a:r>
          </a:p>
          <a:p>
            <a:r>
              <a:rPr lang="en-AU" dirty="0"/>
              <a:t>Note that |𝑥|≤3 is equivalent to −3≤𝑥≤3 or 𝑥∈[−3,3].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EFA1A30-6F68-CE4B-A2A6-3DFE6E63A8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447" y="1924050"/>
            <a:ext cx="11023600" cy="97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572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CA43D-6626-C34E-BA07-D2D1801B9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206" y="50005"/>
            <a:ext cx="10895106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Illustrate each of the following sets on a number line and represent the sets using interval notation: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B2EBAD-AB66-5841-BF18-C04C3A19B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1434533"/>
            <a:ext cx="11274612" cy="4195763"/>
          </a:xfrm>
        </p:spPr>
        <p:txBody>
          <a:bodyPr/>
          <a:lstStyle/>
          <a:p>
            <a:r>
              <a:rPr lang="en-US" dirty="0"/>
              <a:t>{𝑥:|𝑥|&lt;4}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{𝑥:|𝑥|≥4}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{𝑥:|𝑥−1|≤4}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653F853-21DA-5443-B6CF-884F07CE8A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500" y="1912257"/>
            <a:ext cx="10869812" cy="133006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AF9818C-54AF-A047-B4F1-DB084A14C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00" y="3705528"/>
            <a:ext cx="10869812" cy="142873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F236D43-92B6-C943-B3EF-DE9E512019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014" y="5556474"/>
            <a:ext cx="10855298" cy="1336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632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01244-7EE1-6F4E-8D34-B5FC0479C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228010"/>
            <a:ext cx="10895106" cy="969554"/>
          </a:xfrm>
        </p:spPr>
        <p:txBody>
          <a:bodyPr/>
          <a:lstStyle/>
          <a:p>
            <a:pPr algn="ctr"/>
            <a:r>
              <a:rPr lang="en-US" dirty="0"/>
              <a:t>The graph of 𝑦=|𝑥|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917D6-A53F-7443-A019-4FA5140F3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7388" y="1331118"/>
            <a:ext cx="11274612" cy="4851968"/>
          </a:xfrm>
        </p:spPr>
        <p:txBody>
          <a:bodyPr>
            <a:normAutofit/>
          </a:bodyPr>
          <a:lstStyle/>
          <a:p>
            <a:r>
              <a:rPr lang="en-US" dirty="0"/>
              <a:t>The graph of the function 𝑓:ℝ→ℝ, 𝑓(𝑥)=|𝑥| is shown here.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graph is symmetric about the 𝑦-axis, since |𝑥|=|−𝑥|.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35418AF-03F6-F942-837E-777ABCB4CE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4797" y="1934935"/>
            <a:ext cx="7962900" cy="336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65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988F6-ECF1-7C4E-946C-84A2431A6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Sketch the graph and state the range: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F439A-E70B-9649-AC41-2F7E7CEFA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694" y="1949450"/>
            <a:ext cx="11274612" cy="4542790"/>
          </a:xfrm>
        </p:spPr>
        <p:txBody>
          <a:bodyPr>
            <a:normAutofit/>
          </a:bodyPr>
          <a:lstStyle/>
          <a:p>
            <a:r>
              <a:rPr lang="en-US" sz="2400" dirty="0"/>
              <a:t>Note that |𝑎−𝑏|=𝑎−𝑏 if 𝑎≥𝑏, and |𝑎−𝑏|=𝑏−𝑎 if 𝑏≥𝑎.</a:t>
            </a:r>
          </a:p>
          <a:p>
            <a:r>
              <a:rPr lang="en-US" sz="2400" dirty="0"/>
              <a:t>𝑓(𝑥)=|𝑥−3|+1</a:t>
            </a:r>
          </a:p>
          <a:p>
            <a:endParaRPr lang="en-US" sz="2400" dirty="0"/>
          </a:p>
          <a:p>
            <a:r>
              <a:rPr lang="en-AU" sz="2400" dirty="0"/>
              <a:t>𝑓(𝑥)=|𝑥−3|+1=</a:t>
            </a:r>
            <a:r>
              <a:rPr lang="en-AU" sz="3600" dirty="0"/>
              <a:t>{                 </a:t>
            </a:r>
            <a:r>
              <a:rPr lang="en-AU" sz="2400" dirty="0"/>
              <a:t>=</a:t>
            </a:r>
            <a:r>
              <a:rPr lang="en-AU" sz="3600" dirty="0"/>
              <a:t>{</a:t>
            </a:r>
          </a:p>
          <a:p>
            <a:endParaRPr lang="en-AU" sz="2400" dirty="0"/>
          </a:p>
          <a:p>
            <a:r>
              <a:rPr lang="en-AU" sz="2400" dirty="0"/>
              <a:t>Range=[1,∞)</a:t>
            </a:r>
            <a:br>
              <a:rPr lang="en-AU" sz="2400" dirty="0"/>
            </a:br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2DD83C1-C03D-C643-B379-16F40BF6EE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6454" y="2586451"/>
            <a:ext cx="4998804" cy="381688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36FB91D-A711-9141-8B31-3D81B7C96CF8}"/>
              </a:ext>
            </a:extLst>
          </p:cNvPr>
          <p:cNvSpPr/>
          <p:nvPr/>
        </p:nvSpPr>
        <p:spPr>
          <a:xfrm>
            <a:off x="2858247" y="3425145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AU" sz="2400" dirty="0"/>
              <a:t>𝑥−3+1 if 𝑥≥3 </a:t>
            </a:r>
          </a:p>
          <a:p>
            <a:r>
              <a:rPr lang="en-AU" sz="2400" dirty="0"/>
              <a:t>3−𝑥+1 if 𝑥&lt;3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2D70EB-9E00-A444-98CE-ABD935097B0B}"/>
              </a:ext>
            </a:extLst>
          </p:cNvPr>
          <p:cNvSpPr/>
          <p:nvPr/>
        </p:nvSpPr>
        <p:spPr>
          <a:xfrm>
            <a:off x="5129435" y="3439659"/>
            <a:ext cx="18170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𝑥−2 if 𝑥≥3 </a:t>
            </a:r>
          </a:p>
          <a:p>
            <a:r>
              <a:rPr lang="en-US" sz="2400" dirty="0"/>
              <a:t>4−𝑥 if 𝑥&lt;3</a:t>
            </a:r>
          </a:p>
        </p:txBody>
      </p:sp>
    </p:spTree>
    <p:extLst>
      <p:ext uri="{BB962C8B-B14F-4D97-AF65-F5344CB8AC3E}">
        <p14:creationId xmlns:p14="http://schemas.microsoft.com/office/powerpoint/2010/main" val="1180415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988F6-ECF1-7C4E-946C-84A2431A6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Sketch the graph and state the range: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F439A-E70B-9649-AC41-2F7E7CEFA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88" y="1949450"/>
            <a:ext cx="11274612" cy="4542790"/>
          </a:xfrm>
        </p:spPr>
        <p:txBody>
          <a:bodyPr>
            <a:normAutofit/>
          </a:bodyPr>
          <a:lstStyle/>
          <a:p>
            <a:r>
              <a:rPr lang="en-US" sz="2400" dirty="0"/>
              <a:t>Note that |𝑎−𝑏|=𝑎−𝑏 if 𝑎≥𝑏, and |𝑎−𝑏|=𝑏−𝑎 if 𝑏≥𝑎.</a:t>
            </a:r>
          </a:p>
          <a:p>
            <a:r>
              <a:rPr lang="en-US" sz="2400" dirty="0"/>
              <a:t>𝑓(𝑥)=−|𝑥−3|+1</a:t>
            </a:r>
          </a:p>
          <a:p>
            <a:endParaRPr lang="en-US" sz="2400" dirty="0"/>
          </a:p>
          <a:p>
            <a:r>
              <a:rPr lang="en-AU" sz="2400" dirty="0"/>
              <a:t>𝑓(𝑥)=</a:t>
            </a:r>
            <a:r>
              <a:rPr lang="en-US" sz="2400" dirty="0"/>
              <a:t> − </a:t>
            </a:r>
            <a:r>
              <a:rPr lang="en-AU" sz="2400" dirty="0"/>
              <a:t>|𝑥−3|+1=</a:t>
            </a:r>
            <a:r>
              <a:rPr lang="en-AU" sz="3600" dirty="0"/>
              <a:t>{                     </a:t>
            </a:r>
            <a:r>
              <a:rPr lang="en-AU" sz="2400" dirty="0"/>
              <a:t>=</a:t>
            </a:r>
            <a:r>
              <a:rPr lang="en-AU" sz="3600" dirty="0"/>
              <a:t>{</a:t>
            </a:r>
          </a:p>
          <a:p>
            <a:endParaRPr lang="en-AU" sz="2400" dirty="0"/>
          </a:p>
          <a:p>
            <a:r>
              <a:rPr lang="en-AU" sz="2400" dirty="0"/>
              <a:t>Range(−∞,1]</a:t>
            </a:r>
            <a:br>
              <a:rPr lang="en-AU" sz="2400" dirty="0"/>
            </a:br>
            <a:endParaRPr lang="en-US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6FB91D-A711-9141-8B31-3D81B7C96CF8}"/>
              </a:ext>
            </a:extLst>
          </p:cNvPr>
          <p:cNvSpPr/>
          <p:nvPr/>
        </p:nvSpPr>
        <p:spPr>
          <a:xfrm>
            <a:off x="2858247" y="3425145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−</a:t>
            </a:r>
            <a:r>
              <a:rPr lang="en-AU" sz="2400" dirty="0"/>
              <a:t>(𝑥−3)+1 if 𝑥≥3 </a:t>
            </a:r>
          </a:p>
          <a:p>
            <a:r>
              <a:rPr lang="en-US" sz="2400" dirty="0"/>
              <a:t>−(</a:t>
            </a:r>
            <a:r>
              <a:rPr lang="en-AU" sz="2400" dirty="0"/>
              <a:t>3−𝑥)+1 if 𝑥&lt;3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2D70EB-9E00-A444-98CE-ABD935097B0B}"/>
              </a:ext>
            </a:extLst>
          </p:cNvPr>
          <p:cNvSpPr/>
          <p:nvPr/>
        </p:nvSpPr>
        <p:spPr>
          <a:xfrm>
            <a:off x="5577330" y="3433164"/>
            <a:ext cx="20716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−𝑥+4 if 𝑥≥3 </a:t>
            </a:r>
          </a:p>
          <a:p>
            <a:r>
              <a:rPr lang="en-US" sz="2400" dirty="0"/>
              <a:t>−2+𝑥 if 𝑥&lt;3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AB27288-B2D2-5C42-AEF6-7626484864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1965" y="2525485"/>
            <a:ext cx="4870035" cy="3135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948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appledVTI">
  <a:themeElements>
    <a:clrScheme name="AnalogousFromLightSeed_2SEEDS">
      <a:dk1>
        <a:srgbClr val="000000"/>
      </a:dk1>
      <a:lt1>
        <a:srgbClr val="FFFFFF"/>
      </a:lt1>
      <a:dk2>
        <a:srgbClr val="233A3E"/>
      </a:dk2>
      <a:lt2>
        <a:srgbClr val="E2E6E8"/>
      </a:lt2>
      <a:accent1>
        <a:srgbClr val="EB784E"/>
      </a:accent1>
      <a:accent2>
        <a:srgbClr val="EE6E81"/>
      </a:accent2>
      <a:accent3>
        <a:srgbClr val="CD9B2E"/>
      </a:accent3>
      <a:accent4>
        <a:srgbClr val="35B794"/>
      </a:accent4>
      <a:accent5>
        <a:srgbClr val="2AB1C9"/>
      </a:accent5>
      <a:accent6>
        <a:srgbClr val="4E92EB"/>
      </a:accent6>
      <a:hlink>
        <a:srgbClr val="5D8A9A"/>
      </a:hlink>
      <a:folHlink>
        <a:srgbClr val="7F7F7F"/>
      </a:folHlink>
    </a:clrScheme>
    <a:fontScheme name="Custom 67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ppledVTI" id="{204FEFAB-F02B-4FE8-B509-C50A618B972D}" vid="{7EAEADA8-5A8E-45B2-B0E4-448EC7E7A94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564</Words>
  <Application>Microsoft Macintosh PowerPoint</Application>
  <PresentationFormat>Widescreen</PresentationFormat>
  <Paragraphs>77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AvenirNext LT Pro Medium</vt:lpstr>
      <vt:lpstr>Arial</vt:lpstr>
      <vt:lpstr>Avenir Next LT Pro</vt:lpstr>
      <vt:lpstr>Cambria Math</vt:lpstr>
      <vt:lpstr>Sabon Next LT</vt:lpstr>
      <vt:lpstr>DappledVTI</vt:lpstr>
      <vt:lpstr>The modulus function</vt:lpstr>
      <vt:lpstr>The modulus or absolute value </vt:lpstr>
      <vt:lpstr>Evaluate each of the following:</vt:lpstr>
      <vt:lpstr>The modulus function as a measure of distance</vt:lpstr>
      <vt:lpstr>Illustrate each of the following sets on a number line and represent the sets using interval notation:</vt:lpstr>
      <vt:lpstr>The graph of 𝑦=|𝑥|</vt:lpstr>
      <vt:lpstr>Sketch the graph and state the range:</vt:lpstr>
      <vt:lpstr>Sketch the graph and state the range: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modulus function</dc:title>
  <dc:creator>Yongmei Zhang</dc:creator>
  <cp:lastModifiedBy>Yongmei Zhang</cp:lastModifiedBy>
  <cp:revision>9</cp:revision>
  <dcterms:created xsi:type="dcterms:W3CDTF">2021-04-14T09:29:37Z</dcterms:created>
  <dcterms:modified xsi:type="dcterms:W3CDTF">2021-04-14T10:55:56Z</dcterms:modified>
</cp:coreProperties>
</file>