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599"/>
  </p:normalViewPr>
  <p:slideViewPr>
    <p:cSldViewPr snapToGrid="0" snapToObjects="1">
      <p:cViewPr varScale="1">
        <p:scale>
          <a:sx n="88" d="100"/>
          <a:sy n="88" d="100"/>
        </p:scale>
        <p:origin x="184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4/15/21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505481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3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5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914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646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4/15/21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377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4/15/21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660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4/15/21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49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4/15/21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712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221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238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4/15/21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714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5E1BB9D-FAFF-4C3E-9E44-13F8FBABC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Freeform: Shape 21">
            <a:extLst>
              <a:ext uri="{FF2B5EF4-FFF2-40B4-BE49-F238E27FC236}">
                <a16:creationId xmlns:a16="http://schemas.microsoft.com/office/drawing/2014/main" id="{A8DDC302-DBEC-4742-B54B-5E9AAFE96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430001" cy="6858000"/>
          </a:xfrm>
          <a:custGeom>
            <a:avLst/>
            <a:gdLst>
              <a:gd name="connsiteX0" fmla="*/ 0 w 11430001"/>
              <a:gd name="connsiteY0" fmla="*/ 0 h 6858000"/>
              <a:gd name="connsiteX1" fmla="*/ 5330522 w 11430001"/>
              <a:gd name="connsiteY1" fmla="*/ 0 h 6858000"/>
              <a:gd name="connsiteX2" fmla="*/ 5334002 w 11430001"/>
              <a:gd name="connsiteY2" fmla="*/ 0 h 6858000"/>
              <a:gd name="connsiteX3" fmla="*/ 5334002 w 11430001"/>
              <a:gd name="connsiteY3" fmla="*/ 762270 h 6858000"/>
              <a:gd name="connsiteX4" fmla="*/ 11430001 w 11430001"/>
              <a:gd name="connsiteY4" fmla="*/ 762270 h 6858000"/>
              <a:gd name="connsiteX5" fmla="*/ 11430001 w 11430001"/>
              <a:gd name="connsiteY5" fmla="*/ 6094807 h 6858000"/>
              <a:gd name="connsiteX6" fmla="*/ 5330522 w 11430001"/>
              <a:gd name="connsiteY6" fmla="*/ 6094807 h 6858000"/>
              <a:gd name="connsiteX7" fmla="*/ 5330522 w 11430001"/>
              <a:gd name="connsiteY7" fmla="*/ 6858000 h 6858000"/>
              <a:gd name="connsiteX8" fmla="*/ 0 w 11430001"/>
              <a:gd name="connsiteY8" fmla="*/ 6858000 h 6858000"/>
              <a:gd name="connsiteX9" fmla="*/ 0 w 11430001"/>
              <a:gd name="connsiteY9" fmla="*/ 609480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30001" h="6858000">
                <a:moveTo>
                  <a:pt x="0" y="0"/>
                </a:moveTo>
                <a:lnTo>
                  <a:pt x="5330522" y="0"/>
                </a:lnTo>
                <a:lnTo>
                  <a:pt x="5334002" y="0"/>
                </a:lnTo>
                <a:lnTo>
                  <a:pt x="5334002" y="762270"/>
                </a:lnTo>
                <a:lnTo>
                  <a:pt x="11430001" y="762270"/>
                </a:lnTo>
                <a:lnTo>
                  <a:pt x="11430001" y="6094807"/>
                </a:lnTo>
                <a:lnTo>
                  <a:pt x="5330522" y="6094807"/>
                </a:lnTo>
                <a:lnTo>
                  <a:pt x="5330522" y="6858000"/>
                </a:lnTo>
                <a:lnTo>
                  <a:pt x="0" y="6858000"/>
                </a:lnTo>
                <a:lnTo>
                  <a:pt x="0" y="6094807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AD4C15-E6F5-054E-893C-E46CACDFFE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2616" y="1517904"/>
            <a:ext cx="4579288" cy="279694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Linear Diophantine equations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EBD615-7BF1-5746-8EC8-921DCCEC70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2616" y="4570807"/>
            <a:ext cx="4579288" cy="942889"/>
          </a:xfrm>
        </p:spPr>
        <p:txBody>
          <a:bodyPr>
            <a:normAutofit/>
          </a:bodyPr>
          <a:lstStyle/>
          <a:p>
            <a:pPr algn="l"/>
            <a:r>
              <a:rPr lang="en-US"/>
              <a:t>2F</a:t>
            </a:r>
          </a:p>
        </p:txBody>
      </p:sp>
      <p:pic>
        <p:nvPicPr>
          <p:cNvPr id="13" name="Picture 3">
            <a:extLst>
              <a:ext uri="{FF2B5EF4-FFF2-40B4-BE49-F238E27FC236}">
                <a16:creationId xmlns:a16="http://schemas.microsoft.com/office/drawing/2014/main" id="{65E01EB1-D892-4B52-8249-4A3C05C388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16" r="5816"/>
          <a:stretch/>
        </p:blipFill>
        <p:spPr>
          <a:xfrm>
            <a:off x="20" y="758953"/>
            <a:ext cx="5327883" cy="533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666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PT - Diophantine Equations PowerPoint Presentation, free download -  ID:2635081">
            <a:extLst>
              <a:ext uri="{FF2B5EF4-FFF2-40B4-BE49-F238E27FC236}">
                <a16:creationId xmlns:a16="http://schemas.microsoft.com/office/drawing/2014/main" id="{09B6A7CB-E3C9-CE45-A54E-37B340F68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085" y="791028"/>
            <a:ext cx="7953829" cy="596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6695282-BE29-D14F-835A-7E00D6D669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5771" y="3033486"/>
            <a:ext cx="317137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057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AA760-4B57-C847-A71E-1BEB639E8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758952"/>
            <a:ext cx="9144000" cy="804382"/>
          </a:xfrm>
        </p:spPr>
        <p:txBody>
          <a:bodyPr/>
          <a:lstStyle/>
          <a:p>
            <a:pPr algn="ctr"/>
            <a:r>
              <a:rPr lang="en-US" dirty="0"/>
              <a:t>A Diophantine equation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ACCA0-C100-0040-B186-FB0D5FBE6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896" y="1350344"/>
            <a:ext cx="10554208" cy="1228396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An equation of the form 𝑎𝑥+𝑏𝑦=𝑐, where the coefficients 𝑎,𝑏,𝑐 are </a:t>
            </a:r>
            <a:r>
              <a:rPr lang="en-US" sz="2400" dirty="0">
                <a:solidFill>
                  <a:srgbClr val="C00000"/>
                </a:solidFill>
              </a:rPr>
              <a:t>integers</a:t>
            </a:r>
            <a:r>
              <a:rPr lang="en-US" sz="2400" dirty="0"/>
              <a:t>, is called a linear Diophantine equation when the intention is to find integer solutions for 𝑥,𝑦.</a:t>
            </a:r>
          </a:p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384B9B-CED8-344E-A944-74F84D054F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3829" y="2182844"/>
            <a:ext cx="5299275" cy="419283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443016E-8B89-2648-8B81-8BA2A6549375}"/>
              </a:ext>
            </a:extLst>
          </p:cNvPr>
          <p:cNvSpPr/>
          <p:nvPr/>
        </p:nvSpPr>
        <p:spPr>
          <a:xfrm>
            <a:off x="818896" y="2633705"/>
            <a:ext cx="50739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000" dirty="0">
                <a:solidFill>
                  <a:srgbClr val="000000"/>
                </a:solidFill>
                <a:latin typeface="Open Sans"/>
              </a:rPr>
              <a:t>A family of integer solutions to 3𝑥+4𝑦=1 .</a:t>
            </a:r>
            <a:endParaRPr lang="en-US" sz="20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75031C7-4D6B-D142-ACF9-40381625F9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969590"/>
              </p:ext>
            </p:extLst>
          </p:nvPr>
        </p:nvGraphicFramePr>
        <p:xfrm>
          <a:off x="1073393" y="3123849"/>
          <a:ext cx="2127008" cy="1435322"/>
        </p:xfrm>
        <a:graphic>
          <a:graphicData uri="http://schemas.openxmlformats.org/drawingml/2006/table">
            <a:tbl>
              <a:tblPr/>
              <a:tblGrid>
                <a:gridCol w="1063504">
                  <a:extLst>
                    <a:ext uri="{9D8B030D-6E8A-4147-A177-3AD203B41FA5}">
                      <a16:colId xmlns:a16="http://schemas.microsoft.com/office/drawing/2014/main" val="3365238065"/>
                    </a:ext>
                  </a:extLst>
                </a:gridCol>
                <a:gridCol w="1063504">
                  <a:extLst>
                    <a:ext uri="{9D8B030D-6E8A-4147-A177-3AD203B41FA5}">
                      <a16:colId xmlns:a16="http://schemas.microsoft.com/office/drawing/2014/main" val="1834439049"/>
                    </a:ext>
                  </a:extLst>
                </a:gridCol>
              </a:tblGrid>
              <a:tr h="322349">
                <a:tc>
                  <a:txBody>
                    <a:bodyPr/>
                    <a:lstStyle/>
                    <a:p>
                      <a:pPr algn="ctr" fontAlgn="t"/>
                      <a:r>
                        <a:rPr lang="en-AU" sz="1600" b="0" i="0" u="none" strike="noStrike" dirty="0">
                          <a:effectLst/>
                          <a:latin typeface="STIXGeneral-Italic" pitchFamily="2" charset="2"/>
                        </a:rPr>
                        <a:t>𝑥</a:t>
                      </a:r>
                      <a:endParaRPr lang="en-AU" sz="1600" dirty="0">
                        <a:effectLst/>
                        <a:latin typeface="Open Sans"/>
                      </a:endParaRPr>
                    </a:p>
                  </a:txBody>
                  <a:tcPr marL="80189" marR="80189" marT="40095" marB="400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600" b="0" i="0" u="none" strike="noStrike" dirty="0">
                          <a:effectLst/>
                          <a:latin typeface="STIXGeneral-Italic" pitchFamily="2" charset="2"/>
                        </a:rPr>
                        <a:t>𝑦</a:t>
                      </a:r>
                      <a:endParaRPr lang="en-AU" sz="1600" dirty="0">
                        <a:effectLst/>
                        <a:latin typeface="Open Sans"/>
                      </a:endParaRPr>
                    </a:p>
                  </a:txBody>
                  <a:tcPr marL="80189" marR="80189" marT="40095" marB="400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031961"/>
                  </a:ext>
                </a:extLst>
              </a:tr>
              <a:tr h="320756">
                <a:tc>
                  <a:txBody>
                    <a:bodyPr/>
                    <a:lstStyle/>
                    <a:p>
                      <a:pPr algn="l" fontAlgn="t"/>
                      <a:r>
                        <a:rPr lang="en-AU" sz="1600" b="0" i="0" u="none" strike="noStrike" dirty="0">
                          <a:effectLst/>
                          <a:latin typeface="STIXGeneral-Regular" pitchFamily="2" charset="2"/>
                        </a:rPr>
                        <a:t>−1+1×4</a:t>
                      </a:r>
                      <a:endParaRPr lang="en-AU" sz="1600" dirty="0">
                        <a:effectLst/>
                        <a:latin typeface="Open Sans"/>
                      </a:endParaRPr>
                    </a:p>
                  </a:txBody>
                  <a:tcPr marL="80189" marR="80189" marT="40095" marB="400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600" b="0" i="0" u="none" strike="noStrike" dirty="0">
                          <a:effectLst/>
                          <a:latin typeface="STIXGeneral-Regular" pitchFamily="2" charset="2"/>
                        </a:rPr>
                        <a:t>1−1×3</a:t>
                      </a:r>
                      <a:endParaRPr lang="en-AU" sz="1600" dirty="0">
                        <a:effectLst/>
                        <a:latin typeface="Open Sans"/>
                      </a:endParaRPr>
                    </a:p>
                  </a:txBody>
                  <a:tcPr marL="80189" marR="80189" marT="40095" marB="400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9277882"/>
                  </a:ext>
                </a:extLst>
              </a:tr>
              <a:tr h="320756">
                <a:tc>
                  <a:txBody>
                    <a:bodyPr/>
                    <a:lstStyle/>
                    <a:p>
                      <a:pPr algn="l" fontAlgn="t"/>
                      <a:r>
                        <a:rPr lang="en-AU" sz="1600" b="0" i="0" u="none" strike="noStrike" dirty="0">
                          <a:effectLst/>
                          <a:latin typeface="STIXGeneral-Regular" pitchFamily="2" charset="2"/>
                        </a:rPr>
                        <a:t>−1+2×4</a:t>
                      </a:r>
                      <a:endParaRPr lang="en-AU" sz="1600" dirty="0">
                        <a:effectLst/>
                        <a:latin typeface="Open Sans"/>
                      </a:endParaRPr>
                    </a:p>
                  </a:txBody>
                  <a:tcPr marL="80189" marR="80189" marT="40095" marB="400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600" b="0" i="0" u="none" strike="noStrike" dirty="0">
                          <a:effectLst/>
                          <a:latin typeface="STIXGeneral-Regular" pitchFamily="2" charset="2"/>
                        </a:rPr>
                        <a:t>1−2×3</a:t>
                      </a:r>
                      <a:endParaRPr lang="en-AU" sz="1600" dirty="0">
                        <a:effectLst/>
                        <a:latin typeface="Open Sans"/>
                      </a:endParaRPr>
                    </a:p>
                  </a:txBody>
                  <a:tcPr marL="80189" marR="80189" marT="40095" marB="400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748550"/>
                  </a:ext>
                </a:extLst>
              </a:tr>
              <a:tr h="463232">
                <a:tc>
                  <a:txBody>
                    <a:bodyPr/>
                    <a:lstStyle/>
                    <a:p>
                      <a:pPr algn="l" fontAlgn="t"/>
                      <a:r>
                        <a:rPr lang="en-AU" sz="1600" b="0" i="0" u="none" strike="noStrike" dirty="0">
                          <a:effectLst/>
                          <a:latin typeface="STIXGeneral-Regular" pitchFamily="2" charset="2"/>
                        </a:rPr>
                        <a:t>−1+3×4</a:t>
                      </a:r>
                      <a:endParaRPr lang="en-AU" sz="1600" dirty="0">
                        <a:effectLst/>
                        <a:latin typeface="Open Sans"/>
                      </a:endParaRPr>
                    </a:p>
                  </a:txBody>
                  <a:tcPr marL="80189" marR="80189" marT="40095" marB="400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600" b="0" i="0" u="none" strike="noStrike" dirty="0">
                          <a:effectLst/>
                          <a:latin typeface="STIXGeneral-Regular" pitchFamily="2" charset="2"/>
                        </a:rPr>
                        <a:t>1−3×3</a:t>
                      </a:r>
                      <a:endParaRPr lang="en-AU" sz="1600" dirty="0">
                        <a:effectLst/>
                        <a:latin typeface="Open Sans"/>
                      </a:endParaRPr>
                    </a:p>
                  </a:txBody>
                  <a:tcPr marL="80189" marR="80189" marT="40095" marB="400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928851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E5D91F1-26DD-D04B-A918-02B3F4C855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132151"/>
              </p:ext>
            </p:extLst>
          </p:nvPr>
        </p:nvGraphicFramePr>
        <p:xfrm>
          <a:off x="4089099" y="3110643"/>
          <a:ext cx="1120750" cy="1463040"/>
        </p:xfrm>
        <a:graphic>
          <a:graphicData uri="http://schemas.openxmlformats.org/drawingml/2006/table">
            <a:tbl>
              <a:tblPr/>
              <a:tblGrid>
                <a:gridCol w="560375">
                  <a:extLst>
                    <a:ext uri="{9D8B030D-6E8A-4147-A177-3AD203B41FA5}">
                      <a16:colId xmlns:a16="http://schemas.microsoft.com/office/drawing/2014/main" val="2236653980"/>
                    </a:ext>
                  </a:extLst>
                </a:gridCol>
                <a:gridCol w="560375">
                  <a:extLst>
                    <a:ext uri="{9D8B030D-6E8A-4147-A177-3AD203B41FA5}">
                      <a16:colId xmlns:a16="http://schemas.microsoft.com/office/drawing/2014/main" val="100634222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AU" b="0" i="0" u="none" strike="noStrike" dirty="0">
                          <a:effectLst/>
                          <a:latin typeface="STIXGeneral-Italic" pitchFamily="2" charset="2"/>
                        </a:rPr>
                        <a:t>𝑥</a:t>
                      </a:r>
                      <a:endParaRPr lang="en-AU" dirty="0">
                        <a:effectLst/>
                        <a:latin typeface="Open San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b="0" i="0" u="none" strike="noStrike" dirty="0">
                          <a:effectLst/>
                          <a:latin typeface="STIXGeneral-Italic" pitchFamily="2" charset="2"/>
                        </a:rPr>
                        <a:t>𝑦</a:t>
                      </a:r>
                      <a:endParaRPr lang="en-AU" dirty="0">
                        <a:effectLst/>
                        <a:latin typeface="Open San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1047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AU" dirty="0">
                          <a:effectLst/>
                          <a:latin typeface="Open Sans"/>
                        </a:rPr>
                        <a:t>  </a:t>
                      </a:r>
                      <a:r>
                        <a:rPr lang="en-AU" b="0" i="0" u="none" strike="noStrike" dirty="0">
                          <a:effectLst/>
                          <a:latin typeface="STIXGeneral-Regular" pitchFamily="2" charset="2"/>
                        </a:rPr>
                        <a:t>3</a:t>
                      </a:r>
                      <a:endParaRPr lang="en-AU" dirty="0">
                        <a:effectLst/>
                        <a:latin typeface="Open San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b="0" i="0" u="none" strike="noStrike" dirty="0">
                          <a:effectLst/>
                          <a:latin typeface="STIXGeneral-Regular" pitchFamily="2" charset="2"/>
                        </a:rPr>
                        <a:t>−2</a:t>
                      </a:r>
                      <a:endParaRPr lang="en-AU" dirty="0">
                        <a:effectLst/>
                        <a:latin typeface="Open San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81126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AU" dirty="0">
                          <a:effectLst/>
                          <a:latin typeface="Open Sans"/>
                        </a:rPr>
                        <a:t>  </a:t>
                      </a:r>
                      <a:r>
                        <a:rPr lang="en-AU" b="0" i="0" u="none" strike="noStrike" dirty="0">
                          <a:effectLst/>
                          <a:latin typeface="STIXGeneral-Regular" pitchFamily="2" charset="2"/>
                        </a:rPr>
                        <a:t>7</a:t>
                      </a:r>
                      <a:endParaRPr lang="en-AU" dirty="0">
                        <a:effectLst/>
                        <a:latin typeface="Open San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b="0" i="0" u="none" strike="noStrike" dirty="0">
                          <a:effectLst/>
                          <a:latin typeface="STIXGeneral-Regular" pitchFamily="2" charset="2"/>
                        </a:rPr>
                        <a:t>−5</a:t>
                      </a:r>
                      <a:endParaRPr lang="en-AU" dirty="0">
                        <a:effectLst/>
                        <a:latin typeface="Open San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8824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AU" b="0" i="0" u="none" strike="noStrike" dirty="0">
                          <a:effectLst/>
                          <a:latin typeface="STIXGeneral-Regular" pitchFamily="2" charset="2"/>
                        </a:rPr>
                        <a:t>11</a:t>
                      </a:r>
                      <a:endParaRPr lang="en-AU" dirty="0">
                        <a:effectLst/>
                        <a:latin typeface="Open San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b="0" i="0" u="none" strike="noStrike" dirty="0">
                          <a:effectLst/>
                          <a:latin typeface="STIXGeneral-Regular" pitchFamily="2" charset="2"/>
                        </a:rPr>
                        <a:t>−8</a:t>
                      </a:r>
                      <a:endParaRPr lang="en-AU" dirty="0">
                        <a:effectLst/>
                        <a:latin typeface="Open San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0306657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77A8EF8B-147F-7D49-A4DC-867A94303521}"/>
              </a:ext>
            </a:extLst>
          </p:cNvPr>
          <p:cNvSpPr/>
          <p:nvPr/>
        </p:nvSpPr>
        <p:spPr>
          <a:xfrm>
            <a:off x="818895" y="4760220"/>
            <a:ext cx="630761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000" dirty="0">
                <a:solidFill>
                  <a:srgbClr val="000000"/>
                </a:solidFill>
                <a:latin typeface="Open Sans"/>
              </a:rPr>
              <a:t>The family of solutions may be described as</a:t>
            </a:r>
          </a:p>
          <a:p>
            <a:r>
              <a:rPr lang="en-AU" sz="2400" dirty="0">
                <a:solidFill>
                  <a:srgbClr val="000000"/>
                </a:solidFill>
                <a:latin typeface="STIXGeneral-Italic" pitchFamily="2" charset="2"/>
              </a:rPr>
              <a:t>𝑥</a:t>
            </a:r>
            <a:r>
              <a:rPr lang="en-AU" sz="2400" dirty="0">
                <a:solidFill>
                  <a:srgbClr val="000000"/>
                </a:solidFill>
                <a:latin typeface="STIXGeneral-Regular" pitchFamily="2" charset="2"/>
              </a:rPr>
              <a:t>=−1+4</a:t>
            </a:r>
            <a:r>
              <a:rPr lang="en-AU" sz="2400" dirty="0">
                <a:solidFill>
                  <a:srgbClr val="000000"/>
                </a:solidFill>
                <a:latin typeface="STIXGeneral-Italic" pitchFamily="2" charset="2"/>
              </a:rPr>
              <a:t>𝑡</a:t>
            </a:r>
            <a:r>
              <a:rPr lang="en-AU" sz="2400" dirty="0">
                <a:solidFill>
                  <a:srgbClr val="000000"/>
                </a:solidFill>
                <a:latin typeface="STIXGeneral-Regular" pitchFamily="2" charset="2"/>
              </a:rPr>
              <a:t>, </a:t>
            </a:r>
            <a:r>
              <a:rPr lang="en-AU" sz="2400" dirty="0">
                <a:solidFill>
                  <a:srgbClr val="000000"/>
                </a:solidFill>
                <a:latin typeface="STIXGeneral-Italic" pitchFamily="2" charset="2"/>
              </a:rPr>
              <a:t>𝑦</a:t>
            </a:r>
            <a:r>
              <a:rPr lang="en-AU" sz="2400" dirty="0">
                <a:solidFill>
                  <a:srgbClr val="000000"/>
                </a:solidFill>
                <a:latin typeface="STIXGeneral-Regular" pitchFamily="2" charset="2"/>
              </a:rPr>
              <a:t>=1−3</a:t>
            </a:r>
            <a:r>
              <a:rPr lang="en-AU" sz="2400" dirty="0">
                <a:solidFill>
                  <a:srgbClr val="000000"/>
                </a:solidFill>
                <a:latin typeface="STIXGeneral-Italic" pitchFamily="2" charset="2"/>
              </a:rPr>
              <a:t>𝑡 </a:t>
            </a:r>
            <a:r>
              <a:rPr lang="en-AU" sz="2400" dirty="0">
                <a:solidFill>
                  <a:srgbClr val="000000"/>
                </a:solidFill>
                <a:latin typeface="STIXGeneral-Regular" pitchFamily="2" charset="2"/>
              </a:rPr>
              <a:t>for </a:t>
            </a:r>
            <a:r>
              <a:rPr lang="en-AU" sz="2400" dirty="0">
                <a:solidFill>
                  <a:srgbClr val="000000"/>
                </a:solidFill>
                <a:latin typeface="STIXGeneral-Italic" pitchFamily="2" charset="2"/>
              </a:rPr>
              <a:t>𝑡</a:t>
            </a:r>
            <a:r>
              <a:rPr lang="en-AU" sz="2400" dirty="0">
                <a:solidFill>
                  <a:srgbClr val="000000"/>
                </a:solidFill>
                <a:latin typeface="STIXGeneral-Regular" pitchFamily="2" charset="2"/>
              </a:rPr>
              <a:t>∈</a:t>
            </a:r>
            <a:r>
              <a:rPr lang="en-AU" sz="2400" dirty="0" err="1">
                <a:solidFill>
                  <a:srgbClr val="000000"/>
                </a:solidFill>
                <a:latin typeface="STIXGeneral-Regular" pitchFamily="2" charset="2"/>
              </a:rPr>
              <a:t>ℤ</a:t>
            </a:r>
            <a:endParaRPr lang="en-AU" sz="2400" dirty="0">
              <a:solidFill>
                <a:srgbClr val="000000"/>
              </a:solidFill>
              <a:latin typeface="Open Sans"/>
            </a:endParaRPr>
          </a:p>
          <a:p>
            <a:r>
              <a:rPr lang="en-AU" sz="2400" dirty="0">
                <a:solidFill>
                  <a:srgbClr val="000000"/>
                </a:solidFill>
                <a:latin typeface="Open Sans"/>
              </a:rPr>
              <a:t>The solution set is</a:t>
            </a:r>
          </a:p>
          <a:p>
            <a:r>
              <a:rPr lang="en-AU" sz="2400" dirty="0">
                <a:solidFill>
                  <a:srgbClr val="000000"/>
                </a:solidFill>
                <a:latin typeface="STIXSizeOneSym" pitchFamily="2" charset="2"/>
              </a:rPr>
              <a:t>{</a:t>
            </a:r>
            <a:r>
              <a:rPr lang="en-AU" sz="2400" dirty="0">
                <a:solidFill>
                  <a:srgbClr val="000000"/>
                </a:solidFill>
                <a:latin typeface="STIXGeneral-Regular" pitchFamily="2" charset="2"/>
              </a:rPr>
              <a:t>(</a:t>
            </a:r>
            <a:r>
              <a:rPr lang="en-AU" sz="2400" dirty="0">
                <a:solidFill>
                  <a:srgbClr val="000000"/>
                </a:solidFill>
                <a:latin typeface="STIXGeneral-Italic" pitchFamily="2" charset="2"/>
              </a:rPr>
              <a:t>𝑥</a:t>
            </a:r>
            <a:r>
              <a:rPr lang="en-AU" sz="2400" dirty="0">
                <a:solidFill>
                  <a:srgbClr val="000000"/>
                </a:solidFill>
                <a:latin typeface="STIXGeneral-Regular" pitchFamily="2" charset="2"/>
              </a:rPr>
              <a:t>,</a:t>
            </a:r>
            <a:r>
              <a:rPr lang="en-AU" sz="2400" dirty="0">
                <a:solidFill>
                  <a:srgbClr val="000000"/>
                </a:solidFill>
                <a:latin typeface="STIXGeneral-Italic" pitchFamily="2" charset="2"/>
              </a:rPr>
              <a:t>𝑦</a:t>
            </a:r>
            <a:r>
              <a:rPr lang="en-AU" sz="2400" dirty="0">
                <a:solidFill>
                  <a:srgbClr val="000000"/>
                </a:solidFill>
                <a:latin typeface="STIXGeneral-Regular" pitchFamily="2" charset="2"/>
              </a:rPr>
              <a:t>): </a:t>
            </a:r>
            <a:r>
              <a:rPr lang="en-AU" sz="2400" dirty="0">
                <a:solidFill>
                  <a:srgbClr val="000000"/>
                </a:solidFill>
                <a:latin typeface="STIXGeneral-Italic" pitchFamily="2" charset="2"/>
              </a:rPr>
              <a:t>𝑥</a:t>
            </a:r>
            <a:r>
              <a:rPr lang="en-AU" sz="2400" dirty="0">
                <a:solidFill>
                  <a:srgbClr val="000000"/>
                </a:solidFill>
                <a:latin typeface="STIXGeneral-Regular" pitchFamily="2" charset="2"/>
              </a:rPr>
              <a:t>=−1+4</a:t>
            </a:r>
            <a:r>
              <a:rPr lang="en-AU" sz="2400" dirty="0">
                <a:solidFill>
                  <a:srgbClr val="000000"/>
                </a:solidFill>
                <a:latin typeface="STIXGeneral-Italic" pitchFamily="2" charset="2"/>
              </a:rPr>
              <a:t>𝑡</a:t>
            </a:r>
            <a:r>
              <a:rPr lang="en-AU" sz="2400" dirty="0">
                <a:solidFill>
                  <a:srgbClr val="000000"/>
                </a:solidFill>
                <a:latin typeface="STIXGeneral-Regular" pitchFamily="2" charset="2"/>
              </a:rPr>
              <a:t>, </a:t>
            </a:r>
            <a:r>
              <a:rPr lang="en-AU" sz="2400" dirty="0">
                <a:solidFill>
                  <a:srgbClr val="000000"/>
                </a:solidFill>
                <a:latin typeface="STIXGeneral-Italic" pitchFamily="2" charset="2"/>
              </a:rPr>
              <a:t>𝑦</a:t>
            </a:r>
            <a:r>
              <a:rPr lang="en-AU" sz="2400" dirty="0">
                <a:solidFill>
                  <a:srgbClr val="000000"/>
                </a:solidFill>
                <a:latin typeface="STIXGeneral-Regular" pitchFamily="2" charset="2"/>
              </a:rPr>
              <a:t>=1−3</a:t>
            </a:r>
            <a:r>
              <a:rPr lang="en-AU" sz="2400" dirty="0">
                <a:solidFill>
                  <a:srgbClr val="000000"/>
                </a:solidFill>
                <a:latin typeface="STIXGeneral-Italic" pitchFamily="2" charset="2"/>
              </a:rPr>
              <a:t>𝑡</a:t>
            </a:r>
            <a:r>
              <a:rPr lang="en-AU" sz="2400" dirty="0">
                <a:solidFill>
                  <a:srgbClr val="000000"/>
                </a:solidFill>
                <a:latin typeface="STIXGeneral-Regular" pitchFamily="2" charset="2"/>
              </a:rPr>
              <a:t>, </a:t>
            </a:r>
            <a:r>
              <a:rPr lang="en-AU" sz="2400" dirty="0">
                <a:solidFill>
                  <a:srgbClr val="000000"/>
                </a:solidFill>
                <a:latin typeface="STIXGeneral-Italic" pitchFamily="2" charset="2"/>
              </a:rPr>
              <a:t>𝑡</a:t>
            </a:r>
            <a:r>
              <a:rPr lang="en-AU" sz="2400" dirty="0">
                <a:solidFill>
                  <a:srgbClr val="000000"/>
                </a:solidFill>
                <a:latin typeface="STIXGeneral-Regular" pitchFamily="2" charset="2"/>
              </a:rPr>
              <a:t>∈</a:t>
            </a:r>
            <a:r>
              <a:rPr lang="en-AU" sz="2400" dirty="0" err="1">
                <a:solidFill>
                  <a:srgbClr val="000000"/>
                </a:solidFill>
                <a:latin typeface="STIXGeneral-Regular" pitchFamily="2" charset="2"/>
              </a:rPr>
              <a:t>ℤ</a:t>
            </a:r>
            <a:r>
              <a:rPr lang="en-AU" sz="2400" dirty="0">
                <a:solidFill>
                  <a:srgbClr val="000000"/>
                </a:solidFill>
                <a:latin typeface="STIXSizeOneSym" pitchFamily="2" charset="2"/>
              </a:rPr>
              <a:t>}</a:t>
            </a:r>
            <a:endParaRPr lang="en-AU" sz="2400" dirty="0">
              <a:solidFill>
                <a:srgbClr val="000000"/>
              </a:solidFill>
              <a:latin typeface="Open Sans"/>
            </a:endParaRPr>
          </a:p>
          <a:p>
            <a:br>
              <a:rPr lang="en-AU" sz="2400" dirty="0"/>
            </a:br>
            <a:endParaRPr lang="en-US" sz="2400" dirty="0"/>
          </a:p>
        </p:txBody>
      </p:sp>
      <p:sp>
        <p:nvSpPr>
          <p:cNvPr id="11" name="Right Arrow 10">
            <a:extLst>
              <a:ext uri="{FF2B5EF4-FFF2-40B4-BE49-F238E27FC236}">
                <a16:creationId xmlns:a16="http://schemas.microsoft.com/office/drawing/2014/main" id="{B41099C6-ABC4-6C48-9F28-A731D21FD937}"/>
              </a:ext>
            </a:extLst>
          </p:cNvPr>
          <p:cNvSpPr/>
          <p:nvPr/>
        </p:nvSpPr>
        <p:spPr>
          <a:xfrm>
            <a:off x="7155542" y="3483430"/>
            <a:ext cx="928915" cy="1741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>
            <a:extLst>
              <a:ext uri="{FF2B5EF4-FFF2-40B4-BE49-F238E27FC236}">
                <a16:creationId xmlns:a16="http://schemas.microsoft.com/office/drawing/2014/main" id="{36DFF6E8-6C14-2B49-B14F-56FC3AE470FF}"/>
              </a:ext>
            </a:extLst>
          </p:cNvPr>
          <p:cNvSpPr/>
          <p:nvPr/>
        </p:nvSpPr>
        <p:spPr>
          <a:xfrm>
            <a:off x="7953827" y="3587828"/>
            <a:ext cx="188686" cy="6333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463E87-580E-9A47-9A67-711E7A11807F}"/>
              </a:ext>
            </a:extLst>
          </p:cNvPr>
          <p:cNvSpPr txBox="1"/>
          <p:nvPr/>
        </p:nvSpPr>
        <p:spPr>
          <a:xfrm>
            <a:off x="7605486" y="2987226"/>
            <a:ext cx="478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4C539D6-1EB6-9D42-AC08-A894AC63096B}"/>
              </a:ext>
            </a:extLst>
          </p:cNvPr>
          <p:cNvSpPr txBox="1"/>
          <p:nvPr/>
        </p:nvSpPr>
        <p:spPr>
          <a:xfrm>
            <a:off x="7605483" y="3986340"/>
            <a:ext cx="478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398427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780F4-948F-2F41-83A7-8E3CF576E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864761"/>
            <a:ext cx="9144000" cy="83341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Linear Diophantine Theorem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F11BD67-B121-E741-AF48-25E6BD5E88A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01486" y="1698171"/>
                <a:ext cx="10276113" cy="4441372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If 𝑎𝑥+𝑏𝑦=𝑐 is a linear Diophantine equation and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AU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) is found to be one solution, then the general solution is given by</a:t>
                </a:r>
              </a:p>
              <a:p>
                <a:endParaRPr lang="en-US" dirty="0"/>
              </a:p>
              <a:p>
                <a:r>
                  <a:rPr lang="en-US" dirty="0"/>
                  <a:t>𝑥=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AU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en-US" dirty="0"/>
                  <a:t>𝑡, 𝑦=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AU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AU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en-US" dirty="0"/>
                  <a:t>𝑡 for 𝑡∈</a:t>
                </a:r>
                <a:r>
                  <a:rPr lang="en-US" dirty="0" err="1"/>
                  <a:t>ℤ</a:t>
                </a:r>
                <a:endParaRPr lang="en-US" dirty="0"/>
              </a:p>
              <a:p>
                <a:r>
                  <a:rPr lang="en-US" dirty="0"/>
                  <a:t>where 𝑑 is the highest common factor of 𝑎 and 𝑏.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A linear Diophantine equation 𝑎𝑥+𝑏𝑦=𝑐 has integer solutions if and only if HCF(𝑎,𝑏) divides 𝑐.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F11BD67-B121-E741-AF48-25E6BD5E88A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01486" y="1698171"/>
                <a:ext cx="10276113" cy="4441372"/>
              </a:xfrm>
              <a:blipFill>
                <a:blip r:embed="rId2"/>
                <a:stretch>
                  <a:fillRect l="-1110" t="-1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A0CE4E30-CF96-AD45-9709-3F1C8C7E8CB7}"/>
              </a:ext>
            </a:extLst>
          </p:cNvPr>
          <p:cNvSpPr/>
          <p:nvPr/>
        </p:nvSpPr>
        <p:spPr>
          <a:xfrm>
            <a:off x="3048000" y="6150114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sz="2000" dirty="0">
                <a:solidFill>
                  <a:srgbClr val="000000"/>
                </a:solidFill>
                <a:latin typeface="Open Sans"/>
              </a:rPr>
              <a:t>There are no integer solutions to </a:t>
            </a:r>
            <a:r>
              <a:rPr lang="en-AU" sz="2000" dirty="0">
                <a:solidFill>
                  <a:srgbClr val="000000"/>
                </a:solidFill>
                <a:latin typeface="STIXGeneral-Regular" pitchFamily="2" charset="2"/>
              </a:rPr>
              <a:t>2</a:t>
            </a:r>
            <a:r>
              <a:rPr lang="en-AU" sz="2000" dirty="0">
                <a:solidFill>
                  <a:srgbClr val="000000"/>
                </a:solidFill>
                <a:latin typeface="STIXGeneral-Italic" pitchFamily="2" charset="2"/>
              </a:rPr>
              <a:t>𝑥</a:t>
            </a:r>
            <a:r>
              <a:rPr lang="en-AU" sz="2000" dirty="0">
                <a:solidFill>
                  <a:srgbClr val="000000"/>
                </a:solidFill>
                <a:latin typeface="STIXGeneral-Regular" pitchFamily="2" charset="2"/>
              </a:rPr>
              <a:t>+6</a:t>
            </a:r>
            <a:r>
              <a:rPr lang="en-AU" sz="2000" dirty="0">
                <a:solidFill>
                  <a:srgbClr val="000000"/>
                </a:solidFill>
                <a:latin typeface="STIXGeneral-Italic" pitchFamily="2" charset="2"/>
              </a:rPr>
              <a:t>𝑦</a:t>
            </a:r>
            <a:r>
              <a:rPr lang="en-AU" sz="2000" dirty="0">
                <a:solidFill>
                  <a:srgbClr val="000000"/>
                </a:solidFill>
                <a:latin typeface="STIXGeneral-Regular" pitchFamily="2" charset="2"/>
              </a:rPr>
              <a:t>=3</a:t>
            </a:r>
            <a:br>
              <a:rPr lang="en-AU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3571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8442A-34AC-0840-88F8-767EE5ECF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086" y="758952"/>
            <a:ext cx="10493828" cy="876953"/>
          </a:xfrm>
        </p:spPr>
        <p:txBody>
          <a:bodyPr>
            <a:noAutofit/>
          </a:bodyPr>
          <a:lstStyle/>
          <a:p>
            <a:r>
              <a:rPr lang="en-US" sz="2400" dirty="0"/>
              <a:t>A man has $200 in his wallet, made up of $50 and $20 notes. What are the possible numbers of each of these types of notes?</a:t>
            </a: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04F46B1-5F42-0C44-B530-B8D8A65E69C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49085" y="1635905"/>
                <a:ext cx="10493827" cy="4866495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Let 𝑥 and 𝑦 be the numbers of $50 and $20 notes respectively.</a:t>
                </a:r>
              </a:p>
              <a:p>
                <a:r>
                  <a:rPr lang="en-US" dirty="0"/>
                  <a:t>The linear Diophantine equation is </a:t>
                </a:r>
              </a:p>
              <a:p>
                <a:r>
                  <a:rPr lang="en-US" dirty="0"/>
                  <a:t>50𝑥+20𝑦 =200  </a:t>
                </a:r>
                <a:r>
                  <a:rPr lang="en-US" dirty="0">
                    <a:sym typeface="Wingdings" pitchFamily="2" charset="2"/>
                  </a:rPr>
                  <a:t>  </a:t>
                </a:r>
                <a:r>
                  <a:rPr lang="en-US" dirty="0"/>
                  <a:t>5𝑥+2𝑦 =20</a:t>
                </a:r>
              </a:p>
              <a:p>
                <a:r>
                  <a:rPr lang="en-US" dirty="0"/>
                  <a:t>By inspection, a solution is. 𝑥=4, 𝑦=0</a:t>
                </a:r>
              </a:p>
              <a:p>
                <a:r>
                  <a:rPr lang="en-US" dirty="0"/>
                  <a:t>∴ The general solution is    𝑥=4+2𝑡, 𝑦=0−5𝑡,for 𝑡∈</a:t>
                </a:r>
                <a:r>
                  <a:rPr lang="en-US" dirty="0" err="1"/>
                  <a:t>ℤ</a:t>
                </a:r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∵</m:t>
                    </m:r>
                    <m:r>
                      <a:rPr lang="en-AU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𝑥≥0 and 𝑦≥0, that is, 4+2𝑡≥0 and −5𝑡≥0.</a:t>
                </a:r>
              </a:p>
              <a:p>
                <a:r>
                  <a:rPr lang="en-US" dirty="0"/>
                  <a:t>Hence −2≤𝑡≤0.</a:t>
                </a:r>
              </a:p>
              <a:p>
                <a:r>
                  <a:rPr lang="en-US" dirty="0"/>
                  <a:t>For 𝑡=−2:	   𝑥=0,	   𝑦=10</a:t>
                </a:r>
              </a:p>
              <a:p>
                <a:r>
                  <a:rPr lang="en-US" dirty="0"/>
                  <a:t>For 𝑡=−1:	   𝑥=2,	   𝑦=5</a:t>
                </a:r>
              </a:p>
              <a:p>
                <a:r>
                  <a:rPr lang="en-US" dirty="0"/>
                  <a:t>For 𝑡=0:	   𝑥=4,	   𝑦=0</a:t>
                </a:r>
              </a:p>
              <a:p>
                <a:r>
                  <a:rPr lang="en-US" dirty="0"/>
                  <a:t>The man could have ten $20 notes, or two $50 notes and five $20 notes, or four $50 notes.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04F46B1-5F42-0C44-B530-B8D8A65E69C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49085" y="1635905"/>
                <a:ext cx="10493827" cy="4866495"/>
              </a:xfrm>
              <a:blipFill>
                <a:blip r:embed="rId2"/>
                <a:stretch>
                  <a:fillRect l="-725" t="-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13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14E41-9434-D740-BFC0-C30FBBE78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821218"/>
            <a:ext cx="9144000" cy="70278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Section summary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7405C4F-A98D-BB44-A85D-CB571E64082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70857" y="1625601"/>
                <a:ext cx="10406743" cy="4630056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A </a:t>
                </a:r>
                <a:r>
                  <a:rPr lang="en-US" dirty="0">
                    <a:solidFill>
                      <a:srgbClr val="C00000"/>
                    </a:solidFill>
                  </a:rPr>
                  <a:t>Diophantine equation </a:t>
                </a:r>
                <a:r>
                  <a:rPr lang="en-US" dirty="0"/>
                  <a:t>is an equation in which only integer solutions are allowed.</a:t>
                </a:r>
              </a:p>
              <a:p>
                <a:r>
                  <a:rPr lang="en-US" dirty="0"/>
                  <a:t>An equation of the form 𝑎𝑥+𝑏𝑦=𝑐, where the coefficients 𝑎,𝑏,𝑐 are integers, is called a linear Diophantine equation when the intention is to find integer solutions for 𝑥,𝑦.</a:t>
                </a:r>
              </a:p>
              <a:p>
                <a:r>
                  <a:rPr lang="en-US" dirty="0"/>
                  <a:t>If a linear Diophantine equation has one solution, then it has infinitely many:</a:t>
                </a:r>
              </a:p>
              <a:p>
                <a:r>
                  <a:rPr lang="en-US" dirty="0"/>
                  <a:t>If 𝑎𝑥+𝑏𝑦=𝑐 is a linear Diophantine equation and (𝑥_0, 𝑦_0) is found to be one solution, then the general solution is given by</a:t>
                </a:r>
              </a:p>
              <a:p>
                <a:r>
                  <a:rPr lang="en-US" dirty="0"/>
                  <a:t>𝑥=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AU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en-US" dirty="0"/>
                  <a:t>𝑡, 𝑦=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AU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AU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en-US" dirty="0"/>
                  <a:t>𝑡  for 𝑡∈</a:t>
                </a:r>
                <a:r>
                  <a:rPr lang="en-US" dirty="0" err="1"/>
                  <a:t>ℤ</a:t>
                </a:r>
                <a:endParaRPr lang="en-US" dirty="0"/>
              </a:p>
              <a:p>
                <a:r>
                  <a:rPr lang="en-US" dirty="0"/>
                  <a:t>where 𝑑 is the highest common factor of 𝑎 and 𝑏.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7405C4F-A98D-BB44-A85D-CB571E64082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0857" y="1625601"/>
                <a:ext cx="10406743" cy="4630056"/>
              </a:xfrm>
              <a:blipFill>
                <a:blip r:embed="rId2"/>
                <a:stretch>
                  <a:fillRect l="-974" t="-21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03092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Prismatic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42B3BD"/>
      </a:accent1>
      <a:accent2>
        <a:srgbClr val="51B851"/>
      </a:accent2>
      <a:accent3>
        <a:srgbClr val="B5A603"/>
      </a:accent3>
      <a:accent4>
        <a:srgbClr val="F58505"/>
      </a:accent4>
      <a:accent5>
        <a:srgbClr val="FA2481"/>
      </a:accent5>
      <a:accent6>
        <a:srgbClr val="9CA2AB"/>
      </a:accent6>
      <a:hlink>
        <a:srgbClr val="FA2481"/>
      </a:hlink>
      <a:folHlink>
        <a:srgbClr val="57618E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597</Words>
  <Application>Microsoft Macintosh PowerPoint</Application>
  <PresentationFormat>Widescreen</PresentationFormat>
  <Paragraphs>55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Open Sans</vt:lpstr>
      <vt:lpstr>Aharoni</vt:lpstr>
      <vt:lpstr>Arial</vt:lpstr>
      <vt:lpstr>Avenir Next LT Pro</vt:lpstr>
      <vt:lpstr>Cambria Math</vt:lpstr>
      <vt:lpstr>STIXGeneral-Italic</vt:lpstr>
      <vt:lpstr>STIXGeneral-Regular</vt:lpstr>
      <vt:lpstr>STIXSizeOneSym</vt:lpstr>
      <vt:lpstr>PrismaticVTI</vt:lpstr>
      <vt:lpstr>Linear Diophantine equations</vt:lpstr>
      <vt:lpstr>PowerPoint Presentation</vt:lpstr>
      <vt:lpstr>A Diophantine equation </vt:lpstr>
      <vt:lpstr>Linear Diophantine Theorem</vt:lpstr>
      <vt:lpstr>A man has $200 in his wallet, made up of $50 and $20 notes. What are the possible numbers of each of these types of notes?  </vt:lpstr>
      <vt:lpstr>Section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Surds</dc:title>
  <dc:creator>Yongmei Zhang</dc:creator>
  <cp:lastModifiedBy>Yongmei Zhang</cp:lastModifiedBy>
  <cp:revision>9</cp:revision>
  <dcterms:created xsi:type="dcterms:W3CDTF">2021-04-14T12:25:41Z</dcterms:created>
  <dcterms:modified xsi:type="dcterms:W3CDTF">2021-04-15T02:28:14Z</dcterms:modified>
</cp:coreProperties>
</file>