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9"/>
  </p:normalViewPr>
  <p:slideViewPr>
    <p:cSldViewPr snapToGrid="0" snapToObjects="1">
      <p:cViewPr varScale="1">
        <p:scale>
          <a:sx n="88" d="100"/>
          <a:sy n="88" d="100"/>
        </p:scale>
        <p:origin x="18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4/15/21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58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04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4/15/21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4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20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72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18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51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55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36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4/15/21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78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4/15/21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8828167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BC5657-D43A-4346-845C-BA2555908788}"/>
              </a:ext>
            </a:extLst>
          </p:cNvPr>
          <p:cNvSpPr>
            <a:spLocks noGrp="1"/>
          </p:cNvSpPr>
          <p:nvPr>
            <p:ph type="ctrTitle"/>
          </p:nvPr>
        </p:nvSpPr>
        <p:spPr>
          <a:xfrm>
            <a:off x="6417732" y="957715"/>
            <a:ext cx="5130798" cy="2750419"/>
          </a:xfrm>
        </p:spPr>
        <p:txBody>
          <a:bodyPr>
            <a:normAutofit/>
          </a:bodyPr>
          <a:lstStyle/>
          <a:p>
            <a:r>
              <a:rPr lang="en-US" dirty="0"/>
              <a:t>Problems involving sets</a:t>
            </a:r>
          </a:p>
        </p:txBody>
      </p:sp>
      <p:sp>
        <p:nvSpPr>
          <p:cNvPr id="3" name="Subtitle 2">
            <a:extLst>
              <a:ext uri="{FF2B5EF4-FFF2-40B4-BE49-F238E27FC236}">
                <a16:creationId xmlns:a16="http://schemas.microsoft.com/office/drawing/2014/main" id="{43C07F26-7243-1945-96A0-2EBF26E631C0}"/>
              </a:ext>
            </a:extLst>
          </p:cNvPr>
          <p:cNvSpPr>
            <a:spLocks noGrp="1"/>
          </p:cNvSpPr>
          <p:nvPr>
            <p:ph type="subTitle" idx="1"/>
          </p:nvPr>
        </p:nvSpPr>
        <p:spPr>
          <a:xfrm>
            <a:off x="6417732" y="3800209"/>
            <a:ext cx="5130798" cy="2307022"/>
          </a:xfrm>
        </p:spPr>
        <p:txBody>
          <a:bodyPr>
            <a:normAutofit/>
          </a:bodyPr>
          <a:lstStyle/>
          <a:p>
            <a:r>
              <a:rPr lang="en-US" dirty="0"/>
              <a:t>2H</a:t>
            </a:r>
          </a:p>
        </p:txBody>
      </p:sp>
      <p:pic>
        <p:nvPicPr>
          <p:cNvPr id="4" name="Picture 3" descr="Geometric shapes on a wooden background">
            <a:extLst>
              <a:ext uri="{FF2B5EF4-FFF2-40B4-BE49-F238E27FC236}">
                <a16:creationId xmlns:a16="http://schemas.microsoft.com/office/drawing/2014/main" id="{66B668F4-8B94-4D9E-B3BC-1C3E0CEDC9B9}"/>
              </a:ext>
            </a:extLst>
          </p:cNvPr>
          <p:cNvPicPr>
            <a:picLocks noChangeAspect="1"/>
          </p:cNvPicPr>
          <p:nvPr/>
        </p:nvPicPr>
        <p:blipFill>
          <a:blip r:embed="rId2"/>
          <a:stretch>
            <a:fillRect/>
          </a:stretch>
        </p:blipFill>
        <p:spPr>
          <a:xfrm>
            <a:off x="0" y="1476434"/>
            <a:ext cx="5850384" cy="390513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3" name="Oval 12">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41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F953-6EE7-564C-A6C1-29CE009DE84E}"/>
              </a:ext>
            </a:extLst>
          </p:cNvPr>
          <p:cNvSpPr>
            <a:spLocks noGrp="1"/>
          </p:cNvSpPr>
          <p:nvPr>
            <p:ph type="title"/>
          </p:nvPr>
        </p:nvSpPr>
        <p:spPr>
          <a:xfrm>
            <a:off x="0" y="9583"/>
            <a:ext cx="12192000" cy="879765"/>
          </a:xfrm>
        </p:spPr>
        <p:txBody>
          <a:bodyPr>
            <a:noAutofit/>
          </a:bodyPr>
          <a:lstStyle/>
          <a:p>
            <a:r>
              <a:rPr lang="en-US" sz="2800" dirty="0"/>
              <a:t>Example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3F624D2-BB39-884B-AFB5-3424D88374E6}"/>
                  </a:ext>
                </a:extLst>
              </p:cNvPr>
              <p:cNvSpPr>
                <a:spLocks noGrp="1"/>
              </p:cNvSpPr>
              <p:nvPr>
                <p:ph idx="1"/>
              </p:nvPr>
            </p:nvSpPr>
            <p:spPr>
              <a:xfrm>
                <a:off x="355600" y="698848"/>
                <a:ext cx="11836400" cy="5905152"/>
              </a:xfrm>
            </p:spPr>
            <p:txBody>
              <a:bodyPr>
                <a:normAutofit fontScale="92500" lnSpcReduction="10000"/>
              </a:bodyPr>
              <a:lstStyle/>
              <a:p>
                <a:pPr>
                  <a:lnSpc>
                    <a:spcPct val="110000"/>
                  </a:lnSpc>
                </a:pPr>
                <a:r>
                  <a:rPr lang="en-US" sz="2400" dirty="0"/>
                  <a:t>Two hundred and eighty students each travel to school by either train or tram or both. Of these students, 150 travel by train, and 60 travel by both train and tram.</a:t>
                </a:r>
              </a:p>
              <a:p>
                <a:r>
                  <a:rPr lang="en-US" sz="2400" dirty="0"/>
                  <a:t>Show this information on a Venn diagram.</a:t>
                </a:r>
              </a:p>
              <a:p>
                <a:r>
                  <a:rPr lang="en-US" sz="2400" dirty="0"/>
                  <a:t>Hence find the number of students who travel by:</a:t>
                </a:r>
              </a:p>
              <a:p>
                <a14:m>
                  <m:oMath xmlns:m="http://schemas.openxmlformats.org/officeDocument/2006/math">
                    <m:r>
                      <a:rPr lang="en-US" sz="2400" i="1" dirty="0" smtClean="0">
                        <a:latin typeface="Cambria Math" panose="02040503050406030204" pitchFamily="18" charset="0"/>
                      </a:rPr>
                      <m:t>1</m:t>
                    </m:r>
                  </m:oMath>
                </a14:m>
                <a:r>
                  <a:rPr lang="en-US" sz="2400" dirty="0"/>
                  <a:t>. tram          2. train but not tram        3. just one of these modes of transport.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1. |TRAM|=130+60=190 </a:t>
                </a:r>
              </a:p>
              <a:p>
                <a:r>
                  <a:rPr lang="en-US" sz="2400" dirty="0"/>
                  <a:t>2. |TRAIN∩(TRAM)′|=90</a:t>
                </a:r>
              </a:p>
              <a:p>
                <a:r>
                  <a:rPr lang="en-US" sz="2400" dirty="0"/>
                  <a:t>3. |TRAIN∩(TRAM)′|+|(TRAIN)′∩TRAM|=90+130=220</a:t>
                </a:r>
              </a:p>
            </p:txBody>
          </p:sp>
        </mc:Choice>
        <mc:Fallback>
          <p:sp>
            <p:nvSpPr>
              <p:cNvPr id="3" name="Content Placeholder 2">
                <a:extLst>
                  <a:ext uri="{FF2B5EF4-FFF2-40B4-BE49-F238E27FC236}">
                    <a16:creationId xmlns:a16="http://schemas.microsoft.com/office/drawing/2014/main" id="{13F624D2-BB39-884B-AFB5-3424D88374E6}"/>
                  </a:ext>
                </a:extLst>
              </p:cNvPr>
              <p:cNvSpPr>
                <a:spLocks noGrp="1" noRot="1" noChangeAspect="1" noMove="1" noResize="1" noEditPoints="1" noAdjustHandles="1" noChangeArrowheads="1" noChangeShapeType="1" noTextEdit="1"/>
              </p:cNvSpPr>
              <p:nvPr>
                <p:ph idx="1"/>
              </p:nvPr>
            </p:nvSpPr>
            <p:spPr>
              <a:xfrm>
                <a:off x="355600" y="698848"/>
                <a:ext cx="11836400" cy="5905152"/>
              </a:xfrm>
              <a:blipFill>
                <a:blip r:embed="rId2"/>
                <a:stretch>
                  <a:fillRect l="-535" t="-860" b="-215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78B8374-2992-044B-ACCF-73DD05F3D47F}"/>
              </a:ext>
            </a:extLst>
          </p:cNvPr>
          <p:cNvPicPr>
            <a:picLocks noChangeAspect="1"/>
          </p:cNvPicPr>
          <p:nvPr/>
        </p:nvPicPr>
        <p:blipFill>
          <a:blip r:embed="rId3"/>
          <a:stretch>
            <a:fillRect/>
          </a:stretch>
        </p:blipFill>
        <p:spPr>
          <a:xfrm>
            <a:off x="1930400" y="2775216"/>
            <a:ext cx="6937829" cy="2427536"/>
          </a:xfrm>
          <a:prstGeom prst="rect">
            <a:avLst/>
          </a:prstGeom>
        </p:spPr>
      </p:pic>
    </p:spTree>
    <p:extLst>
      <p:ext uri="{BB962C8B-B14F-4D97-AF65-F5344CB8AC3E}">
        <p14:creationId xmlns:p14="http://schemas.microsoft.com/office/powerpoint/2010/main" val="40844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F953-6EE7-564C-A6C1-29CE009DE84E}"/>
              </a:ext>
            </a:extLst>
          </p:cNvPr>
          <p:cNvSpPr>
            <a:spLocks noGrp="1"/>
          </p:cNvSpPr>
          <p:nvPr>
            <p:ph type="title"/>
          </p:nvPr>
        </p:nvSpPr>
        <p:spPr>
          <a:xfrm>
            <a:off x="0" y="9583"/>
            <a:ext cx="12192000" cy="879765"/>
          </a:xfrm>
        </p:spPr>
        <p:txBody>
          <a:bodyPr>
            <a:noAutofit/>
          </a:bodyPr>
          <a:lstStyle/>
          <a:p>
            <a:r>
              <a:rPr lang="en-US" sz="2800" dirty="0"/>
              <a:t>Example 2</a:t>
            </a:r>
          </a:p>
        </p:txBody>
      </p:sp>
      <p:sp>
        <p:nvSpPr>
          <p:cNvPr id="3" name="Content Placeholder 2">
            <a:extLst>
              <a:ext uri="{FF2B5EF4-FFF2-40B4-BE49-F238E27FC236}">
                <a16:creationId xmlns:a16="http://schemas.microsoft.com/office/drawing/2014/main" id="{13F624D2-BB39-884B-AFB5-3424D88374E6}"/>
              </a:ext>
            </a:extLst>
          </p:cNvPr>
          <p:cNvSpPr>
            <a:spLocks noGrp="1"/>
          </p:cNvSpPr>
          <p:nvPr>
            <p:ph idx="1"/>
          </p:nvPr>
        </p:nvSpPr>
        <p:spPr>
          <a:xfrm>
            <a:off x="355600" y="762348"/>
            <a:ext cx="11836400" cy="1875270"/>
          </a:xfrm>
        </p:spPr>
        <p:txBody>
          <a:bodyPr>
            <a:normAutofit fontScale="85000" lnSpcReduction="20000"/>
          </a:bodyPr>
          <a:lstStyle/>
          <a:p>
            <a:pPr>
              <a:lnSpc>
                <a:spcPct val="120000"/>
              </a:lnSpc>
            </a:pPr>
            <a:r>
              <a:rPr lang="en-US" sz="2400" dirty="0"/>
              <a:t>An athletics team has 18 members. Each member competes in at least one of three events: sprints (𝑆), jumps (𝐽) and hurdles (𝐻). Every hurdler also jumps or sprints. The following additional information is available:</a:t>
            </a:r>
          </a:p>
          <a:p>
            <a:pPr>
              <a:lnSpc>
                <a:spcPct val="120000"/>
              </a:lnSpc>
            </a:pPr>
            <a:r>
              <a:rPr lang="en-US" sz="2400" dirty="0"/>
              <a:t>|𝑆|=11, |𝐽|=10, |𝐽∩𝐻′∩𝑆′|=5, |𝐽′∩𝐻′∩𝑆|=5 and |𝐽∩𝐻′|=7</a:t>
            </a:r>
          </a:p>
          <a:p>
            <a:pPr>
              <a:lnSpc>
                <a:spcPct val="120000"/>
              </a:lnSpc>
            </a:pPr>
            <a:r>
              <a:rPr lang="en-US" sz="2400" dirty="0"/>
              <a:t>Draw a Venn diagram.</a:t>
            </a:r>
          </a:p>
        </p:txBody>
      </p:sp>
      <p:pic>
        <p:nvPicPr>
          <p:cNvPr id="5" name="Picture 4">
            <a:extLst>
              <a:ext uri="{FF2B5EF4-FFF2-40B4-BE49-F238E27FC236}">
                <a16:creationId xmlns:a16="http://schemas.microsoft.com/office/drawing/2014/main" id="{1716FE07-5877-5149-A105-2A89548B5D54}"/>
              </a:ext>
            </a:extLst>
          </p:cNvPr>
          <p:cNvPicPr>
            <a:picLocks noChangeAspect="1"/>
          </p:cNvPicPr>
          <p:nvPr/>
        </p:nvPicPr>
        <p:blipFill>
          <a:blip r:embed="rId2"/>
          <a:stretch>
            <a:fillRect/>
          </a:stretch>
        </p:blipFill>
        <p:spPr>
          <a:xfrm>
            <a:off x="6903580" y="1515936"/>
            <a:ext cx="5236532" cy="2243364"/>
          </a:xfrm>
          <a:prstGeom prst="rect">
            <a:avLst/>
          </a:prstGeom>
        </p:spPr>
      </p:pic>
      <p:pic>
        <p:nvPicPr>
          <p:cNvPr id="6" name="Picture 5">
            <a:extLst>
              <a:ext uri="{FF2B5EF4-FFF2-40B4-BE49-F238E27FC236}">
                <a16:creationId xmlns:a16="http://schemas.microsoft.com/office/drawing/2014/main" id="{E9DAED5F-6E20-1940-BC02-FFFF7BA40FD4}"/>
              </a:ext>
            </a:extLst>
          </p:cNvPr>
          <p:cNvPicPr>
            <a:picLocks noChangeAspect="1"/>
          </p:cNvPicPr>
          <p:nvPr/>
        </p:nvPicPr>
        <p:blipFill>
          <a:blip r:embed="rId3"/>
          <a:stretch>
            <a:fillRect/>
          </a:stretch>
        </p:blipFill>
        <p:spPr>
          <a:xfrm>
            <a:off x="0" y="2637618"/>
            <a:ext cx="6851693" cy="1875270"/>
          </a:xfrm>
          <a:prstGeom prst="rect">
            <a:avLst/>
          </a:prstGeom>
        </p:spPr>
      </p:pic>
      <p:pic>
        <p:nvPicPr>
          <p:cNvPr id="7" name="Picture 6">
            <a:extLst>
              <a:ext uri="{FF2B5EF4-FFF2-40B4-BE49-F238E27FC236}">
                <a16:creationId xmlns:a16="http://schemas.microsoft.com/office/drawing/2014/main" id="{FACD6392-DC7E-0246-A314-E6F2E107288E}"/>
              </a:ext>
            </a:extLst>
          </p:cNvPr>
          <p:cNvPicPr>
            <a:picLocks noChangeAspect="1"/>
          </p:cNvPicPr>
          <p:nvPr/>
        </p:nvPicPr>
        <p:blipFill>
          <a:blip r:embed="rId4"/>
          <a:stretch>
            <a:fillRect/>
          </a:stretch>
        </p:blipFill>
        <p:spPr>
          <a:xfrm>
            <a:off x="0" y="4512888"/>
            <a:ext cx="4014107" cy="2010544"/>
          </a:xfrm>
          <a:prstGeom prst="rect">
            <a:avLst/>
          </a:prstGeom>
        </p:spPr>
      </p:pic>
      <p:pic>
        <p:nvPicPr>
          <p:cNvPr id="8" name="Picture 7">
            <a:extLst>
              <a:ext uri="{FF2B5EF4-FFF2-40B4-BE49-F238E27FC236}">
                <a16:creationId xmlns:a16="http://schemas.microsoft.com/office/drawing/2014/main" id="{2F58BB0B-8E38-9D4D-851B-7F6045FEFB6D}"/>
              </a:ext>
            </a:extLst>
          </p:cNvPr>
          <p:cNvPicPr>
            <a:picLocks noChangeAspect="1"/>
          </p:cNvPicPr>
          <p:nvPr/>
        </p:nvPicPr>
        <p:blipFill>
          <a:blip r:embed="rId5"/>
          <a:stretch>
            <a:fillRect/>
          </a:stretch>
        </p:blipFill>
        <p:spPr>
          <a:xfrm>
            <a:off x="4065994" y="4787620"/>
            <a:ext cx="2837586" cy="1735812"/>
          </a:xfrm>
          <a:prstGeom prst="rect">
            <a:avLst/>
          </a:prstGeom>
        </p:spPr>
      </p:pic>
      <p:pic>
        <p:nvPicPr>
          <p:cNvPr id="9" name="Picture 8">
            <a:extLst>
              <a:ext uri="{FF2B5EF4-FFF2-40B4-BE49-F238E27FC236}">
                <a16:creationId xmlns:a16="http://schemas.microsoft.com/office/drawing/2014/main" id="{EE431F58-C7F5-8940-85C6-84549F14D278}"/>
              </a:ext>
            </a:extLst>
          </p:cNvPr>
          <p:cNvPicPr>
            <a:picLocks noChangeAspect="1"/>
          </p:cNvPicPr>
          <p:nvPr/>
        </p:nvPicPr>
        <p:blipFill>
          <a:blip r:embed="rId6"/>
          <a:stretch>
            <a:fillRect/>
          </a:stretch>
        </p:blipFill>
        <p:spPr>
          <a:xfrm>
            <a:off x="7007354" y="4289869"/>
            <a:ext cx="5184646" cy="2209031"/>
          </a:xfrm>
          <a:prstGeom prst="rect">
            <a:avLst/>
          </a:prstGeom>
        </p:spPr>
      </p:pic>
    </p:spTree>
    <p:extLst>
      <p:ext uri="{BB962C8B-B14F-4D97-AF65-F5344CB8AC3E}">
        <p14:creationId xmlns:p14="http://schemas.microsoft.com/office/powerpoint/2010/main" val="130343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F953-6EE7-564C-A6C1-29CE009DE84E}"/>
              </a:ext>
            </a:extLst>
          </p:cNvPr>
          <p:cNvSpPr>
            <a:spLocks noGrp="1"/>
          </p:cNvSpPr>
          <p:nvPr>
            <p:ph type="title"/>
          </p:nvPr>
        </p:nvSpPr>
        <p:spPr>
          <a:xfrm>
            <a:off x="0" y="9583"/>
            <a:ext cx="12192000" cy="879765"/>
          </a:xfrm>
        </p:spPr>
        <p:txBody>
          <a:bodyPr>
            <a:noAutofit/>
          </a:bodyPr>
          <a:lstStyle/>
          <a:p>
            <a:r>
              <a:rPr lang="en-US" sz="2800"/>
              <a:t>Example 2</a:t>
            </a:r>
            <a:endParaRPr lang="en-US" sz="2800" dirty="0"/>
          </a:p>
        </p:txBody>
      </p:sp>
      <p:sp>
        <p:nvSpPr>
          <p:cNvPr id="3" name="Content Placeholder 2">
            <a:extLst>
              <a:ext uri="{FF2B5EF4-FFF2-40B4-BE49-F238E27FC236}">
                <a16:creationId xmlns:a16="http://schemas.microsoft.com/office/drawing/2014/main" id="{13F624D2-BB39-884B-AFB5-3424D88374E6}"/>
              </a:ext>
            </a:extLst>
          </p:cNvPr>
          <p:cNvSpPr>
            <a:spLocks noGrp="1"/>
          </p:cNvSpPr>
          <p:nvPr>
            <p:ph idx="1"/>
          </p:nvPr>
        </p:nvSpPr>
        <p:spPr>
          <a:xfrm>
            <a:off x="355600" y="762348"/>
            <a:ext cx="11836400" cy="5574952"/>
          </a:xfrm>
        </p:spPr>
        <p:txBody>
          <a:bodyPr>
            <a:normAutofit fontScale="77500" lnSpcReduction="20000"/>
          </a:bodyPr>
          <a:lstStyle/>
          <a:p>
            <a:pPr>
              <a:lnSpc>
                <a:spcPct val="120000"/>
              </a:lnSpc>
            </a:pPr>
            <a:r>
              <a:rPr lang="en-US" sz="2400" dirty="0"/>
              <a:t>An athletics team has 18 members. Each member competes in at least one of three events: sprints (𝑆), jumps (𝐽) and hurdles (𝐻). Every hurdler also jumps or sprints. The following additional information is available:</a:t>
            </a:r>
          </a:p>
          <a:p>
            <a:pPr>
              <a:lnSpc>
                <a:spcPct val="120000"/>
              </a:lnSpc>
            </a:pPr>
            <a:r>
              <a:rPr lang="en-US" sz="2400" dirty="0"/>
              <a:t>|𝑆|=11, |𝐽|=10, |𝐽∩𝐻′∩𝑆′|=5, |𝐽′∩𝐻′∩𝑆|=5 and |𝐽∩𝐻′|=7</a:t>
            </a:r>
          </a:p>
          <a:p>
            <a:pPr>
              <a:lnSpc>
                <a:spcPct val="120000"/>
              </a:lnSpc>
            </a:pPr>
            <a:r>
              <a:rPr lang="en-US" sz="2400" dirty="0"/>
              <a:t>Draw a Venn diagram.</a:t>
            </a:r>
          </a:p>
          <a:p>
            <a:pPr>
              <a:lnSpc>
                <a:spcPct val="120000"/>
              </a:lnSpc>
            </a:pPr>
            <a:r>
              <a:rPr lang="en-US" sz="2400" dirty="0"/>
              <a:t>Find:</a:t>
            </a:r>
          </a:p>
          <a:p>
            <a:pPr>
              <a:lnSpc>
                <a:spcPct val="120000"/>
              </a:lnSpc>
            </a:pPr>
            <a:r>
              <a:rPr lang="en-US" sz="2400" dirty="0"/>
              <a:t>1. |𝐻|</a:t>
            </a:r>
          </a:p>
          <a:p>
            <a:pPr>
              <a:lnSpc>
                <a:spcPct val="120000"/>
              </a:lnSpc>
            </a:pPr>
            <a:r>
              <a:rPr lang="en-US" sz="2400" dirty="0"/>
              <a:t>2. |𝑆∩𝐻∩𝐽|</a:t>
            </a:r>
          </a:p>
          <a:p>
            <a:pPr>
              <a:lnSpc>
                <a:spcPct val="120000"/>
              </a:lnSpc>
            </a:pPr>
            <a:r>
              <a:rPr lang="en-US" sz="2400" dirty="0"/>
              <a:t>3. |𝑆∪𝐽|</a:t>
            </a:r>
          </a:p>
          <a:p>
            <a:pPr>
              <a:lnSpc>
                <a:spcPct val="120000"/>
              </a:lnSpc>
            </a:pPr>
            <a:r>
              <a:rPr lang="en-US" sz="2400" dirty="0"/>
              <a:t>4. |𝑆∩𝐽∩𝐻′|</a:t>
            </a:r>
          </a:p>
          <a:p>
            <a:pPr>
              <a:lnSpc>
                <a:spcPct val="120000"/>
              </a:lnSpc>
            </a:pPr>
            <a:r>
              <a:rPr lang="en-US" sz="2400" dirty="0"/>
              <a:t>1. |𝐻|=6 </a:t>
            </a:r>
          </a:p>
          <a:p>
            <a:pPr>
              <a:lnSpc>
                <a:spcPct val="120000"/>
              </a:lnSpc>
            </a:pPr>
            <a:r>
              <a:rPr lang="en-US" sz="2400" dirty="0"/>
              <a:t>2. |𝑆∩𝐻∩𝐽|=1</a:t>
            </a:r>
          </a:p>
          <a:p>
            <a:pPr>
              <a:lnSpc>
                <a:spcPct val="120000"/>
              </a:lnSpc>
            </a:pPr>
            <a:r>
              <a:rPr lang="en-US" sz="2400" dirty="0"/>
              <a:t>3. |𝑆∪𝐽|=18</a:t>
            </a:r>
          </a:p>
          <a:p>
            <a:pPr>
              <a:lnSpc>
                <a:spcPct val="120000"/>
              </a:lnSpc>
            </a:pPr>
            <a:r>
              <a:rPr lang="en-US" sz="2400" dirty="0"/>
              <a:t>4. |𝑆∩𝐽∩𝐻′|=2</a:t>
            </a:r>
          </a:p>
        </p:txBody>
      </p:sp>
      <p:pic>
        <p:nvPicPr>
          <p:cNvPr id="9" name="Picture 8">
            <a:extLst>
              <a:ext uri="{FF2B5EF4-FFF2-40B4-BE49-F238E27FC236}">
                <a16:creationId xmlns:a16="http://schemas.microsoft.com/office/drawing/2014/main" id="{EE431F58-C7F5-8940-85C6-84549F14D278}"/>
              </a:ext>
            </a:extLst>
          </p:cNvPr>
          <p:cNvPicPr>
            <a:picLocks noChangeAspect="1"/>
          </p:cNvPicPr>
          <p:nvPr/>
        </p:nvPicPr>
        <p:blipFill>
          <a:blip r:embed="rId2"/>
          <a:stretch>
            <a:fillRect/>
          </a:stretch>
        </p:blipFill>
        <p:spPr>
          <a:xfrm>
            <a:off x="6512054" y="1762569"/>
            <a:ext cx="5184646" cy="2209031"/>
          </a:xfrm>
          <a:prstGeom prst="rect">
            <a:avLst/>
          </a:prstGeom>
        </p:spPr>
      </p:pic>
    </p:spTree>
    <p:extLst>
      <p:ext uri="{BB962C8B-B14F-4D97-AF65-F5344CB8AC3E}">
        <p14:creationId xmlns:p14="http://schemas.microsoft.com/office/powerpoint/2010/main" val="12172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apesVTI">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23</TotalTime>
  <Words>351</Words>
  <Application>Microsoft Macintosh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Aharoni</vt:lpstr>
      <vt:lpstr>Arial</vt:lpstr>
      <vt:lpstr>Avenir Next LT Pro</vt:lpstr>
      <vt:lpstr>Calibri</vt:lpstr>
      <vt:lpstr>Cambria Math</vt:lpstr>
      <vt:lpstr>ShapesVTI</vt:lpstr>
      <vt:lpstr>Problems involving sets</vt:lpstr>
      <vt:lpstr>Example 1</vt:lpstr>
      <vt:lpstr>Example 2</vt:lpstr>
      <vt:lpstr>Example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involving sets</dc:title>
  <dc:creator>Yongmei Zhang</dc:creator>
  <cp:lastModifiedBy>Yongmei Zhang</cp:lastModifiedBy>
  <cp:revision>4</cp:revision>
  <dcterms:created xsi:type="dcterms:W3CDTF">2021-04-15T03:47:22Z</dcterms:created>
  <dcterms:modified xsi:type="dcterms:W3CDTF">2021-04-15T04:11:17Z</dcterms:modified>
</cp:coreProperties>
</file>