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4" r:id="rId3"/>
    <p:sldId id="262" r:id="rId4"/>
    <p:sldId id="266" r:id="rId5"/>
    <p:sldId id="363" r:id="rId6"/>
    <p:sldId id="263" r:id="rId7"/>
    <p:sldId id="260" r:id="rId8"/>
    <p:sldId id="359" r:id="rId9"/>
    <p:sldId id="362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64" r:id="rId18"/>
    <p:sldId id="3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5"/>
    <p:restoredTop sz="94462"/>
  </p:normalViewPr>
  <p:slideViewPr>
    <p:cSldViewPr snapToGrid="0" snapToObjects="1">
      <p:cViewPr varScale="1">
        <p:scale>
          <a:sx n="85" d="100"/>
          <a:sy n="85" d="100"/>
        </p:scale>
        <p:origin x="20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929B1-86D5-4BD5-9F99-ADF3A018D65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2.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What is Recurrence Relation and what are equations of its rules?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2102F1BD-B626-47B2-8132-8B4E92D2AFA6}" type="parTrans" cxnId="{17243DD7-B50D-4FA9-9408-226F9A0F8186}">
      <dgm:prSet/>
      <dgm:spPr/>
      <dgm:t>
        <a:bodyPr/>
        <a:lstStyle/>
        <a:p>
          <a:endParaRPr lang="en-US"/>
        </a:p>
      </dgm:t>
    </dgm:pt>
    <dgm:pt modelId="{FE9091D6-F191-4CD9-AE69-663CA197BF08}" type="sibTrans" cxnId="{17243DD7-B50D-4FA9-9408-226F9A0F8186}">
      <dgm:prSet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1. </a:t>
          </a:r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Ex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Booklet 4A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683E9536-1985-1B4C-BE04-87D75ED7B190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Comic Sans MS" panose="030F0902030302020204" pitchFamily="66" charset="0"/>
            </a:rPr>
            <a:t>3. </a:t>
          </a:r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Summary notes for Homework. </a:t>
          </a:r>
        </a:p>
      </dgm:t>
    </dgm:pt>
    <dgm:pt modelId="{DB11B418-15A8-044C-B2C6-C70D15DBC644}" type="parTrans" cxnId="{A4423529-3DF6-DF4B-902F-EE5E89BB7111}">
      <dgm:prSet/>
      <dgm:spPr/>
      <dgm:t>
        <a:bodyPr/>
        <a:lstStyle/>
        <a:p>
          <a:endParaRPr lang="en-GB"/>
        </a:p>
      </dgm:t>
    </dgm:pt>
    <dgm:pt modelId="{20789B15-F3BE-2449-860B-555803DFD830}" type="sibTrans" cxnId="{A4423529-3DF6-DF4B-902F-EE5E89BB7111}">
      <dgm:prSet/>
      <dgm:spPr/>
      <dgm:t>
        <a:bodyPr/>
        <a:lstStyle/>
        <a:p>
          <a:endParaRPr lang="en-GB"/>
        </a:p>
      </dgm:t>
    </dgm:pt>
    <dgm:pt modelId="{DF60FF87-B492-9247-8DCF-486B281E697E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91CDE57A-A014-B446-A2AF-3E1CE6909443}" type="pres">
      <dgm:prSet presAssocID="{22505801-6524-4B50-AD6D-CE222BF09B96}" presName="node" presStyleLbl="node1" presStyleIdx="0" presStyleCnt="3" custLinFactNeighborX="3496" custLinFactNeighborY="2398">
        <dgm:presLayoutVars>
          <dgm:bulletEnabled val="1"/>
        </dgm:presLayoutVars>
      </dgm:prSet>
      <dgm:spPr/>
    </dgm:pt>
    <dgm:pt modelId="{773C2D4C-2593-4342-A656-3ACADBA63720}" type="pres">
      <dgm:prSet presAssocID="{A5CD2530-2B66-466F-AF32-B7FC543B0E93}" presName="sibTrans" presStyleCnt="0"/>
      <dgm:spPr/>
    </dgm:pt>
    <dgm:pt modelId="{535C5986-F4D1-A44F-B0A1-E35BA55AE100}" type="pres">
      <dgm:prSet presAssocID="{F58929B1-86D5-4BD5-9F99-ADF3A018D659}" presName="node" presStyleLbl="node1" presStyleIdx="1" presStyleCnt="3">
        <dgm:presLayoutVars>
          <dgm:bulletEnabled val="1"/>
        </dgm:presLayoutVars>
      </dgm:prSet>
      <dgm:spPr/>
    </dgm:pt>
    <dgm:pt modelId="{4F7E761C-97E9-D04A-90C5-BEE621F2333E}" type="pres">
      <dgm:prSet presAssocID="{FE9091D6-F191-4CD9-AE69-663CA197BF08}" presName="sibTrans" presStyleCnt="0"/>
      <dgm:spPr/>
    </dgm:pt>
    <dgm:pt modelId="{9B2FD329-3E81-0B4B-B164-EE3195B24534}" type="pres">
      <dgm:prSet presAssocID="{683E9536-1985-1B4C-BE04-87D75ED7B190}" presName="node" presStyleLbl="node1" presStyleIdx="2" presStyleCnt="3">
        <dgm:presLayoutVars>
          <dgm:bulletEnabled val="1"/>
        </dgm:presLayoutVars>
      </dgm:prSet>
      <dgm:spPr/>
    </dgm:pt>
  </dgm:ptLst>
  <dgm:cxnLst>
    <dgm:cxn modelId="{F39E510E-E512-CD41-A439-758DC018863E}" type="presOf" srcId="{683E9536-1985-1B4C-BE04-87D75ED7B190}" destId="{9B2FD329-3E81-0B4B-B164-EE3195B24534}" srcOrd="0" destOrd="0" presId="urn:microsoft.com/office/officeart/2005/8/layout/default"/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A4423529-3DF6-DF4B-902F-EE5E89BB7111}" srcId="{E8FDA408-EBE3-4FFF-B181-52121CC44C86}" destId="{683E9536-1985-1B4C-BE04-87D75ED7B190}" srcOrd="2" destOrd="0" parTransId="{DB11B418-15A8-044C-B2C6-C70D15DBC644}" sibTransId="{20789B15-F3BE-2449-860B-555803DFD830}"/>
    <dgm:cxn modelId="{82D4AE32-369F-3C4A-B92A-5317F8B2822A}" type="presOf" srcId="{F58929B1-86D5-4BD5-9F99-ADF3A018D659}" destId="{535C5986-F4D1-A44F-B0A1-E35BA55AE100}" srcOrd="0" destOrd="0" presId="urn:microsoft.com/office/officeart/2005/8/layout/default"/>
    <dgm:cxn modelId="{12A9C341-BEBF-5149-906C-440B455E35B9}" type="presOf" srcId="{E8FDA408-EBE3-4FFF-B181-52121CC44C86}" destId="{DF60FF87-B492-9247-8DCF-486B281E697E}" srcOrd="0" destOrd="0" presId="urn:microsoft.com/office/officeart/2005/8/layout/default"/>
    <dgm:cxn modelId="{17243DD7-B50D-4FA9-9408-226F9A0F8186}" srcId="{E8FDA408-EBE3-4FFF-B181-52121CC44C86}" destId="{F58929B1-86D5-4BD5-9F99-ADF3A018D659}" srcOrd="1" destOrd="0" parTransId="{2102F1BD-B626-47B2-8132-8B4E92D2AFA6}" sibTransId="{FE9091D6-F191-4CD9-AE69-663CA197BF08}"/>
    <dgm:cxn modelId="{9663C2F2-D7E3-9748-B593-A1AD32299C71}" type="presOf" srcId="{22505801-6524-4B50-AD6D-CE222BF09B96}" destId="{91CDE57A-A014-B446-A2AF-3E1CE6909443}" srcOrd="0" destOrd="0" presId="urn:microsoft.com/office/officeart/2005/8/layout/default"/>
    <dgm:cxn modelId="{CF9FD0EB-A69D-6F42-B685-76EB5E5D6C3C}" type="presParOf" srcId="{DF60FF87-B492-9247-8DCF-486B281E697E}" destId="{91CDE57A-A014-B446-A2AF-3E1CE6909443}" srcOrd="0" destOrd="0" presId="urn:microsoft.com/office/officeart/2005/8/layout/default"/>
    <dgm:cxn modelId="{6830804E-B42B-6A4C-A113-BA20894B9C65}" type="presParOf" srcId="{DF60FF87-B492-9247-8DCF-486B281E697E}" destId="{773C2D4C-2593-4342-A656-3ACADBA63720}" srcOrd="1" destOrd="0" presId="urn:microsoft.com/office/officeart/2005/8/layout/default"/>
    <dgm:cxn modelId="{1194CC9A-0F9F-D649-8B8F-AD841DC5CC38}" type="presParOf" srcId="{DF60FF87-B492-9247-8DCF-486B281E697E}" destId="{535C5986-F4D1-A44F-B0A1-E35BA55AE100}" srcOrd="2" destOrd="0" presId="urn:microsoft.com/office/officeart/2005/8/layout/default"/>
    <dgm:cxn modelId="{551A4640-ACC3-0549-A78F-C3E329C3A141}" type="presParOf" srcId="{DF60FF87-B492-9247-8DCF-486B281E697E}" destId="{4F7E761C-97E9-D04A-90C5-BEE621F2333E}" srcOrd="3" destOrd="0" presId="urn:microsoft.com/office/officeart/2005/8/layout/default"/>
    <dgm:cxn modelId="{03B6C8EB-6584-EE46-88EB-D97F54E34AB8}" type="presParOf" srcId="{DF60FF87-B492-9247-8DCF-486B281E697E}" destId="{9B2FD329-3E81-0B4B-B164-EE3195B2453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E57A-A014-B446-A2AF-3E1CE6909443}">
      <dsp:nvSpPr>
        <dsp:cNvPr id="0" name=""/>
        <dsp:cNvSpPr/>
      </dsp:nvSpPr>
      <dsp:spPr>
        <a:xfrm>
          <a:off x="866620" y="51287"/>
          <a:ext cx="3544565" cy="21267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1. </a:t>
          </a:r>
          <a:r>
            <a:rPr lang="en-US" sz="2500" kern="1200" dirty="0">
              <a:solidFill>
                <a:schemeClr val="tx1"/>
              </a:solidFill>
              <a:latin typeface="Comic Sans MS" panose="030F0902030302020204" pitchFamily="66" charset="0"/>
            </a:rPr>
            <a:t>Ex </a:t>
          </a:r>
          <a:r>
            <a:rPr lang="en-AU" sz="2500" kern="1200" dirty="0">
              <a:solidFill>
                <a:schemeClr val="tx1"/>
              </a:solidFill>
              <a:latin typeface="Comic Sans MS" panose="030F0902030302020204" pitchFamily="66" charset="0"/>
            </a:rPr>
            <a:t>Booklet 4A</a:t>
          </a:r>
          <a:endParaRPr lang="en-US" sz="25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866620" y="51287"/>
        <a:ext cx="3544565" cy="2126739"/>
      </dsp:txXfrm>
    </dsp:sp>
    <dsp:sp modelId="{535C5986-F4D1-A44F-B0A1-E35BA55AE100}">
      <dsp:nvSpPr>
        <dsp:cNvPr id="0" name=""/>
        <dsp:cNvSpPr/>
      </dsp:nvSpPr>
      <dsp:spPr>
        <a:xfrm>
          <a:off x="4641724" y="287"/>
          <a:ext cx="3544565" cy="2126739"/>
        </a:xfrm>
        <a:prstGeom prst="rect">
          <a:avLst/>
        </a:prstGeom>
        <a:solidFill>
          <a:schemeClr val="accent5">
            <a:hueOff val="-748427"/>
            <a:satOff val="337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2. </a:t>
          </a:r>
          <a:r>
            <a:rPr lang="en-AU" sz="2500" kern="1200" dirty="0">
              <a:solidFill>
                <a:schemeClr val="tx1"/>
              </a:solidFill>
              <a:latin typeface="Comic Sans MS" panose="030F0902030302020204" pitchFamily="66" charset="0"/>
            </a:rPr>
            <a:t>What is Recurrence Relation and what are equations of its rules?</a:t>
          </a:r>
          <a:endParaRPr lang="en-US" sz="25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4641724" y="287"/>
        <a:ext cx="3544565" cy="2126739"/>
      </dsp:txXfrm>
    </dsp:sp>
    <dsp:sp modelId="{9B2FD329-3E81-0B4B-B164-EE3195B24534}">
      <dsp:nvSpPr>
        <dsp:cNvPr id="0" name=""/>
        <dsp:cNvSpPr/>
      </dsp:nvSpPr>
      <dsp:spPr>
        <a:xfrm>
          <a:off x="2692213" y="2481483"/>
          <a:ext cx="3544565" cy="2126739"/>
        </a:xfrm>
        <a:prstGeom prst="rect">
          <a:avLst/>
        </a:prstGeom>
        <a:solidFill>
          <a:schemeClr val="accent5">
            <a:hueOff val="-1496854"/>
            <a:satOff val="674"/>
            <a:lumOff val="-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tx1"/>
              </a:solidFill>
              <a:latin typeface="Comic Sans MS" panose="030F0902030302020204" pitchFamily="66" charset="0"/>
            </a:rPr>
            <a:t>3. </a:t>
          </a:r>
          <a:r>
            <a:rPr lang="en-US" sz="2500" kern="1200" dirty="0">
              <a:solidFill>
                <a:schemeClr val="tx1"/>
              </a:solidFill>
              <a:latin typeface="Comic Sans MS" panose="030F0902030302020204" pitchFamily="66" charset="0"/>
            </a:rPr>
            <a:t>Summary notes for Homework. </a:t>
          </a:r>
        </a:p>
      </dsp:txBody>
      <dsp:txXfrm>
        <a:off x="2692213" y="2481483"/>
        <a:ext cx="3544565" cy="212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95971-A91E-FF49-9A5F-FB689C411155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D3D8-3583-B340-816F-CACCE10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6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89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0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1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8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5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9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7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7F3F19-5A4B-42AD-9A79-B8279086A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65B79-06A8-4D26-90D7-0C905C2D4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65" b="2465"/>
          <a:stretch/>
        </p:blipFill>
        <p:spPr>
          <a:xfrm>
            <a:off x="-3028" y="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02C37C-3123-4850-965F-F823CD438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4441" y="3562564"/>
            <a:ext cx="6007383" cy="2746580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C7604DA-1A80-47FD-9F09-D72DC278D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1393" y="3562564"/>
            <a:ext cx="6007383" cy="2746580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solidFill>
            <a:srgbClr val="B79F2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03A1D-4BF3-BA45-AEA5-6137B1522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523" y="4102908"/>
            <a:ext cx="6007383" cy="1665891"/>
          </a:xfrm>
        </p:spPr>
        <p:txBody>
          <a:bodyPr anchor="b">
            <a:normAutofit/>
          </a:bodyPr>
          <a:lstStyle/>
          <a:p>
            <a:pPr algn="ctr"/>
            <a:r>
              <a:rPr lang="en-AU" b="1" i="0" dirty="0"/>
              <a:t>4A Introduction to sequences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871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D2A9-0592-AD4C-8D3E-51898A05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871CD1-3253-ED49-BDB0-8FF58F9D0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Use the recurrence relation to find the first four terms of the sequence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=3,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+5</a:t>
                </a:r>
              </a:p>
              <a:p>
                <a:r>
                  <a:rPr lang="en-US" dirty="0"/>
                  <a:t>Solution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=3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+5=3+5=8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+5=8+5=13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+5=13+5=18</a:t>
                </a:r>
              </a:p>
              <a:p>
                <a:r>
                  <a:rPr lang="en-US" dirty="0"/>
                  <a:t>The first four terms are 3,8,13,18.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871CD1-3253-ED49-BDB0-8FF58F9D0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9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8B2D-9E6E-9B4E-9BA8-650D1BB6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03643-CE0D-4F4F-BC20-7DC1345287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recurrence relation for the following sequence:</a:t>
                </a:r>
              </a:p>
              <a:p>
                <a:r>
                  <a:rPr lang="en-US" dirty="0"/>
                  <a:t>9,−3,1,−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,…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−3= 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×9</m:t>
                    </m:r>
                  </m:oMath>
                </a14:m>
                <a:r>
                  <a:rPr lang="en-US" dirty="0"/>
                  <a:t>        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1= 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×</m:t>
                    </m:r>
                    <m:r>
                      <m:rPr>
                        <m:nor/>
                      </m:rPr>
                      <a:rPr lang="en-AU" b="0" i="0" dirty="0" smtClean="0"/>
                      <m:t>(</m:t>
                    </m:r>
                    <m:r>
                      <m:rPr>
                        <m:nor/>
                      </m:rPr>
                      <a:rPr lang="en-US" dirty="0"/>
                      <m:t>−</m:t>
                    </m:r>
                    <m:r>
                      <m:rPr>
                        <m:nor/>
                      </m:rPr>
                      <a:rPr lang="en-AU" b="0" i="0" dirty="0" smtClean="0"/>
                      <m:t>3)</m:t>
                    </m:r>
                  </m:oMath>
                </a14:m>
                <a:r>
                  <a:rPr lang="en-US" dirty="0"/>
                  <a:t>     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sequence is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9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−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03643-CE0D-4F4F-BC20-7DC1345287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0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C32A-C5DB-D54B-97CC-C2BBC510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A5D002-8B3D-114E-8D3F-BEFFC8EB76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the first four terms of the sequence defined by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=2𝑛+3.</a:t>
                </a:r>
              </a:p>
              <a:p>
                <a:r>
                  <a:rPr lang="en-US" dirty="0"/>
                  <a:t>Solution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+3=5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2+3</a:t>
                </a:r>
                <a:r>
                  <a:rPr lang="en-GB" dirty="0"/>
                  <a:t>=7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3+3=9</a:t>
                </a:r>
                <a:r>
                  <a:rPr lang="en-GB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4+3=11</a:t>
                </a:r>
              </a:p>
              <a:p>
                <a:r>
                  <a:rPr lang="en-US" dirty="0"/>
                  <a:t>The first four terms are 5,7,9,11.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A5D002-8B3D-114E-8D3F-BEFFC8EB76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6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DB743-D0BC-DB42-858A-9149B895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FC72F-0E4F-B042-BE84-7DA4BBDC2C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a rule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term of the sequence 1,4,9,16 in terms of 𝑛.</a:t>
                </a:r>
              </a:p>
              <a:p>
                <a:r>
                  <a:rPr lang="en-US" dirty="0"/>
                  <a:t>Solution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=4=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=9=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=16=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∴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FC72F-0E4F-B042-BE84-7DA4BBDC2C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AF98-04E7-7747-9952-68654238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35"/>
            <a:ext cx="10515600" cy="56426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F623D3-8F8B-514A-AD9B-2CC4A04CE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85799"/>
                <a:ext cx="12192000" cy="578995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At a particular school, the number of students studying Specialist Mathematics increases each year. There are presently 40 students studying Specialist Mathematics.</a:t>
                </a:r>
              </a:p>
              <a:p>
                <a:r>
                  <a:rPr lang="en-US" dirty="0"/>
                  <a:t>1. Set up the </a:t>
                </a:r>
                <a:r>
                  <a:rPr lang="en-US" dirty="0">
                    <a:solidFill>
                      <a:srgbClr val="0070C0"/>
                    </a:solidFill>
                  </a:rPr>
                  <a:t>recurrence relation </a:t>
                </a:r>
                <a:r>
                  <a:rPr lang="en-US" dirty="0"/>
                  <a:t>if the number is increasing by </a:t>
                </a:r>
                <a:r>
                  <a:rPr lang="en-US" dirty="0">
                    <a:solidFill>
                      <a:srgbClr val="0070C0"/>
                    </a:solidFill>
                  </a:rPr>
                  <a:t>five</a:t>
                </a:r>
                <a:r>
                  <a:rPr lang="en-US" dirty="0"/>
                  <a:t> students each year.</a:t>
                </a:r>
              </a:p>
              <a:p>
                <a:r>
                  <a:rPr lang="en-US" dirty="0"/>
                  <a:t>2. Write down an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in terms of 𝑛 for the </a:t>
                </a:r>
                <a:r>
                  <a:rPr lang="en-US" dirty="0">
                    <a:solidFill>
                      <a:srgbClr val="0070C0"/>
                    </a:solidFill>
                  </a:rPr>
                  <a:t>recurrence rela</a:t>
                </a:r>
                <a:r>
                  <a:rPr lang="en-US" dirty="0"/>
                  <a:t>tion found in a.</a:t>
                </a:r>
              </a:p>
              <a:p>
                <a:r>
                  <a:rPr lang="en-US" dirty="0"/>
                  <a:t>3. Find the number of students expected to be studying Specialist Mathematics at the school in </a:t>
                </a:r>
                <a:r>
                  <a:rPr lang="en-US" dirty="0">
                    <a:solidFill>
                      <a:srgbClr val="0070C0"/>
                    </a:solidFill>
                  </a:rPr>
                  <a:t>five</a:t>
                </a:r>
                <a:r>
                  <a:rPr lang="en-US" dirty="0"/>
                  <a:t> years time.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+5</a:t>
                </a:r>
              </a:p>
              <a:p>
                <a:pPr marL="0" indent="0">
                  <a:buNone/>
                </a:pPr>
                <a:r>
                  <a:rPr lang="en-GB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b="0" i="1" dirty="0">
                    <a:latin typeface="Cambria Math" panose="02040503050406030204" pitchFamily="18" charset="0"/>
                  </a:rPr>
                  <a:t>=</a:t>
                </a:r>
                <a:r>
                  <a:rPr lang="en-AU" b="0" dirty="0">
                    <a:latin typeface="Cambria Math" panose="02040503050406030204" pitchFamily="18" charset="0"/>
                  </a:rPr>
                  <a:t>40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+5</m:t>
                    </m:r>
                  </m:oMath>
                </a14:m>
                <a:r>
                  <a:rPr lang="en-AU" dirty="0">
                    <a:latin typeface="Cambria Math" panose="02040503050406030204" pitchFamily="18" charset="0"/>
                  </a:rPr>
                  <a:t>=45=40+1</a:t>
                </a:r>
                <a:r>
                  <a:rPr lang="en-US" dirty="0"/>
                  <a:t>×5</a:t>
                </a:r>
                <a:endParaRPr lang="en-AU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=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+5</m:t>
                    </m:r>
                    <m:r>
                      <m:rPr>
                        <m:nor/>
                      </m:rPr>
                      <a:rPr lang="en-AU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AU" b="0" i="0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en-AU" dirty="0">
                        <a:latin typeface="Cambria Math" panose="02040503050406030204" pitchFamily="18" charset="0"/>
                      </a:rPr>
                      <m:t>=40+</m:t>
                    </m:r>
                    <m:r>
                      <m:rPr>
                        <m:nor/>
                      </m:rPr>
                      <a:rPr lang="en-AU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dirty="0"/>
                      <m:t>×5</m:t>
                    </m:r>
                  </m:oMath>
                </a14:m>
                <a:endParaRPr lang="en-AU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=40+(𝑛−1)×5=35+5𝑛</a:t>
                </a:r>
              </a:p>
              <a:p>
                <a:pPr marL="0" indent="0">
                  <a:buNone/>
                </a:pPr>
                <a:r>
                  <a:rPr lang="en-US" dirty="0"/>
                  <a:t>3. Five years from now implies 𝑛=6: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=40+5×5=65</a:t>
                </a:r>
              </a:p>
              <a:p>
                <a:r>
                  <a:rPr lang="en-US" dirty="0"/>
                  <a:t>Sixty-five students will be studying Specialist Mathematics in five years.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F623D3-8F8B-514A-AD9B-2CC4A04CE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799"/>
                <a:ext cx="12192000" cy="5789951"/>
              </a:xfrm>
              <a:blipFill>
                <a:blip r:embed="rId2"/>
                <a:stretch>
                  <a:fillRect l="-728" t="-1969" b="-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5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DFD0C-9BF2-0446-B944-671E1810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395"/>
            <a:ext cx="10515600" cy="564265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598B-23CE-1848-80D6-1733B7E077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009962"/>
                <a:ext cx="12192000" cy="549764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height of a sand dune is increasing by 10% each year. It is currently 4 m high.</a:t>
                </a:r>
              </a:p>
              <a:p>
                <a:r>
                  <a:rPr lang="en-US" dirty="0"/>
                  <a:t>1. Set up the recurrence relation that describes the height of the sand dune.</a:t>
                </a:r>
              </a:p>
              <a:p>
                <a:r>
                  <a:rPr lang="en-US" dirty="0"/>
                  <a:t>2. Write down an expression for 𝑡𝑛 in terms of 𝑛 for the recurrence relation found in a.</a:t>
                </a:r>
              </a:p>
              <a:p>
                <a:r>
                  <a:rPr lang="en-US" dirty="0"/>
                  <a:t>3. Find the height of the sand dune seven years from now.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GB" dirty="0"/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×1.1</a:t>
                </a:r>
              </a:p>
              <a:p>
                <a:pPr marL="0" indent="0">
                  <a:buNone/>
                </a:pPr>
                <a:r>
                  <a:rPr lang="en-US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=4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=4×1.1=4.4</a:t>
                </a:r>
              </a:p>
              <a:p>
                <a:pPr marL="0" indent="0">
                  <a:buNone/>
                </a:pPr>
                <a:r>
                  <a:rPr lang="en-GB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=4.4×1.1 =(4×1.1)×1.1=4×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(1.1)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=4.84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=4×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(1.1)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3. Seven years from now implies 𝑛=8: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=4×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(1.1)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/>
                  <a:t>≈7.795</a:t>
                </a:r>
              </a:p>
              <a:p>
                <a:r>
                  <a:rPr lang="en-US" dirty="0"/>
                  <a:t>The sand dune will be 7.795 m high in seven years.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598B-23CE-1848-80D6-1733B7E077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009962"/>
                <a:ext cx="12192000" cy="5497643"/>
              </a:xfrm>
              <a:blipFill>
                <a:blip r:embed="rId2"/>
                <a:stretch>
                  <a:fillRect l="-728"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1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DDA4-5F40-5347-8C28-E9432E53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 &amp; 8—</a:t>
            </a:r>
            <a:r>
              <a:rPr lang="en-US" dirty="0">
                <a:solidFill>
                  <a:srgbClr val="C00000"/>
                </a:solidFill>
              </a:rPr>
              <a:t>Use Mathematica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A60933-1886-6F40-A347-A141B47F3A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Mathematica to generate the first 10 terms of the sequence of numbers defined by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=3+4𝑛.</a:t>
                </a:r>
              </a:p>
              <a:p>
                <a:endParaRPr lang="en-US" dirty="0"/>
              </a:p>
              <a:p>
                <a:r>
                  <a:rPr lang="en-US" dirty="0"/>
                  <a:t>Use Mathematica to generate the sequence defined by the recurrence relation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+3,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</a:t>
                </a:r>
              </a:p>
              <a:p>
                <a:r>
                  <a:rPr lang="en-US" dirty="0"/>
                  <a:t>and plot the graph of the sequence against 𝑛.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A60933-1886-6F40-A347-A141B47F3A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2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0841-4239-D443-B82F-BE4A34EC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EF4626-D4B4-1542-98CC-173AC75796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4557" y="2011680"/>
                <a:ext cx="10837889" cy="41605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sequence may be defined by a rule which enables each subsequent term to be found from the previous term. This type of rule is called a </a:t>
                </a:r>
                <a:r>
                  <a:rPr lang="en-US" dirty="0">
                    <a:solidFill>
                      <a:srgbClr val="C00000"/>
                    </a:solidFill>
                  </a:rPr>
                  <a:t>recurrence relation </a:t>
                </a:r>
                <a:r>
                  <a:rPr lang="en-US" dirty="0"/>
                  <a:t>and we say that the sequence has been defined </a:t>
                </a:r>
                <a:r>
                  <a:rPr lang="en-US" dirty="0">
                    <a:solidFill>
                      <a:srgbClr val="C00000"/>
                    </a:solidFill>
                  </a:rPr>
                  <a:t>recursively</a:t>
                </a:r>
                <a:r>
                  <a:rPr lang="en-US" dirty="0"/>
                  <a:t>. For example:</a:t>
                </a:r>
              </a:p>
              <a:p>
                <a:r>
                  <a:rPr lang="en-US" dirty="0"/>
                  <a:t>The sequence 1,3,5,7,9,… is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=1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+2.</a:t>
                </a:r>
              </a:p>
              <a:p>
                <a:r>
                  <a:rPr lang="en-US" dirty="0"/>
                  <a:t>The sequence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dirty="0"/>
                  <a:t>,… is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EF4626-D4B4-1542-98CC-173AC75796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4557" y="2011680"/>
                <a:ext cx="10837889" cy="4160520"/>
              </a:xfrm>
              <a:blipFill>
                <a:blip r:embed="rId2"/>
                <a:stretch>
                  <a:fillRect l="-1054" t="-1520" r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787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6629400" cy="5842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just">
              <a:defRPr/>
            </a:pPr>
            <a:r>
              <a:rPr lang="en-US" sz="3200" b="1" i="1" dirty="0">
                <a:latin typeface="Monotype Corsiva" pitchFamily="66" charset="0"/>
                <a:cs typeface="Arial" pitchFamily="34" charset="0"/>
              </a:rPr>
              <a:t>Questions &amp; Summary Book</a:t>
            </a:r>
            <a:endParaRPr lang="en-US" sz="2400" b="1" i="1" dirty="0">
              <a:cs typeface="Arial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331380"/>
              </p:ext>
            </p:extLst>
          </p:nvPr>
        </p:nvGraphicFramePr>
        <p:xfrm>
          <a:off x="1631504" y="954090"/>
          <a:ext cx="892899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029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AC84-CD4D-484F-9B0D-4C24A890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E557-A41D-E249-A1FF-2BCEF52A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26084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>
                <a:solidFill>
                  <a:srgbClr val="C00000"/>
                </a:solidFill>
              </a:rPr>
              <a:t> sequence </a:t>
            </a:r>
            <a:r>
              <a:rPr lang="en-US" dirty="0"/>
              <a:t>is a list of numbers in a particular order. </a:t>
            </a:r>
          </a:p>
          <a:p>
            <a:r>
              <a:rPr lang="en-US" dirty="0"/>
              <a:t>The numbers or items in a sequence are called the </a:t>
            </a:r>
            <a:r>
              <a:rPr lang="en-US" dirty="0">
                <a:solidFill>
                  <a:srgbClr val="C00000"/>
                </a:solidFill>
              </a:rPr>
              <a:t>terms</a:t>
            </a:r>
            <a:r>
              <a:rPr lang="en-US" dirty="0"/>
              <a:t> of the sequence.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CAF87E-E6EF-614E-8EEA-BF90033375A9}"/>
              </a:ext>
            </a:extLst>
          </p:cNvPr>
          <p:cNvSpPr/>
          <p:nvPr/>
        </p:nvSpPr>
        <p:spPr>
          <a:xfrm>
            <a:off x="3023538" y="4190092"/>
            <a:ext cx="3623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339E35"/>
                </a:solidFill>
                <a:latin typeface="Open Sans"/>
              </a:rPr>
              <a:t>Randomly generated sequences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A664A2-90BC-6549-BD4D-ED379ACB8758}"/>
              </a:ext>
            </a:extLst>
          </p:cNvPr>
          <p:cNvSpPr/>
          <p:nvPr/>
        </p:nvSpPr>
        <p:spPr>
          <a:xfrm>
            <a:off x="3033384" y="5517232"/>
            <a:ext cx="2535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339E35"/>
                </a:solidFill>
                <a:latin typeface="Open Sans"/>
              </a:rPr>
              <a:t>Rule based sequences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55D47-66F4-AC45-B649-0745868B41D4}"/>
              </a:ext>
            </a:extLst>
          </p:cNvPr>
          <p:cNvSpPr/>
          <p:nvPr/>
        </p:nvSpPr>
        <p:spPr>
          <a:xfrm>
            <a:off x="1981201" y="4888467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C41130"/>
                </a:solidFill>
                <a:latin typeface="Open Sans"/>
              </a:rPr>
              <a:t>Sequence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0C5588-C481-C942-A20C-28905A11AF1D}"/>
              </a:ext>
            </a:extLst>
          </p:cNvPr>
          <p:cNvSpPr/>
          <p:nvPr/>
        </p:nvSpPr>
        <p:spPr>
          <a:xfrm>
            <a:off x="6781800" y="39592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Recording the numbers obtained while tossing a die:  </a:t>
            </a:r>
            <a:r>
              <a:rPr lang="en-AU" dirty="0">
                <a:solidFill>
                  <a:srgbClr val="7030A0"/>
                </a:solidFill>
                <a:latin typeface="STIXGeneral-Regular" pitchFamily="2" charset="2"/>
              </a:rPr>
              <a:t>3,1,2,2,6,4,3,…</a:t>
            </a:r>
            <a:endParaRPr lang="en-AU" dirty="0">
              <a:solidFill>
                <a:srgbClr val="7030A0"/>
              </a:solidFill>
              <a:latin typeface="Open Sans"/>
            </a:endParaRPr>
          </a:p>
          <a:p>
            <a:br>
              <a:rPr lang="en-AU" dirty="0"/>
            </a:b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427F7D-6270-8444-B12D-6998092E155A}"/>
              </a:ext>
            </a:extLst>
          </p:cNvPr>
          <p:cNvSpPr/>
          <p:nvPr/>
        </p:nvSpPr>
        <p:spPr>
          <a:xfrm>
            <a:off x="5519936" y="52399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Writing down odd numbers starting at 1:</a:t>
            </a:r>
          </a:p>
          <a:p>
            <a:r>
              <a:rPr lang="en-AU" dirty="0">
                <a:solidFill>
                  <a:srgbClr val="7030A0"/>
                </a:solidFill>
                <a:latin typeface="STIXGeneral-Regular" pitchFamily="2" charset="2"/>
              </a:rPr>
              <a:t>1,3,5,7,9,11,13,…</a:t>
            </a:r>
          </a:p>
          <a:p>
            <a:r>
              <a:rPr lang="en-AU" dirty="0">
                <a:solidFill>
                  <a:srgbClr val="FF0000"/>
                </a:solidFill>
                <a:latin typeface="Open Sans"/>
              </a:rPr>
              <a:t>Rule: 'add 2 to the current odd number'</a:t>
            </a:r>
            <a:endParaRPr lang="en-AU" dirty="0">
              <a:solidFill>
                <a:srgbClr val="000000"/>
              </a:solidFill>
              <a:latin typeface="Open San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3D439D-FA2B-1C4C-81CF-7287380F1439}"/>
              </a:ext>
            </a:extLst>
          </p:cNvPr>
          <p:cNvCxnSpPr>
            <a:cxnSpLocks/>
          </p:cNvCxnSpPr>
          <p:nvPr/>
        </p:nvCxnSpPr>
        <p:spPr>
          <a:xfrm flipV="1">
            <a:off x="2534397" y="4400780"/>
            <a:ext cx="489140" cy="5137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2139CA-43FA-5042-91A5-04ACDE804A63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496979" y="5195752"/>
            <a:ext cx="536405" cy="506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14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11E27C8-9268-2B49-A466-2AAA64130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What comes next?</a:t>
            </a:r>
          </a:p>
        </p:txBody>
      </p:sp>
      <p:sp>
        <p:nvSpPr>
          <p:cNvPr id="5124" name="Rectangle 12">
            <a:extLst>
              <a:ext uri="{FF2B5EF4-FFF2-40B4-BE49-F238E27FC236}">
                <a16:creationId xmlns:a16="http://schemas.microsoft.com/office/drawing/2014/main" id="{244E12B6-96E3-AE40-BF75-3D6DF2BB0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0" y="2781301"/>
            <a:ext cx="1117600" cy="13684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5" name="Rectangle 17">
            <a:extLst>
              <a:ext uri="{FF2B5EF4-FFF2-40B4-BE49-F238E27FC236}">
                <a16:creationId xmlns:a16="http://schemas.microsoft.com/office/drawing/2014/main" id="{4E5D1E5D-4475-4748-BD55-5E1A59F1A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420938"/>
            <a:ext cx="8785225" cy="20875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126" name="TextBox 15">
            <a:extLst>
              <a:ext uri="{FF2B5EF4-FFF2-40B4-BE49-F238E27FC236}">
                <a16:creationId xmlns:a16="http://schemas.microsoft.com/office/drawing/2014/main" id="{2AF08C1E-DF29-0F48-9B48-65951A88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2643188"/>
            <a:ext cx="621506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800" dirty="0"/>
              <a:t>7   4   1  -2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491795-4975-CD46-9412-A4F350E72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50" y="5157192"/>
            <a:ext cx="5092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81BF505-A98E-ED49-A389-95E18AD63A72}"/>
              </a:ext>
            </a:extLst>
          </p:cNvPr>
          <p:cNvSpPr/>
          <p:nvPr/>
        </p:nvSpPr>
        <p:spPr>
          <a:xfrm>
            <a:off x="1819596" y="1040166"/>
            <a:ext cx="8643938" cy="166875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5D84F94-A868-C844-AF32-7FE714414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06833"/>
            <a:ext cx="91011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Naming the terms in a sequence</a:t>
            </a:r>
          </a:p>
        </p:txBody>
      </p:sp>
      <p:sp>
        <p:nvSpPr>
          <p:cNvPr id="6150" name="TextBox 20">
            <a:extLst>
              <a:ext uri="{FF2B5EF4-FFF2-40B4-BE49-F238E27FC236}">
                <a16:creationId xmlns:a16="http://schemas.microsoft.com/office/drawing/2014/main" id="{B7104F8E-8395-B843-87A1-52F3EB7D2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880" y="1412777"/>
            <a:ext cx="8900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dirty="0"/>
              <a:t>2   8  14   20   26  32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FCC757-9ED4-A34F-8187-546BA793F841}"/>
              </a:ext>
            </a:extLst>
          </p:cNvPr>
          <p:cNvSpPr/>
          <p:nvPr/>
        </p:nvSpPr>
        <p:spPr>
          <a:xfrm>
            <a:off x="1797892" y="3047881"/>
            <a:ext cx="8643938" cy="147320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20">
                <a:extLst>
                  <a:ext uri="{FF2B5EF4-FFF2-40B4-BE49-F238E27FC236}">
                    <a16:creationId xmlns:a16="http://schemas.microsoft.com/office/drawing/2014/main" id="{CB82212C-2C2A-9D41-BBF6-9E3FBCC9A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9596" y="3181666"/>
                <a:ext cx="890025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7200" dirty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7200" dirty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en-US" sz="7200" dirty="0">
                    <a:solidFill>
                      <a:srgbClr val="7030A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altLang="en-US" sz="7200" dirty="0">
                    <a:solidFill>
                      <a:srgbClr val="7030A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altLang="en-US" sz="7200" dirty="0">
                    <a:solidFill>
                      <a:srgbClr val="7030A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GB" altLang="en-US" sz="7200" dirty="0"/>
              </a:p>
            </p:txBody>
          </p:sp>
        </mc:Choice>
        <mc:Fallback>
          <p:sp>
            <p:nvSpPr>
              <p:cNvPr id="9" name="TextBox 20">
                <a:extLst>
                  <a:ext uri="{FF2B5EF4-FFF2-40B4-BE49-F238E27FC236}">
                    <a16:creationId xmlns:a16="http://schemas.microsoft.com/office/drawing/2014/main" id="{CB82212C-2C2A-9D41-BBF6-9E3FBCC9A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9596" y="3181666"/>
                <a:ext cx="8900250" cy="1200329"/>
              </a:xfrm>
              <a:prstGeom prst="rect">
                <a:avLst/>
              </a:prstGeom>
              <a:blipFill>
                <a:blip r:embed="rId2"/>
                <a:stretch>
                  <a:fillRect l="-2137" b="-1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8BC3640-FF72-C545-849D-2AC53666A356}"/>
              </a:ext>
            </a:extLst>
          </p:cNvPr>
          <p:cNvSpPr/>
          <p:nvPr/>
        </p:nvSpPr>
        <p:spPr>
          <a:xfrm>
            <a:off x="1774031" y="4869160"/>
            <a:ext cx="8643938" cy="147320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20">
                <a:extLst>
                  <a:ext uri="{FF2B5EF4-FFF2-40B4-BE49-F238E27FC236}">
                    <a16:creationId xmlns:a16="http://schemas.microsoft.com/office/drawing/2014/main" id="{01C35AAA-0111-724A-A7AE-1F6B6E60EB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53" y="5251821"/>
                <a:ext cx="910113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4000" dirty="0"/>
                  <a:t>=2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4000" dirty="0"/>
                  <a:t>=8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en-US" sz="4000" dirty="0"/>
                  <a:t>=14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altLang="en-US" sz="4000" dirty="0"/>
                  <a:t>=20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altLang="en-US" sz="4000" dirty="0"/>
                  <a:t>=26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GB" altLang="en-US" sz="4000" dirty="0"/>
                  <a:t>=32</a:t>
                </a:r>
              </a:p>
            </p:txBody>
          </p:sp>
        </mc:Choice>
        <mc:Fallback>
          <p:sp>
            <p:nvSpPr>
              <p:cNvPr id="11" name="TextBox 20">
                <a:extLst>
                  <a:ext uri="{FF2B5EF4-FFF2-40B4-BE49-F238E27FC236}">
                    <a16:creationId xmlns:a16="http://schemas.microsoft.com/office/drawing/2014/main" id="{01C35AAA-0111-724A-A7AE-1F6B6E60E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153" y="5251821"/>
                <a:ext cx="9101137" cy="707886"/>
              </a:xfrm>
              <a:prstGeom prst="rect">
                <a:avLst/>
              </a:prstGeom>
              <a:blipFill>
                <a:blip r:embed="rId3"/>
                <a:stretch>
                  <a:fillRect l="-557" t="-14035" b="-350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2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81BF505-A98E-ED49-A389-95E18AD63A72}"/>
              </a:ext>
            </a:extLst>
          </p:cNvPr>
          <p:cNvSpPr/>
          <p:nvPr/>
        </p:nvSpPr>
        <p:spPr>
          <a:xfrm>
            <a:off x="1809750" y="1857376"/>
            <a:ext cx="8643938" cy="242887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5D84F94-A868-C844-AF32-7FE714414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What comes next?</a:t>
            </a:r>
          </a:p>
        </p:txBody>
      </p:sp>
      <p:sp>
        <p:nvSpPr>
          <p:cNvPr id="6148" name="Rectangle 19">
            <a:extLst>
              <a:ext uri="{FF2B5EF4-FFF2-40B4-BE49-F238E27FC236}">
                <a16:creationId xmlns:a16="http://schemas.microsoft.com/office/drawing/2014/main" id="{2D6EBC35-80B5-3447-B181-40C34F7F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26" y="2214564"/>
            <a:ext cx="1450975" cy="1728787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50" name="TextBox 20">
            <a:extLst>
              <a:ext uri="{FF2B5EF4-FFF2-40B4-BE49-F238E27FC236}">
                <a16:creationId xmlns:a16="http://schemas.microsoft.com/office/drawing/2014/main" id="{B7104F8E-8395-B843-87A1-52F3EB7D2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2286000"/>
            <a:ext cx="623274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8800" dirty="0"/>
              <a:t>1   4   9  16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2B673E-38E8-5C4A-978A-E98E3E2D51A8}"/>
                  </a:ext>
                </a:extLst>
              </p:cNvPr>
              <p:cNvSpPr txBox="1"/>
              <p:nvPr/>
            </p:nvSpPr>
            <p:spPr>
              <a:xfrm>
                <a:off x="2095500" y="4643439"/>
                <a:ext cx="86439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1st,             2nd,             3rd,             4th,                 5th,	 </a:t>
                </a:r>
              </a:p>
              <a:p>
                <a:r>
                  <a:rPr lang="en-US" sz="2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AU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              2</m:t>
                        </m:r>
                      </m:e>
                      <m:sup>
                        <m:r>
                          <a:rPr lang="en-AU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                 3</m:t>
                        </m:r>
                      </m:e>
                      <m:sup>
                        <m:r>
                          <a:rPr lang="en-AU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              4</m:t>
                        </m:r>
                      </m:e>
                      <m:sup>
                        <m:r>
                          <a:rPr lang="en-AU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                  5</m:t>
                        </m:r>
                      </m:e>
                      <m:sup>
                        <m:r>
                          <a:rPr lang="en-AU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,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2B673E-38E8-5C4A-978A-E98E3E2D5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4643439"/>
                <a:ext cx="8643938" cy="830997"/>
              </a:xfrm>
              <a:prstGeom prst="rect">
                <a:avLst/>
              </a:prstGeom>
              <a:blipFill>
                <a:blip r:embed="rId2"/>
                <a:stretch>
                  <a:fillRect l="-1175" t="-5970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7AD3A89-85D2-9B4C-B7C2-1FC82D23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870"/>
            <a:ext cx="9144000" cy="1143000"/>
          </a:xfrm>
        </p:spPr>
        <p:txBody>
          <a:bodyPr/>
          <a:lstStyle/>
          <a:p>
            <a:r>
              <a:rPr lang="en-GB" altLang="en-US" b="1" dirty="0"/>
              <a:t>Naming the terms in a 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71" name="Content Placeholder 2">
                <a:extLst>
                  <a:ext uri="{FF2B5EF4-FFF2-40B4-BE49-F238E27FC236}">
                    <a16:creationId xmlns:a16="http://schemas.microsoft.com/office/drawing/2014/main" id="{4AEA3D52-E6E2-3843-A575-0DD09EC123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0502" y="1052737"/>
                <a:ext cx="9036496" cy="4525963"/>
              </a:xfrm>
            </p:spPr>
            <p:txBody>
              <a:bodyPr/>
              <a:lstStyle/>
              <a:p>
                <a:r>
                  <a:rPr lang="en-AU" dirty="0"/>
                  <a:t>The symbols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7030A0"/>
                    </a:solidFill>
                  </a:rPr>
                  <a:t>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dirty="0">
                    <a:solidFill>
                      <a:srgbClr val="7030A0"/>
                    </a:solidFill>
                  </a:rPr>
                  <a:t>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dirty="0"/>
                  <a:t> =&gt; labels or names for the 1</a:t>
                </a:r>
                <a:r>
                  <a:rPr lang="en-AU" baseline="30000" dirty="0"/>
                  <a:t>st</a:t>
                </a:r>
                <a:r>
                  <a:rPr lang="en-AU" dirty="0"/>
                  <a:t>, 2</a:t>
                </a:r>
                <a:r>
                  <a:rPr lang="en-AU" baseline="30000" dirty="0"/>
                  <a:t>nd</a:t>
                </a:r>
                <a:r>
                  <a:rPr lang="en-AU" dirty="0"/>
                  <a:t> and 3</a:t>
                </a:r>
                <a:r>
                  <a:rPr lang="en-AU" baseline="30000" dirty="0"/>
                  <a:t>rd</a:t>
                </a:r>
                <a:r>
                  <a:rPr lang="en-AU" dirty="0"/>
                  <a:t>  terms in the sequence. </a:t>
                </a:r>
              </a:p>
              <a:p>
                <a:r>
                  <a:rPr lang="en-AU" dirty="0"/>
                  <a:t>In the labels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/>
                  <a:t>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dirty="0"/>
                  <a:t>,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the numbers 1, 2, 3 are called </a:t>
                </a:r>
                <a:r>
                  <a:rPr lang="en-AU" i="1" dirty="0">
                    <a:solidFill>
                      <a:srgbClr val="7030A0"/>
                    </a:solidFill>
                  </a:rPr>
                  <a:t>subscripts</a:t>
                </a:r>
                <a:r>
                  <a:rPr lang="en-AU" baseline="30000" dirty="0">
                    <a:solidFill>
                      <a:srgbClr val="7030A0"/>
                    </a:solidFill>
                  </a:rPr>
                  <a:t>1</a:t>
                </a:r>
                <a:r>
                  <a:rPr lang="en-AU" dirty="0"/>
                  <a:t>.</a:t>
                </a:r>
              </a:p>
              <a:p>
                <a:r>
                  <a:rPr lang="en-AU" dirty="0"/>
                  <a:t>The subscripts =&gt; the </a:t>
                </a:r>
                <a:r>
                  <a:rPr lang="en-AU" dirty="0">
                    <a:solidFill>
                      <a:srgbClr val="7030A0"/>
                    </a:solidFill>
                  </a:rPr>
                  <a:t>position</a:t>
                </a:r>
                <a:r>
                  <a:rPr lang="en-AU" dirty="0"/>
                  <a:t> of each term in the sequence. So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AU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is just a name for the </a:t>
                </a:r>
                <a:r>
                  <a:rPr lang="en-AU" dirty="0">
                    <a:solidFill>
                      <a:srgbClr val="7030A0"/>
                    </a:solidFill>
                  </a:rPr>
                  <a:t>10</a:t>
                </a:r>
                <a:r>
                  <a:rPr lang="en-AU" baseline="30000" dirty="0">
                    <a:solidFill>
                      <a:srgbClr val="7030A0"/>
                    </a:solidFill>
                  </a:rPr>
                  <a:t>th</a:t>
                </a:r>
                <a:r>
                  <a:rPr lang="en-AU" dirty="0">
                    <a:solidFill>
                      <a:srgbClr val="7030A0"/>
                    </a:solidFill>
                  </a:rPr>
                  <a:t> term </a:t>
                </a:r>
                <a:r>
                  <a:rPr lang="en-AU" dirty="0"/>
                  <a:t>in the sequence.</a:t>
                </a:r>
              </a:p>
              <a:p>
                <a:pPr>
                  <a:buFontTx/>
                  <a:buNone/>
                </a:pPr>
                <a:endParaRPr lang="en-GB" altLang="en-US" u="sng" dirty="0"/>
              </a:p>
            </p:txBody>
          </p:sp>
        </mc:Choice>
        <mc:Fallback>
          <p:sp>
            <p:nvSpPr>
              <p:cNvPr id="7171" name="Content Placeholder 2">
                <a:extLst>
                  <a:ext uri="{FF2B5EF4-FFF2-40B4-BE49-F238E27FC236}">
                    <a16:creationId xmlns:a16="http://schemas.microsoft.com/office/drawing/2014/main" id="{4AEA3D52-E6E2-3843-A575-0DD09EC123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0502" y="1052737"/>
                <a:ext cx="9036496" cy="4525963"/>
              </a:xfrm>
              <a:blipFill>
                <a:blip r:embed="rId2"/>
                <a:stretch>
                  <a:fillRect l="-1264" t="-1681" r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7F61C92-47B4-5442-BEB4-95428C426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364" y="5031756"/>
            <a:ext cx="4394200" cy="1809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85EDF9-D4FC-654C-82D7-D691133DA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564" y="5031756"/>
            <a:ext cx="4767436" cy="18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8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8A0E65E8-55A6-A74F-9965-0E2150E6BB7D}"/>
              </a:ext>
            </a:extLst>
          </p:cNvPr>
          <p:cNvSpPr/>
          <p:nvPr/>
        </p:nvSpPr>
        <p:spPr>
          <a:xfrm>
            <a:off x="4005263" y="2998790"/>
            <a:ext cx="4654550" cy="1320800"/>
          </a:xfrm>
          <a:prstGeom prst="cloud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  <a:latin typeface="Comic Sans MS" pitchFamily="66" charset="0"/>
              </a:rPr>
              <a:t>Recurrence Relations </a:t>
            </a:r>
          </a:p>
          <a:p>
            <a:pPr algn="ctr">
              <a:defRPr/>
            </a:pPr>
            <a:r>
              <a:rPr lang="en-GB" sz="1600" dirty="0">
                <a:solidFill>
                  <a:srgbClr val="FF0000"/>
                </a:solidFill>
                <a:latin typeface="Comic Sans MS" pitchFamily="66" charset="0"/>
              </a:rPr>
              <a:t>next number depends on the previous number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AutoShape 4">
            <a:extLst>
              <a:ext uri="{FF2B5EF4-FFF2-40B4-BE49-F238E27FC236}">
                <a16:creationId xmlns:a16="http://schemas.microsoft.com/office/drawing/2014/main" id="{BF11E54F-CAE3-8746-A3F1-4870D3708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460" y="5434015"/>
            <a:ext cx="2452687" cy="849312"/>
          </a:xfrm>
          <a:prstGeom prst="cloudCallout">
            <a:avLst>
              <a:gd name="adj1" fmla="val -83495"/>
              <a:gd name="adj2" fmla="val -19722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+</a:t>
            </a:r>
            <a:r>
              <a:rPr lang="en-GB" altLang="en-US" sz="1800" dirty="0">
                <a:solidFill>
                  <a:srgbClr val="FF0066"/>
                </a:solidFill>
                <a:latin typeface="Comic Sans MS" panose="030F0902030302020204" pitchFamily="66" charset="0"/>
              </a:rPr>
              <a:t> b</a:t>
            </a:r>
            <a:r>
              <a:rPr lang="en-GB" altLang="en-US" sz="1600" dirty="0">
                <a:solidFill>
                  <a:schemeClr val="bg1"/>
                </a:solidFill>
                <a:latin typeface="Comic Sans MS" panose="030F0902030302020204" pitchFamily="66" charset="0"/>
              </a:rPr>
              <a:t> = increase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  <a:latin typeface="Comic Sans MS" panose="030F0902030302020204" pitchFamily="66" charset="0"/>
              </a:rPr>
              <a:t>-</a:t>
            </a:r>
            <a:r>
              <a:rPr lang="en-GB" altLang="en-US" sz="1800" dirty="0">
                <a:solidFill>
                  <a:srgbClr val="FF0066"/>
                </a:solidFill>
                <a:latin typeface="Comic Sans MS" panose="030F0902030302020204" pitchFamily="66" charset="0"/>
              </a:rPr>
              <a:t> b </a:t>
            </a:r>
            <a:r>
              <a:rPr lang="en-GB" altLang="en-US" sz="1600" dirty="0">
                <a:solidFill>
                  <a:schemeClr val="bg1"/>
                </a:solidFill>
                <a:latin typeface="Comic Sans MS" panose="030F0902030302020204" pitchFamily="66" charset="0"/>
              </a:rPr>
              <a:t>= decrease</a:t>
            </a:r>
          </a:p>
        </p:txBody>
      </p:sp>
      <p:sp>
        <p:nvSpPr>
          <p:cNvPr id="82" name="AutoShape 4">
            <a:extLst>
              <a:ext uri="{FF2B5EF4-FFF2-40B4-BE49-F238E27FC236}">
                <a16:creationId xmlns:a16="http://schemas.microsoft.com/office/drawing/2014/main" id="{2EE63AB8-078A-8C44-A2B9-FB2659D2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838" y="277018"/>
            <a:ext cx="4396986" cy="1884364"/>
          </a:xfrm>
          <a:prstGeom prst="cloudCallout">
            <a:avLst>
              <a:gd name="adj1" fmla="val 69090"/>
              <a:gd name="adj2" fmla="val 6745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GB" altLang="en-US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Given three value in a sequence e.g. </a:t>
            </a:r>
            <a:r>
              <a:rPr lang="en-GB" altLang="en-US" sz="1600" dirty="0">
                <a:solidFill>
                  <a:srgbClr val="FF0000"/>
                </a:solidFill>
                <a:latin typeface="Comic Sans MS" panose="030F0902030302020204" pitchFamily="66" charset="0"/>
              </a:rPr>
              <a:t>10 ,</a:t>
            </a:r>
            <a:r>
              <a:rPr lang="en-GB" altLang="en-US" sz="1600" baseline="-250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GB" altLang="en-US" sz="1600" dirty="0">
                <a:solidFill>
                  <a:srgbClr val="FF0000"/>
                </a:solidFill>
                <a:latin typeface="Comic Sans MS" panose="030F0902030302020204" pitchFamily="66" charset="0"/>
              </a:rPr>
              <a:t>15</a:t>
            </a:r>
            <a:r>
              <a:rPr lang="en-GB" altLang="en-US" sz="1600" baseline="-250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GB" altLang="en-US" sz="1600" dirty="0">
                <a:solidFill>
                  <a:srgbClr val="FF0000"/>
                </a:solidFill>
                <a:latin typeface="Comic Sans MS" panose="030F0902030302020204" pitchFamily="66" charset="0"/>
              </a:rPr>
              <a:t>, 20</a:t>
            </a:r>
            <a:r>
              <a:rPr lang="en-GB" altLang="en-US" sz="1600" dirty="0">
                <a:solidFill>
                  <a:srgbClr val="000000"/>
                </a:solidFill>
                <a:latin typeface="Comic Sans MS" panose="030F0902030302020204" pitchFamily="66" charset="0"/>
              </a:rPr>
              <a:t>,… </a:t>
            </a:r>
            <a:r>
              <a:rPr lang="en-GB" altLang="en-US" sz="1600" dirty="0">
                <a:solidFill>
                  <a:srgbClr val="7030A0"/>
                </a:solidFill>
                <a:latin typeface="Comic Sans MS" panose="030F0902030302020204" pitchFamily="66" charset="0"/>
              </a:rPr>
              <a:t>‘to find the next term, add </a:t>
            </a:r>
            <a:r>
              <a:rPr lang="en-GB" altLang="en-US" sz="1600" dirty="0">
                <a:solidFill>
                  <a:srgbClr val="FF0000"/>
                </a:solidFill>
                <a:latin typeface="Comic Sans MS" panose="030F0902030302020204" pitchFamily="66" charset="0"/>
              </a:rPr>
              <a:t>5</a:t>
            </a:r>
            <a:r>
              <a:rPr lang="en-GB" altLang="en-US" sz="1600" dirty="0">
                <a:solidFill>
                  <a:srgbClr val="7030A0"/>
                </a:solidFill>
                <a:latin typeface="Comic Sans MS" panose="030F0902030302020204" pitchFamily="66" charset="0"/>
              </a:rPr>
              <a:t> to the current term and keep repeating the process’.</a:t>
            </a:r>
          </a:p>
        </p:txBody>
      </p:sp>
      <p:sp>
        <p:nvSpPr>
          <p:cNvPr id="160" name="AutoShape 4">
            <a:extLst>
              <a:ext uri="{FF2B5EF4-FFF2-40B4-BE49-F238E27FC236}">
                <a16:creationId xmlns:a16="http://schemas.microsoft.com/office/drawing/2014/main" id="{7D71F6CD-2426-C241-A356-8DB0E9183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344" y="5434015"/>
            <a:ext cx="2846387" cy="1153425"/>
          </a:xfrm>
          <a:prstGeom prst="cloudCallout">
            <a:avLst>
              <a:gd name="adj1" fmla="val -10370"/>
              <a:gd name="adj2" fmla="val -141097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t</a:t>
            </a:r>
            <a:r>
              <a:rPr lang="en-GB" altLang="en-US" sz="20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1</a:t>
            </a:r>
            <a:r>
              <a:rPr lang="en-GB" alt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= </a:t>
            </a:r>
            <a:r>
              <a:rPr lang="en-GB" altLang="en-US" sz="2400" dirty="0">
                <a:solidFill>
                  <a:srgbClr val="FF0066"/>
                </a:solidFill>
                <a:latin typeface="Comic Sans MS" panose="030F0902030302020204" pitchFamily="66" charset="0"/>
              </a:rPr>
              <a:t>a</a:t>
            </a:r>
            <a:endParaRPr lang="en-GB" altLang="en-US" sz="2000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t</a:t>
            </a:r>
            <a:r>
              <a:rPr lang="en-GB" altLang="en-US" sz="20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n+1</a:t>
            </a:r>
            <a:r>
              <a:rPr lang="en-GB" alt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= t</a:t>
            </a:r>
            <a:r>
              <a:rPr lang="en-GB" altLang="en-US" sz="20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n</a:t>
            </a:r>
            <a:r>
              <a:rPr lang="en-GB" alt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+ </a:t>
            </a:r>
            <a:r>
              <a:rPr lang="en-GB" altLang="en-US" sz="2400" dirty="0">
                <a:solidFill>
                  <a:srgbClr val="FF0066"/>
                </a:solidFill>
                <a:latin typeface="Comic Sans MS" panose="030F0902030302020204" pitchFamily="66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loud Callout 95">
                <a:extLst>
                  <a:ext uri="{FF2B5EF4-FFF2-40B4-BE49-F238E27FC236}">
                    <a16:creationId xmlns:a16="http://schemas.microsoft.com/office/drawing/2014/main" id="{9FF7A20F-0109-F345-BAC2-CE16980B34C4}"/>
                  </a:ext>
                </a:extLst>
              </p:cNvPr>
              <p:cNvSpPr/>
              <p:nvPr/>
            </p:nvSpPr>
            <p:spPr>
              <a:xfrm>
                <a:off x="0" y="3710207"/>
                <a:ext cx="3954162" cy="1401763"/>
              </a:xfrm>
              <a:prstGeom prst="cloudCallout">
                <a:avLst>
                  <a:gd name="adj1" fmla="val 69594"/>
                  <a:gd name="adj2" fmla="val 117363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GB" sz="1600" dirty="0">
                    <a:solidFill>
                      <a:srgbClr val="FF0066"/>
                    </a:solidFill>
                    <a:latin typeface="Comic Sans MS" pitchFamily="66" charset="0"/>
                  </a:rPr>
                  <a:t>a</a:t>
                </a:r>
                <a:r>
                  <a:rPr lang="en-GB" sz="1600" dirty="0">
                    <a:latin typeface="Comic Sans MS" pitchFamily="66" charset="0"/>
                  </a:rPr>
                  <a:t> </a:t>
                </a:r>
                <a:r>
                  <a:rPr lang="en-GB" sz="1600" dirty="0">
                    <a:solidFill>
                      <a:schemeClr val="bg1"/>
                    </a:solidFill>
                    <a:latin typeface="Comic Sans MS" pitchFamily="66" charset="0"/>
                  </a:rPr>
                  <a:t>= the first term</a:t>
                </a:r>
              </a:p>
              <a:p>
                <a:pPr eaLnBrk="1" hangingPunct="1">
                  <a:defRPr/>
                </a:pPr>
                <a:r>
                  <a:rPr lang="en-GB" sz="1600" dirty="0">
                    <a:solidFill>
                      <a:srgbClr val="FF0066"/>
                    </a:solidFill>
                    <a:latin typeface="Comic Sans MS" pitchFamily="66" charset="0"/>
                  </a:rPr>
                  <a:t>b</a:t>
                </a:r>
                <a:r>
                  <a:rPr lang="en-GB" sz="1600" dirty="0">
                    <a:latin typeface="Comic Sans MS" pitchFamily="66" charset="0"/>
                  </a:rPr>
                  <a:t> </a:t>
                </a:r>
                <a:r>
                  <a:rPr lang="en-GB" sz="1600" dirty="0">
                    <a:solidFill>
                      <a:schemeClr val="bg1"/>
                    </a:solidFill>
                    <a:latin typeface="Comic Sans MS" pitchFamily="66" charset="0"/>
                  </a:rPr>
                  <a:t>= common difference</a:t>
                </a:r>
              </a:p>
              <a:p>
                <a:pPr>
                  <a:defRPr/>
                </a:pPr>
                <a:r>
                  <a:rPr lang="en-GB" sz="1600" dirty="0">
                    <a:solidFill>
                      <a:schemeClr val="bg1"/>
                    </a:solidFill>
                    <a:latin typeface="Comic Sans MS" pitchFamily="66" charset="0"/>
                  </a:rPr>
                  <a:t>t</a:t>
                </a:r>
                <a:r>
                  <a:rPr lang="en-GB" sz="1600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n</a:t>
                </a:r>
                <a:r>
                  <a:rPr lang="en-GB" sz="1600" dirty="0">
                    <a:solidFill>
                      <a:schemeClr val="bg1"/>
                    </a:solidFill>
                    <a:latin typeface="Comic Sans MS" pitchFamily="66" charset="0"/>
                  </a:rPr>
                  <a:t> =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GB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chemeClr val="bg1"/>
                    </a:solidFill>
                    <a:latin typeface="Comic Sans MS" pitchFamily="66" charset="0"/>
                  </a:rPr>
                  <a:t>term of an arithmetic sequence </a:t>
                </a:r>
              </a:p>
            </p:txBody>
          </p:sp>
        </mc:Choice>
        <mc:Fallback xmlns="">
          <p:sp>
            <p:nvSpPr>
              <p:cNvPr id="96" name="Cloud Callout 95">
                <a:extLst>
                  <a:ext uri="{FF2B5EF4-FFF2-40B4-BE49-F238E27FC236}">
                    <a16:creationId xmlns:a16="http://schemas.microsoft.com/office/drawing/2014/main" id="{9FF7A20F-0109-F345-BAC2-CE16980B3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10207"/>
                <a:ext cx="3954162" cy="1401763"/>
              </a:xfrm>
              <a:prstGeom prst="cloudCallout">
                <a:avLst>
                  <a:gd name="adj1" fmla="val 69594"/>
                  <a:gd name="adj2" fmla="val 117363"/>
                </a:avLst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loud Callout 104">
            <a:extLst>
              <a:ext uri="{FF2B5EF4-FFF2-40B4-BE49-F238E27FC236}">
                <a16:creationId xmlns:a16="http://schemas.microsoft.com/office/drawing/2014/main" id="{FF93D257-320F-0C4D-8715-0F0E7019322F}"/>
              </a:ext>
            </a:extLst>
          </p:cNvPr>
          <p:cNvSpPr/>
          <p:nvPr/>
        </p:nvSpPr>
        <p:spPr>
          <a:xfrm>
            <a:off x="299839" y="855480"/>
            <a:ext cx="3807899" cy="2092325"/>
          </a:xfrm>
          <a:prstGeom prst="cloudCallout">
            <a:avLst>
              <a:gd name="adj1" fmla="val 76477"/>
              <a:gd name="adj2" fmla="val 4095"/>
            </a:avLst>
          </a:prstGeom>
          <a:solidFill>
            <a:schemeClr val="tx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A recurrence relation is a way of expressing this rule in a precise mathematical language..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6343546-4915-B648-91DB-2CC99E647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7509" y="255587"/>
            <a:ext cx="8675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t</a:t>
            </a:r>
            <a:r>
              <a:rPr lang="en-GB" altLang="en-US" sz="18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1 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= 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902030302020204" pitchFamily="66" charset="0"/>
              </a:rPr>
              <a:t>10</a:t>
            </a:r>
            <a:endParaRPr lang="en-GB" altLang="en-US" sz="2000" dirty="0">
              <a:solidFill>
                <a:srgbClr val="FF0066"/>
              </a:solidFill>
              <a:latin typeface="Comic Sans MS" panose="030F0902030302020204" pitchFamily="66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5429B1C-3851-8C48-A4CD-5527B6CB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866" y="819150"/>
            <a:ext cx="1338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t</a:t>
            </a:r>
            <a:r>
              <a:rPr lang="en-GB" altLang="en-US" sz="18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n+1 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= t</a:t>
            </a:r>
            <a:r>
              <a:rPr lang="en-GB" altLang="en-US" sz="1800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n</a:t>
            </a:r>
            <a:r>
              <a:rPr lang="en-GB" altLang="en-US" sz="1800" dirty="0">
                <a:solidFill>
                  <a:srgbClr val="000000"/>
                </a:solidFill>
                <a:latin typeface="Comic Sans MS" panose="030F0902030302020204" pitchFamily="66" charset="0"/>
              </a:rPr>
              <a:t> + </a:t>
            </a:r>
            <a:r>
              <a:rPr lang="en-GB" altLang="en-US" sz="2000" dirty="0">
                <a:solidFill>
                  <a:srgbClr val="FF0066"/>
                </a:solidFill>
                <a:latin typeface="Comic Sans MS" panose="030F0902030302020204" pitchFamily="66" charset="0"/>
              </a:rPr>
              <a:t>5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8E63C1B3-752C-2F4E-955B-7B881F30A56B}"/>
              </a:ext>
            </a:extLst>
          </p:cNvPr>
          <p:cNvCxnSpPr/>
          <p:nvPr/>
        </p:nvCxnSpPr>
        <p:spPr>
          <a:xfrm rot="10800000">
            <a:off x="8659813" y="1219200"/>
            <a:ext cx="1592262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loud Callout 129">
            <a:extLst>
              <a:ext uri="{FF2B5EF4-FFF2-40B4-BE49-F238E27FC236}">
                <a16:creationId xmlns:a16="http://schemas.microsoft.com/office/drawing/2014/main" id="{B12AD929-25B5-9B4F-89EF-188A72FDE24C}"/>
              </a:ext>
            </a:extLst>
          </p:cNvPr>
          <p:cNvSpPr/>
          <p:nvPr/>
        </p:nvSpPr>
        <p:spPr>
          <a:xfrm>
            <a:off x="9271688" y="1974853"/>
            <a:ext cx="2549525" cy="1023937"/>
          </a:xfrm>
          <a:prstGeom prst="cloudCallout">
            <a:avLst>
              <a:gd name="adj1" fmla="val 6351"/>
              <a:gd name="adj2" fmla="val -109616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Use</a:t>
            </a:r>
          </a:p>
          <a:p>
            <a:pPr algn="ctr" eaLnBrk="1" hangingPunct="1">
              <a:defRPr/>
            </a:pPr>
            <a:r>
              <a:rPr lang="en-GB" sz="1600" dirty="0">
                <a:solidFill>
                  <a:schemeClr val="bg1"/>
                </a:solidFill>
                <a:latin typeface="Comic Sans MS" pitchFamily="66" charset="0"/>
              </a:rPr>
              <a:t>Simple Equations</a:t>
            </a:r>
          </a:p>
          <a:p>
            <a:pPr algn="ctr" eaLnBrk="1" hangingPunct="1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3" grpId="0" animBg="1"/>
      <p:bldP spid="82" grpId="0" animBg="1"/>
      <p:bldP spid="160" grpId="0" animBg="1"/>
      <p:bldP spid="96" grpId="0" build="p" animBg="1"/>
      <p:bldP spid="105" grpId="0" build="p" animBg="1"/>
      <p:bldP spid="118" grpId="0"/>
      <p:bldP spid="123" grpId="0"/>
      <p:bldP spid="1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Recurrence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Recurrence Relations describe the relationship between consecutive terms in a sequence</a:t>
                </a:r>
              </a:p>
              <a:p>
                <a:endParaRPr lang="en-GB" dirty="0"/>
              </a:p>
              <a:p>
                <a:r>
                  <a:rPr lang="en-GB" dirty="0"/>
                  <a:t>Example: A sequence is defined by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dirty="0"/>
                  <a:t> term: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AU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+ </a:t>
                </a:r>
                <a:r>
                  <a:rPr lang="en-GB" dirty="0">
                    <a:solidFill>
                      <a:srgbClr val="7030A0"/>
                    </a:solidFill>
                  </a:rPr>
                  <a:t>b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a</a:t>
                </a:r>
                <a:r>
                  <a:rPr lang="en-GB" dirty="0"/>
                  <a:t>= the first term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7030A0"/>
                    </a:solidFill>
                  </a:rPr>
                  <a:t>b</a:t>
                </a:r>
                <a:r>
                  <a:rPr lang="en-GB" dirty="0"/>
                  <a:t>= common difference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1216" b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D95007-A276-6C48-AB5D-572389EC691E}"/>
              </a:ext>
            </a:extLst>
          </p:cNvPr>
          <p:cNvSpPr txBox="1"/>
          <p:nvPr/>
        </p:nvSpPr>
        <p:spPr>
          <a:xfrm>
            <a:off x="0" y="4320540"/>
            <a:ext cx="62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Recurrence Relations Rule</a:t>
            </a:r>
            <a:endParaRPr lang="en-US" sz="2800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9CFDFA2-1E2E-BF45-8100-CD1A3689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4091940"/>
            <a:ext cx="2819400" cy="11023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68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395" y="351032"/>
            <a:ext cx="11353800" cy="1325563"/>
          </a:xfrm>
        </p:spPr>
        <p:txBody>
          <a:bodyPr>
            <a:normAutofit/>
          </a:bodyPr>
          <a:lstStyle/>
          <a:p>
            <a:r>
              <a:rPr lang="en-GB" dirty="0"/>
              <a:t>Recurrence Relations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929384"/>
                <a:ext cx="12190590" cy="4251960"/>
              </a:xfrm>
            </p:spPr>
            <p:txBody>
              <a:bodyPr>
                <a:noAutofit/>
              </a:bodyPr>
              <a:lstStyle/>
              <a:p>
                <a:r>
                  <a:rPr lang="en-GB" dirty="0">
                    <a:latin typeface="Comic Sans MS" panose="030F0902030302020204" pitchFamily="66" charset="0"/>
                  </a:rPr>
                  <a:t>Recurrence Relations describe the relationship between consecutive terms in a sequence</a:t>
                </a:r>
              </a:p>
              <a:p>
                <a:r>
                  <a:rPr lang="en-GB" dirty="0">
                    <a:latin typeface="Comic Sans MS" panose="030F0902030302020204" pitchFamily="66" charset="0"/>
                  </a:rPr>
                  <a:t>Example: A sequence is defined by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/>
                        </m:ctrlPr>
                      </m:sSupPr>
                      <m:e>
                        <m:r>
                          <a:rPr lang="en-AU" b="0" i="1" dirty="0" smtClean="0"/>
                          <m:t>𝑛</m:t>
                        </m:r>
                      </m:e>
                      <m:sup>
                        <m:r>
                          <a:rPr lang="en-AU" b="0" i="1" dirty="0" smtClean="0"/>
                          <m:t>𝑡h</m:t>
                        </m:r>
                      </m:sup>
                    </m:sSup>
                  </m:oMath>
                </a14:m>
                <a:r>
                  <a:rPr lang="en-GB" dirty="0">
                    <a:latin typeface="Comic Sans MS" panose="030F0902030302020204" pitchFamily="66" charset="0"/>
                  </a:rPr>
                  <a:t> term: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/>
                          </m:ctrlPr>
                        </m:sSubPr>
                        <m:e>
                          <m:r>
                            <a:rPr lang="en-AU" b="0" i="1"/>
                            <m:t>𝑡</m:t>
                          </m:r>
                        </m:e>
                        <m:sub>
                          <m:r>
                            <a:rPr lang="en-AU" b="0" i="1"/>
                            <m:t>1</m:t>
                          </m:r>
                        </m:sub>
                      </m:sSub>
                      <m:r>
                        <a:rPr lang="en-GB" b="0" i="1"/>
                        <m:t>=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</a:rPr>
                        <m:t>𝑎</m:t>
                      </m:r>
                    </m:oMath>
                  </m:oMathPara>
                </a14:m>
                <a:endParaRPr lang="en-AU" i="1" dirty="0">
                  <a:solidFill>
                    <a:srgbClr val="FF0000"/>
                  </a:solidFill>
                  <a:latin typeface="Comic Sans MS" panose="030F09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/>
                          </m:ctrlPr>
                        </m:sSubPr>
                        <m:e>
                          <m:r>
                            <a:rPr lang="en-AU" b="0" i="1" smtClean="0"/>
                            <m:t>𝑡</m:t>
                          </m:r>
                        </m:e>
                        <m:sub>
                          <m:r>
                            <a:rPr lang="en-GB" b="0" i="1" smtClean="0"/>
                            <m:t>𝑛</m:t>
                          </m:r>
                          <m:r>
                            <a:rPr lang="en-AU" b="0" i="1" smtClean="0"/>
                            <m:t>+1</m:t>
                          </m:r>
                        </m:sub>
                      </m:sSub>
                      <m:r>
                        <a:rPr lang="en-GB" b="0" i="1" smtClean="0"/>
                        <m:t>=</m:t>
                      </m:r>
                      <m:sSub>
                        <m:sSubPr>
                          <m:ctrlPr>
                            <a:rPr lang="en-GB" i="1" smtClean="0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AU" i="0" dirty="0" smtClean="0">
                              <a:solidFill>
                                <a:srgbClr val="7030A0"/>
                              </a:solidFill>
                              <a:latin typeface="Comic Sans MS" panose="030F0902030302020204" pitchFamily="66" charset="0"/>
                            </a:rPr>
                            <m:t>r</m:t>
                          </m:r>
                          <m:r>
                            <a:rPr lang="en-AU" b="0" i="1" smtClean="0"/>
                            <m:t>𝑡</m:t>
                          </m:r>
                        </m:e>
                        <m:sub>
                          <m:r>
                            <a:rPr lang="en-GB" b="0" i="1" smtClean="0"/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𝒂</a:t>
                </a:r>
                <a:r>
                  <a:rPr lang="en-GB" dirty="0">
                    <a:latin typeface="Comic Sans MS" panose="030F0902030302020204" pitchFamily="66" charset="0"/>
                  </a:rPr>
                  <a:t>= the first term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r</a:t>
                </a:r>
                <a:r>
                  <a:rPr lang="en-GB" dirty="0">
                    <a:latin typeface="Comic Sans MS" panose="030F0902030302020204" pitchFamily="66" charset="0"/>
                  </a:rPr>
                  <a:t>= common ratio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29384"/>
                <a:ext cx="12190590" cy="4251960"/>
              </a:xfrm>
              <a:blipFill>
                <a:blip r:embed="rId3"/>
                <a:stretch>
                  <a:fillRect l="-1145" t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D95007-A276-6C48-AB5D-572389EC691E}"/>
              </a:ext>
            </a:extLst>
          </p:cNvPr>
          <p:cNvSpPr txBox="1"/>
          <p:nvPr/>
        </p:nvSpPr>
        <p:spPr>
          <a:xfrm>
            <a:off x="0" y="3793754"/>
            <a:ext cx="629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Recurrence Relations Rule</a:t>
            </a:r>
            <a:endParaRPr lang="en-US" sz="2800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9CFDFA2-1E2E-BF45-8100-CD1A3689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960" y="3455977"/>
            <a:ext cx="2298250" cy="8872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4A1AD-D2B4-054A-B9E7-FA3BDD466F30}"/>
              </a:ext>
            </a:extLst>
          </p:cNvPr>
          <p:cNvSpPr txBox="1"/>
          <p:nvPr/>
        </p:nvSpPr>
        <p:spPr>
          <a:xfrm>
            <a:off x="6689460" y="5137568"/>
            <a:ext cx="4984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t is used here to represent a term</a:t>
            </a:r>
          </a:p>
          <a:p>
            <a:r>
              <a:rPr lang="en-GB" sz="2400" i="1" dirty="0"/>
              <a:t>n is the term number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2D2110-B682-FE48-B66D-EDA52BBF9A82}"/>
              </a:ext>
            </a:extLst>
          </p:cNvPr>
          <p:cNvCxnSpPr>
            <a:cxnSpLocks/>
          </p:cNvCxnSpPr>
          <p:nvPr/>
        </p:nvCxnSpPr>
        <p:spPr>
          <a:xfrm>
            <a:off x="6689460" y="4343199"/>
            <a:ext cx="154633" cy="794369"/>
          </a:xfrm>
          <a:prstGeom prst="straightConnector1">
            <a:avLst/>
          </a:prstGeom>
          <a:ln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090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2A24"/>
      </a:dk2>
      <a:lt2>
        <a:srgbClr val="E2E3E8"/>
      </a:lt2>
      <a:accent1>
        <a:srgbClr val="B79F20"/>
      </a:accent1>
      <a:accent2>
        <a:srgbClr val="D56817"/>
      </a:accent2>
      <a:accent3>
        <a:srgbClr val="E72B29"/>
      </a:accent3>
      <a:accent4>
        <a:srgbClr val="D51764"/>
      </a:accent4>
      <a:accent5>
        <a:srgbClr val="E729C5"/>
      </a:accent5>
      <a:accent6>
        <a:srgbClr val="A817D5"/>
      </a:accent6>
      <a:hlink>
        <a:srgbClr val="C34C9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1099</Words>
  <Application>Microsoft Macintosh PowerPoint</Application>
  <PresentationFormat>Widescreen</PresentationFormat>
  <Paragraphs>136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Elephant</vt:lpstr>
      <vt:lpstr>Open Sans</vt:lpstr>
      <vt:lpstr>Arial</vt:lpstr>
      <vt:lpstr>Calibri</vt:lpstr>
      <vt:lpstr>Cambria Math</vt:lpstr>
      <vt:lpstr>Century Gothic</vt:lpstr>
      <vt:lpstr>Comic Sans MS</vt:lpstr>
      <vt:lpstr>Monotype Corsiva</vt:lpstr>
      <vt:lpstr>STIXGeneral-Regular</vt:lpstr>
      <vt:lpstr>Times New Roman</vt:lpstr>
      <vt:lpstr>Wingdings 2</vt:lpstr>
      <vt:lpstr>BrushVTI</vt:lpstr>
      <vt:lpstr>4A Introduction to sequences </vt:lpstr>
      <vt:lpstr>Sequence</vt:lpstr>
      <vt:lpstr>What comes next?</vt:lpstr>
      <vt:lpstr>Naming the terms in a sequence</vt:lpstr>
      <vt:lpstr>What comes next?</vt:lpstr>
      <vt:lpstr>Naming the terms in a sequence</vt:lpstr>
      <vt:lpstr>PowerPoint Presentation</vt:lpstr>
      <vt:lpstr>Recurrence Relations</vt:lpstr>
      <vt:lpstr>Recurrence Relations</vt:lpstr>
      <vt:lpstr>Example 1</vt:lpstr>
      <vt:lpstr>Example 2</vt:lpstr>
      <vt:lpstr>Example 3</vt:lpstr>
      <vt:lpstr>Example 4</vt:lpstr>
      <vt:lpstr>Example 5</vt:lpstr>
      <vt:lpstr>Example 6</vt:lpstr>
      <vt:lpstr>Example 7 &amp; 8—Use Mathematica</vt:lpstr>
      <vt:lpstr>Section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Yongmei Zhang</dc:creator>
  <cp:lastModifiedBy>Yongmei Zhang</cp:lastModifiedBy>
  <cp:revision>30</cp:revision>
  <dcterms:created xsi:type="dcterms:W3CDTF">2020-03-23T20:53:30Z</dcterms:created>
  <dcterms:modified xsi:type="dcterms:W3CDTF">2021-04-15T06:17:57Z</dcterms:modified>
</cp:coreProperties>
</file>