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58" r:id="rId8"/>
    <p:sldId id="259" r:id="rId9"/>
    <p:sldId id="262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4"/>
    <p:restoredTop sz="94567"/>
  </p:normalViewPr>
  <p:slideViewPr>
    <p:cSldViewPr snapToGrid="0" snapToObjects="1">
      <p:cViewPr varScale="1">
        <p:scale>
          <a:sx n="91" d="100"/>
          <a:sy n="9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18" Type="http://schemas.openxmlformats.org/officeDocument/2006/relationships/image" Target="../media/image2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17" Type="http://schemas.openxmlformats.org/officeDocument/2006/relationships/image" Target="../media/image26.wmf"/><Relationship Id="rId2" Type="http://schemas.openxmlformats.org/officeDocument/2006/relationships/image" Target="../media/image11.wmf"/><Relationship Id="rId16" Type="http://schemas.openxmlformats.org/officeDocument/2006/relationships/image" Target="../media/image25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9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2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4/15/21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8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4/15/21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6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4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4/15/21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6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4/15/21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9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4/15/21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1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8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4/15/21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1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4/15/21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11" r:id="rId6"/>
    <p:sldLayoutId id="2147483706" r:id="rId7"/>
    <p:sldLayoutId id="2147483707" r:id="rId8"/>
    <p:sldLayoutId id="2147483708" r:id="rId9"/>
    <p:sldLayoutId id="2147483710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7.wmf"/><Relationship Id="rId26" Type="http://schemas.openxmlformats.org/officeDocument/2006/relationships/oleObject" Target="../embeddings/oleObject21.bin"/><Relationship Id="rId39" Type="http://schemas.openxmlformats.org/officeDocument/2006/relationships/image" Target="../media/image27.wmf"/><Relationship Id="rId21" Type="http://schemas.openxmlformats.org/officeDocument/2006/relationships/oleObject" Target="../embeddings/oleObject18.bin"/><Relationship Id="rId34" Type="http://schemas.openxmlformats.org/officeDocument/2006/relationships/oleObject" Target="../embeddings/oleObject25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6.bin"/><Relationship Id="rId25" Type="http://schemas.openxmlformats.org/officeDocument/2006/relationships/image" Target="../media/image20.wmf"/><Relationship Id="rId33" Type="http://schemas.openxmlformats.org/officeDocument/2006/relationships/image" Target="../media/image24.wmf"/><Relationship Id="rId38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29" Type="http://schemas.openxmlformats.org/officeDocument/2006/relationships/image" Target="../media/image2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24" Type="http://schemas.openxmlformats.org/officeDocument/2006/relationships/oleObject" Target="../embeddings/oleObject20.bin"/><Relationship Id="rId32" Type="http://schemas.openxmlformats.org/officeDocument/2006/relationships/oleObject" Target="../embeddings/oleObject24.bin"/><Relationship Id="rId37" Type="http://schemas.openxmlformats.org/officeDocument/2006/relationships/image" Target="../media/image26.wmf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23" Type="http://schemas.openxmlformats.org/officeDocument/2006/relationships/image" Target="../media/image19.wmf"/><Relationship Id="rId28" Type="http://schemas.openxmlformats.org/officeDocument/2006/relationships/oleObject" Target="../embeddings/oleObject22.bin"/><Relationship Id="rId36" Type="http://schemas.openxmlformats.org/officeDocument/2006/relationships/oleObject" Target="../embeddings/oleObject26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7.bin"/><Relationship Id="rId31" Type="http://schemas.openxmlformats.org/officeDocument/2006/relationships/image" Target="../media/image2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5.wmf"/><Relationship Id="rId22" Type="http://schemas.openxmlformats.org/officeDocument/2006/relationships/oleObject" Target="../embeddings/oleObject19.bin"/><Relationship Id="rId27" Type="http://schemas.openxmlformats.org/officeDocument/2006/relationships/image" Target="../media/image21.wmf"/><Relationship Id="rId30" Type="http://schemas.openxmlformats.org/officeDocument/2006/relationships/oleObject" Target="../embeddings/oleObject23.bin"/><Relationship Id="rId35" Type="http://schemas.openxmlformats.org/officeDocument/2006/relationships/image" Target="../media/image25.wmf"/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3B6DAC6-0186-4D62-AD69-90B9C0411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13C682-80F7-4619-B87F-47FCF00484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</a:blip>
          <a:srcRect t="8065" r="-1" b="35670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91108A0F-8C78-4294-B028-9F09581FC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13489AA-CF3C-45B5-9A6B-D686CDD1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ABF1CE3-37BC-462F-BC4B-5EF9C828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21847A4-7B07-4976-81EF-E68ABFC4F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F3EBBA6-8771-481B-BACA-142F0C805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F58D94E-BB4B-436D-8172-0F5737BEEA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F75AA9A-4678-41CB-AEFA-13C324B847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C95E447-C172-476B-98BE-453E404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F3BD247-696E-47F7-964F-89A5823D1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E31E4B8-694B-447A-AA13-36B0A4EEC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8321B73-1AE7-4FA0-90EB-4E969A095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15F8082-1C6D-496D-937D-964948B10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B84AF1D-3604-4213-B891-4880C86F6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3631262-5E4E-4A33-9D72-17996A538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A4C49C9-CD9F-417C-A832-DD9D6F9C4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A3BBBFA-B462-4340-82C8-3EE5CCFB1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A7D3C2E-F100-49BC-9F4E-DFB50B2F9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46D4A85-2FF9-491B-BBF7-4D83EB888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8F6747A-BC05-4E83-8FE8-976BBCE30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C1FEEA0-B31C-4DD8-9CC4-DAE0655780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A783C12-3D0A-495D-B461-9D1FCC415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AD7D205-DA43-40B9-82B4-D570FB270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DD4F5FF-D993-454E-AB84-8634B9E53F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64AEBB-D378-4CCE-9266-B45FC822E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2217ABD-7AF1-44DF-9243-75E5C9792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D885E59-AA75-4026-972E-4DEE1AB59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AB41BAB-F8B8-402D-BC3D-82F73208A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67CC234-9EF0-4613-9013-F7F9AEC49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32D8DE3-B3FD-47EC-B6D3-90CE4F037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4218772-C699-478C-9D44-9459ABA4CA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5925D92-3C4C-CA48-A6A9-15C27309D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6949" y="3522133"/>
            <a:ext cx="7974719" cy="2288382"/>
          </a:xfrm>
        </p:spPr>
        <p:txBody>
          <a:bodyPr anchor="t">
            <a:normAutofit/>
          </a:bodyPr>
          <a:lstStyle/>
          <a:p>
            <a:r>
              <a:rPr lang="en-AU" b="1">
                <a:solidFill>
                  <a:schemeClr val="tx2"/>
                </a:solidFill>
              </a:rPr>
              <a:t>Arithmetic series 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5B5717-6378-9341-B197-F058C9171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6949" y="725465"/>
            <a:ext cx="7974719" cy="2796668"/>
          </a:xfrm>
        </p:spPr>
        <p:txBody>
          <a:bodyPr anchor="b">
            <a:normAutofit/>
          </a:bodyPr>
          <a:lstStyle/>
          <a:p>
            <a:r>
              <a:rPr lang="en-AU" b="1">
                <a:solidFill>
                  <a:schemeClr val="tx2"/>
                </a:solidFill>
              </a:rPr>
              <a:t>4C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94D786EB-944C-47D5-B631-899F4029B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5905012" y="-284145"/>
            <a:ext cx="568289" cy="568289"/>
          </a:xfrm>
          <a:prstGeom prst="rtTriangle">
            <a:avLst/>
          </a:pr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31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290697-CF86-0A46-A533-ECB131E3E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0293" y="2957666"/>
            <a:ext cx="5068584" cy="797756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Arithmetic Series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D7A19-5259-E045-80A2-20D059B25B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22" y="30197"/>
                <a:ext cx="11966237" cy="6858000"/>
              </a:xfrm>
            </p:spPr>
            <p:txBody>
              <a:bodyPr anchor="t">
                <a:normAutofit fontScale="85000" lnSpcReduction="20000"/>
              </a:bodyPr>
              <a:lstStyle/>
              <a:p>
                <a:r>
                  <a:rPr lang="en-US" sz="2400" dirty="0">
                    <a:solidFill>
                      <a:schemeClr val="tx2"/>
                    </a:solidFill>
                  </a:rPr>
                  <a:t>The sum of the first 10 terms of an arithmetic sequence is 4</a:t>
                </a:r>
                <a14:m>
                  <m:oMath xmlns:m="http://schemas.openxmlformats.org/officeDocument/2006/math">
                    <m:r>
                      <a:rPr lang="en-AU" sz="2400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8</m:t>
                    </m:r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 If the fourth term is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, find the first term and the common difference.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Solution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AU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=𝑎+3𝑑 =3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∴𝑎+3𝑑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                      (1)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en-AU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AU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AU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(2𝑎+9𝑑) = 4</a:t>
                </a:r>
                <a14:m>
                  <m:oMath xmlns:m="http://schemas.openxmlformats.org/officeDocument/2006/math">
                    <m:r>
                      <a:rPr lang="en-AU" sz="2400" b="0" i="0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8</m:t>
                    </m:r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∴10𝑎+45𝑑=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195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              (2)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Solve equations (1) and (2) simultaneously: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(1)×40: 40𝑎+120𝑑 =150 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(2)×4: 40𝑎+180𝑑 =195 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60𝑑=45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 ∴ 𝑑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Substitute in (1) to obtain 𝑎+3(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and therefore 𝑎=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The first term is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and the common difference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D7A19-5259-E045-80A2-20D059B25B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22" y="30197"/>
                <a:ext cx="11966237" cy="6858000"/>
              </a:xfrm>
              <a:blipFill>
                <a:blip r:embed="rId2"/>
                <a:stretch>
                  <a:fillRect l="-106" t="-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732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290697-CF86-0A46-A533-ECB131E3E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69400"/>
            <a:ext cx="10754527" cy="797756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D7A19-5259-E045-80A2-20D059B25B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38506"/>
                <a:ext cx="11183253" cy="5020635"/>
              </a:xfrm>
            </p:spPr>
            <p:txBody>
              <a:bodyPr anchor="t">
                <a:normAutofit/>
              </a:bodyPr>
              <a:lstStyle/>
              <a:p>
                <a:r>
                  <a:rPr lang="en-US" dirty="0">
                    <a:solidFill>
                      <a:schemeClr val="tx2"/>
                    </a:solidFill>
                  </a:rPr>
                  <a:t>The sum of the first 𝑛 terms of an arithmetic sequence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=𝑎+(𝑎+𝑑)+(𝑎+2𝑑)+⋯+(𝑎+(𝑛−1)𝑑)</a:t>
                </a:r>
              </a:p>
              <a:p>
                <a:r>
                  <a:rPr lang="en-US" dirty="0">
                    <a:solidFill>
                      <a:schemeClr val="tx2"/>
                    </a:solidFill>
                  </a:rPr>
                  <a:t>is given by</a:t>
                </a:r>
              </a:p>
              <a:p>
                <a:endParaRPr lang="en-US" dirty="0">
                  <a:solidFill>
                    <a:schemeClr val="tx2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AU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(2𝑎+(𝑛−1)𝑑)     or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AU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(𝑎+ℓ), where ℓ=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D7A19-5259-E045-80A2-20D059B25B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38506"/>
                <a:ext cx="11183253" cy="5020635"/>
              </a:xfrm>
              <a:blipFill>
                <a:blip r:embed="rId2"/>
                <a:stretch>
                  <a:fillRect l="-568" t="-10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0559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290697-CF86-0A46-A533-ECB131E3E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69400"/>
            <a:ext cx="10754527" cy="797756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Arithmetic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D7A19-5259-E045-80A2-20D059B25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131" y="1338506"/>
            <a:ext cx="11820383" cy="5020635"/>
          </a:xfrm>
        </p:spPr>
        <p:txBody>
          <a:bodyPr anchor="t">
            <a:noAutofit/>
          </a:bodyPr>
          <a:lstStyle/>
          <a:p>
            <a:pPr marL="0" indent="0">
              <a:buNone/>
              <a:defRPr/>
            </a:pPr>
            <a:r>
              <a:rPr lang="en-US" altLang="en-US" sz="3600" b="1" dirty="0">
                <a:solidFill>
                  <a:srgbClr val="B5016C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Arithmetic</a:t>
            </a:r>
            <a:r>
              <a:rPr lang="en-US" altLang="en-US" sz="3600" b="1" dirty="0">
                <a:solidFill>
                  <a:srgbClr val="B50069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Series:  </a:t>
            </a:r>
            <a:r>
              <a:rPr lang="en-US" altLang="en-US" sz="3600" b="1" i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An indicated sum of terms in an arithmetic sequence. The sum of the terms in a sequence is called a </a:t>
            </a:r>
            <a:r>
              <a:rPr lang="en-US" altLang="en-US" sz="3600" b="1" dirty="0">
                <a:solidFill>
                  <a:srgbClr val="B5016C"/>
                </a:solidFill>
                <a:latin typeface="Times" pitchFamily="2" charset="0"/>
                <a:ea typeface="Times" pitchFamily="2" charset="0"/>
                <a:cs typeface="Times" pitchFamily="2" charset="0"/>
              </a:rPr>
              <a:t>Series</a:t>
            </a:r>
            <a:r>
              <a:rPr lang="en-US" altLang="en-US" sz="3600" b="1" i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0" indent="0">
              <a:buNone/>
              <a:defRPr/>
            </a:pPr>
            <a:endParaRPr lang="en-US" sz="3600" b="1" i="1" dirty="0">
              <a:solidFill>
                <a:schemeClr val="tx1"/>
              </a:solidFill>
              <a:latin typeface="Times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tx1"/>
                </a:solidFill>
                <a:latin typeface="Times" pitchFamily="2" charset="0"/>
                <a:ea typeface="Times" pitchFamily="2" charset="0"/>
                <a:cs typeface="Times" pitchFamily="2" charset="0"/>
              </a:rPr>
              <a:t>Arithmetic Sequence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3600" b="1" dirty="0">
              <a:solidFill>
                <a:schemeClr val="tx1"/>
              </a:solidFill>
              <a:latin typeface="Times" pitchFamily="2" charset="0"/>
              <a:ea typeface="Times" pitchFamily="2" charset="0"/>
              <a:cs typeface="Times" pitchFamily="2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chemeClr val="tx1"/>
                </a:solidFill>
                <a:latin typeface="Times" pitchFamily="2" charset="0"/>
                <a:ea typeface="Times" pitchFamily="2" charset="0"/>
                <a:cs typeface="Times" pitchFamily="2" charset="0"/>
              </a:rPr>
              <a:t>3, 5, 7, 9, 11, 13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724AB6A-4D89-3D4D-84F0-13D820339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631" y="3895775"/>
            <a:ext cx="60134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latin typeface="Times" pitchFamily="2" charset="0"/>
                <a:ea typeface="Times" pitchFamily="2" charset="0"/>
                <a:cs typeface="Times" pitchFamily="2" charset="0"/>
              </a:rPr>
              <a:t>VS	      Arithmetic </a:t>
            </a:r>
            <a:r>
              <a:rPr lang="en-US" altLang="en-US" sz="3600" b="1" dirty="0">
                <a:solidFill>
                  <a:srgbClr val="B5016C"/>
                </a:solidFill>
                <a:latin typeface="Times" pitchFamily="2" charset="0"/>
                <a:ea typeface="Times" pitchFamily="2" charset="0"/>
                <a:cs typeface="Times" pitchFamily="2" charset="0"/>
              </a:rPr>
              <a:t>Series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3600" b="1" dirty="0">
              <a:solidFill>
                <a:srgbClr val="B5016C"/>
              </a:solidFill>
              <a:latin typeface="Times" pitchFamily="2" charset="0"/>
              <a:ea typeface="Times" pitchFamily="2" charset="0"/>
              <a:cs typeface="Times" pitchFamily="2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latin typeface="Times" pitchFamily="2" charset="0"/>
                <a:ea typeface="Times" pitchFamily="2" charset="0"/>
                <a:cs typeface="Times" pitchFamily="2" charset="0"/>
              </a:rPr>
              <a:t>	3 + 5 + 7 + 9 + 11 + 13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dirty="0">
                <a:latin typeface="Times" pitchFamily="2" charset="0"/>
                <a:ea typeface="Times" pitchFamily="2" charset="0"/>
                <a:cs typeface="Times" pitchFamily="2" charset="0"/>
              </a:rPr>
              <a:t>	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3464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41525" y="714376"/>
            <a:ext cx="66297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Consider the series: 3 + 7 + 11 + 15 + 19 + 23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390900" y="1295401"/>
            <a:ext cx="47179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006600"/>
                </a:solidFill>
              </a:rPr>
              <a:t>S</a:t>
            </a:r>
            <a:r>
              <a:rPr lang="en-US" altLang="en-US" sz="2400" baseline="-25000" dirty="0">
                <a:solidFill>
                  <a:srgbClr val="006600"/>
                </a:solidFill>
              </a:rPr>
              <a:t>6</a:t>
            </a:r>
            <a:r>
              <a:rPr lang="en-US" altLang="en-US" sz="2400" dirty="0">
                <a:solidFill>
                  <a:srgbClr val="006600"/>
                </a:solidFill>
              </a:rPr>
              <a:t> =  3  +  7  + 11 + 15 + 19 + 23</a:t>
            </a:r>
            <a:endParaRPr lang="en-US" altLang="en-US" sz="2400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352800" y="1760538"/>
            <a:ext cx="46923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C00000"/>
                </a:solidFill>
              </a:rPr>
              <a:t>S</a:t>
            </a:r>
            <a:r>
              <a:rPr lang="en-US" altLang="en-US" sz="2400" baseline="-25000" dirty="0">
                <a:solidFill>
                  <a:srgbClr val="C00000"/>
                </a:solidFill>
              </a:rPr>
              <a:t>6 </a:t>
            </a:r>
            <a:r>
              <a:rPr lang="en-US" altLang="en-US" sz="2400" dirty="0">
                <a:solidFill>
                  <a:srgbClr val="C00000"/>
                </a:solidFill>
              </a:rPr>
              <a:t> = 23 + 19 + 15 + 11  + 7  +  3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3365500" y="2293937"/>
            <a:ext cx="487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233738" y="2359026"/>
            <a:ext cx="491833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CC0000"/>
                </a:solidFill>
              </a:rPr>
              <a:t>2</a:t>
            </a:r>
            <a:r>
              <a:rPr lang="en-US" altLang="en-US" sz="2400" i="1" dirty="0">
                <a:solidFill>
                  <a:srgbClr val="CC0000"/>
                </a:solidFill>
              </a:rPr>
              <a:t>S</a:t>
            </a:r>
            <a:r>
              <a:rPr lang="en-US" altLang="en-US" sz="2400" baseline="-25000" dirty="0">
                <a:solidFill>
                  <a:srgbClr val="CC0000"/>
                </a:solidFill>
              </a:rPr>
              <a:t>6 </a:t>
            </a:r>
            <a:r>
              <a:rPr lang="en-US" altLang="en-US" sz="2400" dirty="0">
                <a:solidFill>
                  <a:srgbClr val="CC0000"/>
                </a:solidFill>
              </a:rPr>
              <a:t>= 26 + 26 + 26 + 26 + 26 + 26</a:t>
            </a:r>
          </a:p>
          <a:p>
            <a:r>
              <a:rPr lang="en-US" altLang="en-US" sz="2400" dirty="0">
                <a:solidFill>
                  <a:srgbClr val="CC0000"/>
                </a:solidFill>
              </a:rPr>
              <a:t> 2</a:t>
            </a:r>
            <a:r>
              <a:rPr lang="en-US" altLang="en-US" sz="2400" i="1" dirty="0">
                <a:solidFill>
                  <a:srgbClr val="CC0000"/>
                </a:solidFill>
              </a:rPr>
              <a:t>S</a:t>
            </a:r>
            <a:r>
              <a:rPr lang="en-US" altLang="en-US" sz="2400" baseline="-25000" dirty="0">
                <a:solidFill>
                  <a:srgbClr val="CC0000"/>
                </a:solidFill>
              </a:rPr>
              <a:t>6</a:t>
            </a:r>
            <a:r>
              <a:rPr lang="en-US" altLang="en-US" sz="2400" dirty="0">
                <a:solidFill>
                  <a:srgbClr val="CC0000"/>
                </a:solidFill>
              </a:rPr>
              <a:t> = 6 (26)</a:t>
            </a:r>
          </a:p>
          <a:p>
            <a:r>
              <a:rPr lang="en-US" altLang="en-US" sz="2400" dirty="0">
                <a:solidFill>
                  <a:srgbClr val="CC0000"/>
                </a:solidFill>
              </a:rPr>
              <a:t> 2</a:t>
            </a:r>
            <a:r>
              <a:rPr lang="en-US" altLang="en-US" sz="2400" i="1" dirty="0">
                <a:solidFill>
                  <a:srgbClr val="CC0000"/>
                </a:solidFill>
              </a:rPr>
              <a:t>S</a:t>
            </a:r>
            <a:r>
              <a:rPr lang="en-US" altLang="en-US" sz="2400" baseline="-25000" dirty="0">
                <a:solidFill>
                  <a:srgbClr val="CC0000"/>
                </a:solidFill>
              </a:rPr>
              <a:t>6 </a:t>
            </a:r>
            <a:r>
              <a:rPr lang="en-US" altLang="en-US" sz="2400" dirty="0">
                <a:solidFill>
                  <a:srgbClr val="CC0000"/>
                </a:solidFill>
              </a:rPr>
              <a:t>= 6 (3 + 23)</a:t>
            </a: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3305925" y="3703638"/>
          <a:ext cx="2428875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3" imgW="927100" imgH="355600" progId="Equation.DSMT36">
                  <p:embed/>
                </p:oleObj>
              </mc:Choice>
              <mc:Fallback>
                <p:oleObj name="Equation" r:id="rId3" imgW="927100" imgH="355600" progId="Equation.DSMT36">
                  <p:embed/>
                  <p:pic>
                    <p:nvPicPr>
                      <p:cNvPr id="92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925" y="3703638"/>
                        <a:ext cx="2428875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AutoShape 8"/>
          <p:cNvSpPr>
            <a:spLocks noChangeArrowheads="1"/>
          </p:cNvSpPr>
          <p:nvPr/>
        </p:nvSpPr>
        <p:spPr bwMode="auto">
          <a:xfrm rot="17237246">
            <a:off x="4032205" y="4610894"/>
            <a:ext cx="976313" cy="381000"/>
          </a:xfrm>
          <a:prstGeom prst="rightArrow">
            <a:avLst>
              <a:gd name="adj1" fmla="val 50000"/>
              <a:gd name="adj2" fmla="val 640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717925" y="5334001"/>
            <a:ext cx="155844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CC0000"/>
                </a:solidFill>
              </a:rPr>
              <a:t>First term</a:t>
            </a:r>
          </a:p>
          <a:p>
            <a:r>
              <a:rPr lang="en-US" altLang="en-US" sz="2400" dirty="0">
                <a:solidFill>
                  <a:srgbClr val="CC0000"/>
                </a:solidFill>
              </a:rPr>
              <a:t>of the </a:t>
            </a:r>
          </a:p>
          <a:p>
            <a:r>
              <a:rPr lang="en-US" altLang="en-US" sz="2400" dirty="0">
                <a:solidFill>
                  <a:srgbClr val="CC0000"/>
                </a:solidFill>
              </a:rPr>
              <a:t>sequence</a:t>
            </a: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 rot="14974248">
            <a:off x="5022805" y="4625181"/>
            <a:ext cx="976312" cy="381000"/>
          </a:xfrm>
          <a:prstGeom prst="rightArrow">
            <a:avLst>
              <a:gd name="adj1" fmla="val 50000"/>
              <a:gd name="adj2" fmla="val 640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5320461" y="5380038"/>
            <a:ext cx="155844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CC0000"/>
                </a:solidFill>
              </a:rPr>
              <a:t>Last term</a:t>
            </a:r>
          </a:p>
          <a:p>
            <a:r>
              <a:rPr lang="en-US" altLang="en-US" sz="2400">
                <a:solidFill>
                  <a:srgbClr val="CC0000"/>
                </a:solidFill>
              </a:rPr>
              <a:t>of the </a:t>
            </a:r>
          </a:p>
          <a:p>
            <a:r>
              <a:rPr lang="en-US" altLang="en-US" sz="2400">
                <a:solidFill>
                  <a:srgbClr val="CC0000"/>
                </a:solidFill>
              </a:rPr>
              <a:t>sequence</a:t>
            </a:r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4819165" y="700088"/>
            <a:ext cx="457200" cy="457200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9229" name="Oval 13"/>
          <p:cNvSpPr>
            <a:spLocks noChangeArrowheads="1"/>
          </p:cNvSpPr>
          <p:nvPr/>
        </p:nvSpPr>
        <p:spPr bwMode="auto">
          <a:xfrm>
            <a:off x="8096322" y="688635"/>
            <a:ext cx="457200" cy="457200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>
            <a:off x="4406061" y="3627437"/>
            <a:ext cx="1981200" cy="304800"/>
          </a:xfrm>
          <a:prstGeom prst="leftArrow">
            <a:avLst>
              <a:gd name="adj1" fmla="val 50000"/>
              <a:gd name="adj2" fmla="val 1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7569950" y="5048251"/>
            <a:ext cx="809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S</a:t>
            </a:r>
            <a:r>
              <a:rPr lang="en-US" altLang="en-US" sz="2400" baseline="-25000"/>
              <a:t>n </a:t>
            </a:r>
            <a:r>
              <a:rPr lang="en-US" altLang="en-US" sz="2400"/>
              <a:t>= </a:t>
            </a:r>
          </a:p>
        </p:txBody>
      </p:sp>
      <p:graphicFrame>
        <p:nvGraphicFramePr>
          <p:cNvPr id="9233" name="Object 17"/>
          <p:cNvGraphicFramePr>
            <a:graphicFrameLocks noChangeAspect="1"/>
          </p:cNvGraphicFramePr>
          <p:nvPr/>
        </p:nvGraphicFramePr>
        <p:xfrm>
          <a:off x="8347825" y="4881563"/>
          <a:ext cx="34607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5" imgW="139700" imgH="355600" progId="Equation.DSMT4">
                  <p:embed/>
                </p:oleObj>
              </mc:Choice>
              <mc:Fallback>
                <p:oleObj name="Equation" r:id="rId5" imgW="139700" imgH="355600" progId="Equation.DSMT4">
                  <p:embed/>
                  <p:pic>
                    <p:nvPicPr>
                      <p:cNvPr id="923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7825" y="4881563"/>
                        <a:ext cx="346075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8703424" y="5021263"/>
            <a:ext cx="49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(t</a:t>
            </a:r>
            <a:r>
              <a:rPr lang="en-US" altLang="en-US" sz="2400" baseline="-25000" dirty="0"/>
              <a:t>1</a:t>
            </a:r>
            <a:endParaRPr lang="en-US" altLang="en-US" sz="2400" dirty="0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9119350" y="5035551"/>
            <a:ext cx="776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+ </a:t>
            </a:r>
            <a:r>
              <a:rPr lang="en-US" altLang="en-US" sz="2400" dirty="0" err="1"/>
              <a:t>t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)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7530262" y="4403726"/>
            <a:ext cx="16893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In general: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599987" y="3429001"/>
            <a:ext cx="25885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CC0000"/>
                </a:solidFill>
              </a:rPr>
              <a:t>Number of terms</a:t>
            </a:r>
          </a:p>
          <a:p>
            <a:r>
              <a:rPr lang="en-US" altLang="en-US" sz="2400">
                <a:solidFill>
                  <a:srgbClr val="CC0000"/>
                </a:solidFill>
              </a:rPr>
              <a:t>in the sequence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8616358" y="2397562"/>
            <a:ext cx="7585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CC0000"/>
                </a:solidFill>
              </a:rPr>
              <a:t>S</a:t>
            </a:r>
            <a:r>
              <a:rPr lang="en-US" altLang="en-US" sz="2400" baseline="-25000" dirty="0">
                <a:solidFill>
                  <a:srgbClr val="CC0000"/>
                </a:solidFill>
              </a:rPr>
              <a:t>6</a:t>
            </a:r>
            <a:r>
              <a:rPr lang="en-US" altLang="en-US" sz="2400" dirty="0">
                <a:solidFill>
                  <a:srgbClr val="CC0000"/>
                </a:solidFill>
              </a:rPr>
              <a:t> =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9375183" y="2422962"/>
            <a:ext cx="5405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CC0000"/>
                </a:solidFill>
              </a:rPr>
              <a:t>78</a:t>
            </a:r>
            <a:endParaRPr lang="en-US" altLang="en-US" sz="2400" dirty="0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2819400" y="14289"/>
            <a:ext cx="59591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u="sng" dirty="0">
                <a:solidFill>
                  <a:srgbClr val="006600"/>
                </a:solidFill>
              </a:rPr>
              <a:t>The Sum of the General Arithmetic Series</a:t>
            </a: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9945470" y="6470895"/>
            <a:ext cx="646331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sz="1800" dirty="0"/>
              <a:t>1.2.</a:t>
            </a:r>
            <a:r>
              <a:rPr lang="en-US" sz="1800" i="1" dirty="0"/>
              <a:t>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06546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  <p:bldP spid="9220" grpId="0" autoUpdateAnimBg="0"/>
      <p:bldP spid="9221" grpId="0" animBg="1"/>
      <p:bldP spid="9222" grpId="0" build="p" autoUpdateAnimBg="0"/>
      <p:bldP spid="9224" grpId="0" animBg="1"/>
      <p:bldP spid="9225" grpId="0" autoUpdateAnimBg="0"/>
      <p:bldP spid="9226" grpId="0" animBg="1"/>
      <p:bldP spid="9227" grpId="0" autoUpdateAnimBg="0"/>
      <p:bldP spid="9228" grpId="0" animBg="1"/>
      <p:bldP spid="9229" grpId="0" animBg="1"/>
      <p:bldP spid="9230" grpId="0" animBg="1"/>
      <p:bldP spid="9232" grpId="0" autoUpdateAnimBg="0"/>
      <p:bldP spid="9234" grpId="0" autoUpdateAnimBg="0"/>
      <p:bldP spid="9235" grpId="0" autoUpdateAnimBg="0"/>
      <p:bldP spid="9236" grpId="0" autoUpdateAnimBg="0"/>
      <p:bldP spid="9231" grpId="0" autoUpdateAnimBg="0"/>
      <p:bldP spid="9238" grpId="0" autoUpdateAnimBg="0"/>
      <p:bldP spid="9240" grpId="0" autoUpdateAnimBg="0"/>
      <p:bldP spid="924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776414" y="631826"/>
            <a:ext cx="721306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In general, the sum of an arithmetic series may be </a:t>
            </a:r>
          </a:p>
          <a:p>
            <a:r>
              <a:rPr lang="en-US" altLang="en-US" sz="2400"/>
              <a:t>written as: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862138" y="1709739"/>
          <a:ext cx="3059112" cy="135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" imgW="888840" imgH="393480" progId="Equation.DSMT4">
                  <p:embed/>
                </p:oleObj>
              </mc:Choice>
              <mc:Fallback>
                <p:oleObj name="Equation" r:id="rId3" imgW="888840" imgH="39348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138" y="1709739"/>
                        <a:ext cx="3059112" cy="13541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76200" cmpd="tri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193925" y="3160713"/>
            <a:ext cx="226607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 dirty="0"/>
              <a:t>n</a:t>
            </a:r>
            <a:r>
              <a:rPr lang="en-US" altLang="en-US" dirty="0"/>
              <a:t> - number of terms</a:t>
            </a:r>
          </a:p>
          <a:p>
            <a:r>
              <a:rPr lang="en-US" altLang="en-US" i="1" dirty="0"/>
              <a:t>t</a:t>
            </a:r>
            <a:r>
              <a:rPr lang="en-US" altLang="en-US" i="1" baseline="-25000" dirty="0"/>
              <a:t>1</a:t>
            </a:r>
            <a:r>
              <a:rPr lang="en-US" altLang="en-US" dirty="0"/>
              <a:t> - first term</a:t>
            </a:r>
          </a:p>
          <a:p>
            <a:r>
              <a:rPr lang="en-US" altLang="en-US" i="1" dirty="0" err="1"/>
              <a:t>t</a:t>
            </a:r>
            <a:r>
              <a:rPr lang="en-US" altLang="en-US" i="1" baseline="-25000" dirty="0" err="1"/>
              <a:t>n</a:t>
            </a:r>
            <a:r>
              <a:rPr lang="en-US" altLang="en-US" dirty="0"/>
              <a:t> - last term</a:t>
            </a:r>
          </a:p>
        </p:txBody>
      </p:sp>
      <p:sp>
        <p:nvSpPr>
          <p:cNvPr id="5125" name="AutoShape 5"/>
          <p:cNvSpPr>
            <a:spLocks/>
          </p:cNvSpPr>
          <p:nvPr/>
        </p:nvSpPr>
        <p:spPr bwMode="auto">
          <a:xfrm>
            <a:off x="5105400" y="1698625"/>
            <a:ext cx="381000" cy="1295400"/>
          </a:xfrm>
          <a:prstGeom prst="rightBrace">
            <a:avLst>
              <a:gd name="adj1" fmla="val 28333"/>
              <a:gd name="adj2" fmla="val 50000"/>
            </a:avLst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562600" y="1712913"/>
            <a:ext cx="355809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CC"/>
                </a:solidFill>
              </a:rPr>
              <a:t>Used when you know the first</a:t>
            </a:r>
          </a:p>
          <a:p>
            <a:r>
              <a:rPr lang="en-US" altLang="en-US" dirty="0">
                <a:solidFill>
                  <a:srgbClr val="0000CC"/>
                </a:solidFill>
              </a:rPr>
              <a:t> term, last term, and the number</a:t>
            </a:r>
          </a:p>
          <a:p>
            <a:r>
              <a:rPr lang="en-US" altLang="en-US" dirty="0">
                <a:solidFill>
                  <a:srgbClr val="0000CC"/>
                </a:solidFill>
              </a:rPr>
              <a:t>of terms.</a:t>
            </a:r>
            <a:endParaRPr lang="en-US" altLang="en-US" dirty="0"/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920387" y="5430243"/>
          <a:ext cx="3922712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5" imgW="1333500" imgH="355600" progId="Equation.DSMT36">
                  <p:embed/>
                </p:oleObj>
              </mc:Choice>
              <mc:Fallback>
                <p:oleObj name="Equation" r:id="rId5" imgW="1333500" imgH="355600" progId="Equation.DSMT36">
                  <p:embed/>
                  <p:pic>
                    <p:nvPicPr>
                      <p:cNvPr id="51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387" y="5430243"/>
                        <a:ext cx="3922712" cy="10461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76200" cmpd="tri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AutoShape 8"/>
          <p:cNvSpPr>
            <a:spLocks/>
          </p:cNvSpPr>
          <p:nvPr/>
        </p:nvSpPr>
        <p:spPr bwMode="auto">
          <a:xfrm>
            <a:off x="6019800" y="5356225"/>
            <a:ext cx="381000" cy="1295400"/>
          </a:xfrm>
          <a:prstGeom prst="rightBrace">
            <a:avLst>
              <a:gd name="adj1" fmla="val 28333"/>
              <a:gd name="adj2" fmla="val 50000"/>
            </a:avLst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629401" y="5553075"/>
            <a:ext cx="360362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000CC"/>
                </a:solidFill>
              </a:rPr>
              <a:t>Used when you know the first term, the common difference, and the number of terms.</a:t>
            </a:r>
            <a:endParaRPr lang="en-US" altLang="en-US" dirty="0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934200" y="2699049"/>
            <a:ext cx="21980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 err="1"/>
              <a:t>t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 = a + (n- 1)d</a:t>
            </a:r>
          </a:p>
        </p:txBody>
      </p:sp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5695950" y="3048001"/>
          <a:ext cx="4419600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7" imgW="1460160" imgH="393480" progId="Equation.DSMT4">
                  <p:embed/>
                </p:oleObj>
              </mc:Choice>
              <mc:Fallback>
                <p:oleObj name="Equation" r:id="rId7" imgW="1460160" imgH="393480" progId="Equation.DSMT4">
                  <p:embed/>
                  <p:pic>
                    <p:nvPicPr>
                      <p:cNvPr id="51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5950" y="3048001"/>
                        <a:ext cx="4419600" cy="119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4" name="AutoShape 14"/>
          <p:cNvSpPr>
            <a:spLocks/>
          </p:cNvSpPr>
          <p:nvPr/>
        </p:nvSpPr>
        <p:spPr bwMode="auto">
          <a:xfrm rot="5400000">
            <a:off x="8540750" y="3122612"/>
            <a:ext cx="596900" cy="2120900"/>
          </a:xfrm>
          <a:prstGeom prst="rightBrace">
            <a:avLst>
              <a:gd name="adj1" fmla="val 29610"/>
              <a:gd name="adj2" fmla="val 50000"/>
            </a:avLst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8651875" y="4371976"/>
            <a:ext cx="470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i="1"/>
              <a:t>t</a:t>
            </a:r>
            <a:r>
              <a:rPr lang="en-US" altLang="en-US" sz="3200" i="1" baseline="-25000"/>
              <a:t>n</a:t>
            </a:r>
            <a:endParaRPr lang="en-US" altLang="en-US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3048000" y="-30163"/>
            <a:ext cx="57480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u="sng">
                <a:solidFill>
                  <a:srgbClr val="006600"/>
                </a:solidFill>
              </a:rPr>
              <a:t>The General Arithmetic Series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9945470" y="6470895"/>
            <a:ext cx="646331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sz="1800" dirty="0"/>
              <a:t>1.2.</a:t>
            </a:r>
            <a:r>
              <a:rPr lang="en-US" sz="1800" i="1" dirty="0"/>
              <a:t>6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9897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4" grpId="0" autoUpdateAnimBg="0"/>
      <p:bldP spid="5125" grpId="0" animBg="1"/>
      <p:bldP spid="5126" grpId="0" autoUpdateAnimBg="0"/>
      <p:bldP spid="5128" grpId="0" animBg="1"/>
      <p:bldP spid="5129" grpId="0" autoUpdateAnimBg="0"/>
      <p:bldP spid="5131" grpId="0" autoUpdateAnimBg="0"/>
      <p:bldP spid="5134" grpId="0" animBg="1"/>
      <p:bldP spid="513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00200" y="76201"/>
            <a:ext cx="33586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Arithmetic Series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86001" y="527329"/>
            <a:ext cx="76919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Determine the sum of the sequence 17, 12, 7, . . ., -38.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514601" y="2670175"/>
            <a:ext cx="296747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  </a:t>
            </a:r>
            <a:r>
              <a:rPr lang="en-US" sz="2400" i="1" dirty="0" err="1">
                <a:solidFill>
                  <a:srgbClr val="C00000"/>
                </a:solidFill>
              </a:rPr>
              <a:t>t</a:t>
            </a:r>
            <a:r>
              <a:rPr lang="en-US" sz="2400" i="1" baseline="-25000" dirty="0" err="1">
                <a:solidFill>
                  <a:srgbClr val="C00000"/>
                </a:solidFill>
              </a:rPr>
              <a:t>n</a:t>
            </a:r>
            <a:r>
              <a:rPr lang="en-US" sz="2400" dirty="0">
                <a:solidFill>
                  <a:srgbClr val="C00000"/>
                </a:solidFill>
              </a:rPr>
              <a:t> = </a:t>
            </a:r>
            <a:r>
              <a:rPr lang="en-US" sz="2400" i="1" dirty="0">
                <a:solidFill>
                  <a:srgbClr val="C00000"/>
                </a:solidFill>
              </a:rPr>
              <a:t>t</a:t>
            </a:r>
            <a:r>
              <a:rPr lang="en-US" sz="2400" i="1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 + (</a:t>
            </a:r>
            <a:r>
              <a:rPr lang="en-US" sz="2400" i="1" dirty="0">
                <a:solidFill>
                  <a:srgbClr val="C00000"/>
                </a:solidFill>
              </a:rPr>
              <a:t>n</a:t>
            </a:r>
            <a:r>
              <a:rPr lang="en-US" sz="2400" dirty="0">
                <a:solidFill>
                  <a:srgbClr val="C00000"/>
                </a:solidFill>
              </a:rPr>
              <a:t> - 1)</a:t>
            </a:r>
            <a:r>
              <a:rPr lang="en-US" sz="2400" i="1" dirty="0">
                <a:solidFill>
                  <a:srgbClr val="C00000"/>
                </a:solidFill>
              </a:rPr>
              <a:t>d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/>
              <a:t>-38 = 17 + (</a:t>
            </a:r>
            <a:r>
              <a:rPr lang="en-US" sz="2400" i="1" dirty="0"/>
              <a:t>n</a:t>
            </a:r>
            <a:r>
              <a:rPr lang="en-US" sz="2400" dirty="0"/>
              <a:t> - 1)(-5)</a:t>
            </a:r>
          </a:p>
          <a:p>
            <a:r>
              <a:rPr lang="en-US" sz="2400" dirty="0"/>
              <a:t>-38 = 17 - 5</a:t>
            </a:r>
            <a:r>
              <a:rPr lang="en-US" sz="2400" i="1" dirty="0"/>
              <a:t>n</a:t>
            </a:r>
            <a:r>
              <a:rPr lang="en-US" sz="2400" dirty="0"/>
              <a:t> + 5</a:t>
            </a:r>
          </a:p>
          <a:p>
            <a:r>
              <a:rPr lang="en-US" sz="2400" dirty="0"/>
              <a:t>-60 = -5</a:t>
            </a:r>
            <a:r>
              <a:rPr lang="en-US" sz="2400" i="1" dirty="0"/>
              <a:t>n</a:t>
            </a:r>
            <a:endParaRPr lang="en-US" sz="2400" dirty="0"/>
          </a:p>
          <a:p>
            <a:r>
              <a:rPr lang="en-US" sz="2400" dirty="0"/>
              <a:t>  </a:t>
            </a:r>
            <a:r>
              <a:rPr lang="en-US" sz="2400" dirty="0">
                <a:solidFill>
                  <a:srgbClr val="CC0000"/>
                </a:solidFill>
              </a:rPr>
              <a:t>12 = </a:t>
            </a:r>
            <a:r>
              <a:rPr lang="en-US" sz="2400" i="1" dirty="0">
                <a:solidFill>
                  <a:srgbClr val="CC0000"/>
                </a:solidFill>
              </a:rPr>
              <a:t>n</a:t>
            </a:r>
            <a:endParaRPr lang="en-US" sz="2400" dirty="0"/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5867401" y="1295401"/>
          <a:ext cx="1870075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" imgW="901440" imgH="583920" progId="Equation.DSMT4">
                  <p:embed/>
                </p:oleObj>
              </mc:Choice>
              <mc:Fallback>
                <p:oleObj name="Equation" r:id="rId3" imgW="901440" imgH="583920" progId="Equation.DSMT4">
                  <p:embed/>
                  <p:pic>
                    <p:nvPicPr>
                      <p:cNvPr id="81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1" y="1295401"/>
                        <a:ext cx="1870075" cy="121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5772150" y="2590801"/>
          <a:ext cx="2686050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5" imgW="1295400" imgH="558800" progId="Equation.DSMT36">
                  <p:embed/>
                </p:oleObj>
              </mc:Choice>
              <mc:Fallback>
                <p:oleObj name="Equation" r:id="rId5" imgW="1295400" imgH="558800" progId="Equation.DSMT36">
                  <p:embed/>
                  <p:pic>
                    <p:nvPicPr>
                      <p:cNvPr id="81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2150" y="2590801"/>
                        <a:ext cx="2686050" cy="116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737225" y="3413126"/>
            <a:ext cx="15856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</a:rPr>
              <a:t>S</a:t>
            </a:r>
            <a:r>
              <a:rPr lang="en-US" sz="2400" baseline="-25000" dirty="0">
                <a:solidFill>
                  <a:srgbClr val="CC0000"/>
                </a:solidFill>
              </a:rPr>
              <a:t>12</a:t>
            </a:r>
            <a:r>
              <a:rPr lang="en-US" sz="2400" dirty="0">
                <a:solidFill>
                  <a:srgbClr val="CC0000"/>
                </a:solidFill>
              </a:rPr>
              <a:t> = -126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032126" y="4953001"/>
            <a:ext cx="47983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The sum of the sequence is -126.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743201" y="1371601"/>
          <a:ext cx="2599403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7" imgW="1371600" imgH="393480" progId="Equation.DSMT4">
                  <p:embed/>
                </p:oleObj>
              </mc:Choice>
              <mc:Fallback>
                <p:oleObj name="Equation" r:id="rId7" imgW="1371600" imgH="39348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1" y="1371601"/>
                        <a:ext cx="2599403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8216167" y="1344178"/>
            <a:ext cx="2133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i="1" dirty="0"/>
              <a:t>t</a:t>
            </a:r>
            <a:r>
              <a:rPr lang="en-US" altLang="en-US" i="1" baseline="-25000" dirty="0"/>
              <a:t>1</a:t>
            </a:r>
            <a:r>
              <a:rPr lang="en-US" altLang="en-US" dirty="0"/>
              <a:t> = 17</a:t>
            </a:r>
          </a:p>
          <a:p>
            <a:r>
              <a:rPr lang="en-US" altLang="en-US" i="1" dirty="0" err="1"/>
              <a:t>t</a:t>
            </a:r>
            <a:r>
              <a:rPr lang="en-US" altLang="en-US" i="1" baseline="-25000" dirty="0" err="1"/>
              <a:t>n</a:t>
            </a:r>
            <a:r>
              <a:rPr lang="en-US" altLang="en-US" i="1" baseline="-25000" dirty="0"/>
              <a:t> </a:t>
            </a:r>
            <a:r>
              <a:rPr lang="en-US" altLang="en-US" dirty="0"/>
              <a:t>= -38</a:t>
            </a:r>
          </a:p>
          <a:p>
            <a:r>
              <a:rPr lang="en-US" altLang="en-US" dirty="0"/>
              <a:t>d = -5</a:t>
            </a:r>
          </a:p>
          <a:p>
            <a:r>
              <a:rPr lang="en-US" altLang="en-US" i="1" dirty="0"/>
              <a:t>n</a:t>
            </a:r>
            <a:r>
              <a:rPr lang="en-US" altLang="en-US" dirty="0"/>
              <a:t> = ?</a:t>
            </a:r>
          </a:p>
        </p:txBody>
      </p:sp>
      <p:sp>
        <p:nvSpPr>
          <p:cNvPr id="5" name="Rectangle 4"/>
          <p:cNvSpPr/>
          <p:nvPr/>
        </p:nvSpPr>
        <p:spPr>
          <a:xfrm>
            <a:off x="5766986" y="1143001"/>
            <a:ext cx="2157815" cy="1124507"/>
          </a:xfrm>
          <a:prstGeom prst="rect">
            <a:avLst/>
          </a:prstGeom>
          <a:solidFill>
            <a:schemeClr val="accent4">
              <a:lumMod val="40000"/>
              <a:lumOff val="60000"/>
              <a:alpha val="19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9945470" y="6470895"/>
            <a:ext cx="646331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sz="1800" dirty="0"/>
              <a:t>1.2.</a:t>
            </a:r>
            <a:r>
              <a:rPr lang="en-US" sz="1800" i="1" dirty="0"/>
              <a:t>7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8789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6" grpId="0" autoUpdateAnimBg="0"/>
      <p:bldP spid="8197" grpId="0" build="p" autoUpdateAnimBg="0"/>
      <p:bldP spid="8201" grpId="0" autoUpdateAnimBg="0"/>
      <p:bldP spid="8202" grpId="0" autoUpdateAnimBg="0"/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924800" y="914400"/>
            <a:ext cx="2057400" cy="609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56641" y="511077"/>
            <a:ext cx="92119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The sum of the first two terms of an arithmetic series is 19 and the sum of the first four terms is 50. </a:t>
            </a:r>
          </a:p>
          <a:p>
            <a:r>
              <a:rPr lang="en-US" sz="2400" b="1" dirty="0"/>
              <a:t>a) What are the first four terms of the series? </a:t>
            </a:r>
          </a:p>
          <a:p>
            <a:r>
              <a:rPr lang="en-US" sz="2400" b="1" dirty="0"/>
              <a:t>b) What is the sum of the first 20 terms?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286001" y="2286000"/>
          <a:ext cx="80433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" name="Equation" r:id="rId3" imgW="482400" imgH="228600" progId="Equation.DSMT4">
                  <p:embed/>
                </p:oleObj>
              </mc:Choice>
              <mc:Fallback>
                <p:oleObj name="Equation" r:id="rId3" imgW="482400" imgH="22860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1" y="2286000"/>
                        <a:ext cx="80433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46789" y="2286000"/>
          <a:ext cx="8270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5" name="Equation" r:id="rId5" imgW="495000" imgH="228600" progId="Equation.DSMT4">
                  <p:embed/>
                </p:oleObj>
              </mc:Choice>
              <mc:Fallback>
                <p:oleObj name="Equation" r:id="rId5" imgW="495000" imgH="2286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6789" y="2286000"/>
                        <a:ext cx="82708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00201" y="76200"/>
            <a:ext cx="31646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Arithmetic Series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001000" y="1524000"/>
          <a:ext cx="1219200" cy="53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6" name="Equation" r:id="rId7" imgW="901440" imgH="393480" progId="Equation.DSMT4">
                  <p:embed/>
                </p:oleObj>
              </mc:Choice>
              <mc:Fallback>
                <p:oleObj name="Equation" r:id="rId7" imgW="901440" imgH="3934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1524000"/>
                        <a:ext cx="1219200" cy="533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077201" y="968409"/>
          <a:ext cx="1694253" cy="48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7" name="Equation" r:id="rId9" imgW="1371600" imgH="393480" progId="Equation.DSMT4">
                  <p:embed/>
                </p:oleObj>
              </mc:Choice>
              <mc:Fallback>
                <p:oleObj name="Equation" r:id="rId9" imgW="1371600" imgH="3934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1" y="968409"/>
                        <a:ext cx="1694253" cy="48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362201" y="2667001"/>
          <a:ext cx="169386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8" name="Equation" r:id="rId11" imgW="1371600" imgH="393480" progId="Equation.DSMT4">
                  <p:embed/>
                </p:oleObj>
              </mc:Choice>
              <mc:Fallback>
                <p:oleObj name="Equation" r:id="rId11" imgW="1371600" imgH="39348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1" y="2667001"/>
                        <a:ext cx="1693863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362201" y="3273426"/>
          <a:ext cx="89376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9" name="Equation" r:id="rId13" imgW="723600" imgH="228600" progId="Equation.DSMT4">
                  <p:embed/>
                </p:oleObj>
              </mc:Choice>
              <mc:Fallback>
                <p:oleObj name="Equation" r:id="rId13" imgW="723600" imgH="2286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1" y="3273426"/>
                        <a:ext cx="893763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138862" y="2667001"/>
          <a:ext cx="170973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0" name="Equation" r:id="rId15" imgW="1384200" imgH="393480" progId="Equation.DSMT4">
                  <p:embed/>
                </p:oleObj>
              </mc:Choice>
              <mc:Fallback>
                <p:oleObj name="Equation" r:id="rId15" imgW="1384200" imgH="3934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8862" y="2667001"/>
                        <a:ext cx="1709738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6224588" y="3289300"/>
          <a:ext cx="1003300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1" name="Equation" r:id="rId17" imgW="812520" imgH="228600" progId="Equation.DSMT4">
                  <p:embed/>
                </p:oleObj>
              </mc:Choice>
              <mc:Fallback>
                <p:oleObj name="Equation" r:id="rId17" imgW="812520" imgH="22860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4588" y="3289300"/>
                        <a:ext cx="1003300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308225" y="4191001"/>
          <a:ext cx="100330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2" name="Equation" r:id="rId19" imgW="812520" imgH="228600" progId="Equation.DSMT4">
                  <p:embed/>
                </p:oleObj>
              </mc:Choice>
              <mc:Fallback>
                <p:oleObj name="Equation" r:id="rId19" imgW="812520" imgH="22860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8225" y="4191001"/>
                        <a:ext cx="100330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286000" y="4495800"/>
          <a:ext cx="1003300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3" name="Equation" r:id="rId21" imgW="812520" imgH="228600" progId="Equation.DSMT4">
                  <p:embed/>
                </p:oleObj>
              </mc:Choice>
              <mc:Fallback>
                <p:oleObj name="Equation" r:id="rId21" imgW="812520" imgH="2286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495800"/>
                        <a:ext cx="1003300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027654" y="3200400"/>
            <a:ext cx="1553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2(                   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27654" y="4431268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-(                   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2027654" y="4800600"/>
            <a:ext cx="132514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2225676" y="4837114"/>
          <a:ext cx="105092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4" name="Equation" r:id="rId22" imgW="850680" imgH="203040" progId="Equation.DSMT4">
                  <p:embed/>
                </p:oleObj>
              </mc:Choice>
              <mc:Fallback>
                <p:oleObj name="Equation" r:id="rId22" imgW="850680" imgH="20304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676" y="4837114"/>
                        <a:ext cx="1050925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393950" y="5181601"/>
          <a:ext cx="50165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5" name="Equation" r:id="rId24" imgW="406080" imgH="203040" progId="Equation.DSMT4">
                  <p:embed/>
                </p:oleObj>
              </mc:Choice>
              <mc:Fallback>
                <p:oleObj name="Equation" r:id="rId24" imgW="406080" imgH="20304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5181601"/>
                        <a:ext cx="501650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3810001" y="4191001"/>
          <a:ext cx="89376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6" name="Equation" r:id="rId26" imgW="723600" imgH="228600" progId="Equation.DSMT4">
                  <p:embed/>
                </p:oleObj>
              </mc:Choice>
              <mc:Fallback>
                <p:oleObj name="Equation" r:id="rId26" imgW="723600" imgH="22860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4191001"/>
                        <a:ext cx="893763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824288" y="4594226"/>
          <a:ext cx="86360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7" name="Equation" r:id="rId28" imgW="698400" imgH="228600" progId="Equation.DSMT4">
                  <p:embed/>
                </p:oleObj>
              </mc:Choice>
              <mc:Fallback>
                <p:oleObj name="Equation" r:id="rId28" imgW="698400" imgH="22860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288" y="4594226"/>
                        <a:ext cx="86360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3822700" y="4997451"/>
          <a:ext cx="59690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8" name="Equation" r:id="rId30" imgW="482400" imgH="228600" progId="Equation.DSMT4">
                  <p:embed/>
                </p:oleObj>
              </mc:Choice>
              <mc:Fallback>
                <p:oleObj name="Equation" r:id="rId30" imgW="482400" imgH="22860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4997451"/>
                        <a:ext cx="59690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3895726" y="5400676"/>
          <a:ext cx="42386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" name="Equation" r:id="rId32" imgW="342720" imgH="228600" progId="Equation.DSMT4">
                  <p:embed/>
                </p:oleObj>
              </mc:Choice>
              <mc:Fallback>
                <p:oleObj name="Equation" r:id="rId32" imgW="342720" imgH="22860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726" y="5400676"/>
                        <a:ext cx="423863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5822714" y="4114800"/>
            <a:ext cx="2026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a)  8, 11, 14, 17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67401" y="4583668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b) 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6210300" y="4524376"/>
          <a:ext cx="17716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0" name="Equation" r:id="rId34" imgW="1434960" imgH="393480" progId="Equation.DSMT4">
                  <p:embed/>
                </p:oleObj>
              </mc:Choice>
              <mc:Fallback>
                <p:oleObj name="Equation" r:id="rId34" imgW="1434960" imgH="393480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0300" y="4524376"/>
                        <a:ext cx="17716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6199188" y="5105401"/>
          <a:ext cx="119221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" name="Equation" r:id="rId36" imgW="965160" imgH="253800" progId="Equation.DSMT4">
                  <p:embed/>
                </p:oleObj>
              </mc:Choice>
              <mc:Fallback>
                <p:oleObj name="Equation" r:id="rId36" imgW="965160" imgH="253800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9188" y="5105401"/>
                        <a:ext cx="119221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6248401" y="5568951"/>
          <a:ext cx="738187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2" name="Equation" r:id="rId38" imgW="596880" imgH="228600" progId="Equation.DSMT4">
                  <p:embed/>
                </p:oleObj>
              </mc:Choice>
              <mc:Fallback>
                <p:oleObj name="Equation" r:id="rId38" imgW="596880" imgH="228600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1" y="5568951"/>
                        <a:ext cx="738187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9945470" y="6470895"/>
            <a:ext cx="646331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sz="1800" dirty="0"/>
              <a:t>1.2.</a:t>
            </a:r>
            <a:r>
              <a:rPr lang="en-US" sz="1800" i="1" dirty="0"/>
              <a:t>8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2293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5" grpId="0" autoUpdateAnimBg="0"/>
      <p:bldP spid="17" grpId="0"/>
      <p:bldP spid="18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290697-CF86-0A46-A533-ECB131E3E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69400"/>
            <a:ext cx="10754527" cy="797756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Arithmetic Series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D7A19-5259-E045-80A2-20D059B25B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14" y="1338506"/>
                <a:ext cx="12152560" cy="5020635"/>
              </a:xfrm>
            </p:spPr>
            <p:txBody>
              <a:bodyPr anchor="t">
                <a:normAutofit/>
              </a:bodyPr>
              <a:lstStyle/>
              <a:p>
                <a:r>
                  <a:rPr lang="en-US" sz="3600" dirty="0">
                    <a:solidFill>
                      <a:schemeClr val="tx2"/>
                    </a:solidFill>
                  </a:rPr>
                  <a:t>Since the First term </a:t>
                </a:r>
                <a:r>
                  <a:rPr lang="en-US" sz="3600" dirty="0">
                    <a:solidFill>
                      <a:srgbClr val="C00000"/>
                    </a:solidFill>
                  </a:rPr>
                  <a:t>𝑎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36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>
                    <a:solidFill>
                      <a:schemeClr val="tx2"/>
                    </a:solidFill>
                  </a:rPr>
                  <a:t>=𝑎, we can also write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sz="3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solidFill>
                      <a:schemeClr val="tx2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AU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2"/>
                    </a:solidFill>
                  </a:rPr>
                  <a:t>(2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36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36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solidFill>
                      <a:schemeClr val="tx2"/>
                    </a:solidFill>
                  </a:rPr>
                  <a:t>+(𝑛−1)𝑑)      </a:t>
                </a:r>
                <a:r>
                  <a:rPr lang="en-US" sz="3600" dirty="0">
                    <a:solidFill>
                      <a:schemeClr val="tx2"/>
                    </a:solidFill>
                    <a:sym typeface="Wingdings" pitchFamily="2" charset="2"/>
                  </a:rPr>
                  <a:t>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sz="3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solidFill>
                      <a:schemeClr val="tx2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AU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2"/>
                    </a:solidFill>
                  </a:rPr>
                  <a:t>(2</a:t>
                </a:r>
                <a:r>
                  <a:rPr lang="en-US" sz="3600" dirty="0">
                    <a:solidFill>
                      <a:srgbClr val="C00000"/>
                    </a:solidFill>
                  </a:rPr>
                  <a:t>𝑎</a:t>
                </a:r>
                <a:r>
                  <a:rPr lang="en-US" sz="3600" dirty="0">
                    <a:solidFill>
                      <a:schemeClr val="tx2"/>
                    </a:solidFill>
                  </a:rPr>
                  <a:t>+(𝑛−1)𝑑)</a:t>
                </a:r>
              </a:p>
              <a:p>
                <a:r>
                  <a:rPr lang="en-US" sz="3600" dirty="0">
                    <a:solidFill>
                      <a:schemeClr val="tx2"/>
                    </a:solidFill>
                  </a:rPr>
                  <a:t>Since the last term </a:t>
                </a:r>
                <a:r>
                  <a:rPr lang="en-US" sz="3600" dirty="0">
                    <a:solidFill>
                      <a:srgbClr val="00B050"/>
                    </a:solidFill>
                  </a:rPr>
                  <a:t>ℓ=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36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600" dirty="0">
                    <a:solidFill>
                      <a:schemeClr val="tx2"/>
                    </a:solidFill>
                  </a:rPr>
                  <a:t>=𝑎+(𝑛−1)𝑑, we can also write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sz="3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solidFill>
                      <a:schemeClr val="tx2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AU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2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36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>
                    <a:solidFill>
                      <a:schemeClr val="tx2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36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600" dirty="0">
                    <a:solidFill>
                      <a:schemeClr val="tx2"/>
                    </a:solidFill>
                  </a:rPr>
                  <a:t>)      </a:t>
                </a:r>
                <a:r>
                  <a:rPr lang="en-US" sz="3600" dirty="0">
                    <a:solidFill>
                      <a:schemeClr val="tx2"/>
                    </a:solidFill>
                    <a:sym typeface="Wingdings" pitchFamily="2" charset="2"/>
                  </a:rPr>
                  <a:t>    </a:t>
                </a:r>
                <a:r>
                  <a:rPr lang="en-US" sz="36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3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sz="36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sz="36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solidFill>
                      <a:schemeClr val="tx2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AU" sz="3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2"/>
                    </a:solidFill>
                  </a:rPr>
                  <a:t>(</a:t>
                </a:r>
                <a:r>
                  <a:rPr lang="en-US" sz="3600" dirty="0">
                    <a:solidFill>
                      <a:srgbClr val="C00000"/>
                    </a:solidFill>
                  </a:rPr>
                  <a:t>𝑎</a:t>
                </a:r>
                <a:r>
                  <a:rPr lang="en-US" sz="3600" dirty="0">
                    <a:solidFill>
                      <a:schemeClr val="tx2"/>
                    </a:solidFill>
                  </a:rPr>
                  <a:t>+</a:t>
                </a:r>
                <a:r>
                  <a:rPr lang="en-US" sz="3600" dirty="0">
                    <a:solidFill>
                      <a:srgbClr val="00B050"/>
                    </a:solidFill>
                  </a:rPr>
                  <a:t>ℓ</a:t>
                </a:r>
                <a:r>
                  <a:rPr lang="en-US" sz="3600" dirty="0">
                    <a:solidFill>
                      <a:schemeClr val="tx2"/>
                    </a:solidFill>
                  </a:rPr>
                  <a:t>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D7A19-5259-E045-80A2-20D059B25B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14" y="1338506"/>
                <a:ext cx="12152560" cy="5020635"/>
              </a:xfrm>
              <a:blipFill>
                <a:blip r:embed="rId2"/>
                <a:stretch>
                  <a:fillRect l="-835" t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274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290697-CF86-0A46-A533-ECB131E3E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4199" y="2717101"/>
            <a:ext cx="4573569" cy="578815"/>
          </a:xfrm>
        </p:spPr>
        <p:txBody>
          <a:bodyPr anchor="b"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Arithmetic Series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D7A19-5259-E045-80A2-20D059B25B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1715"/>
                <a:ext cx="11183253" cy="6633873"/>
              </a:xfrm>
            </p:spPr>
            <p:txBody>
              <a:bodyPr anchor="t">
                <a:normAutofit fontScale="92500" lnSpcReduction="10000"/>
              </a:bodyPr>
              <a:lstStyle/>
              <a:p>
                <a:r>
                  <a:rPr lang="en-US" sz="2400" dirty="0">
                    <a:solidFill>
                      <a:schemeClr val="tx2"/>
                    </a:solidFill>
                  </a:rPr>
                  <a:t>For the arithmetic sequence 27,23,19,15,…,−33, find: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1. the number of terms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2. the sum of the terms.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Solution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1. 𝑎=27, 𝑑=−4, ℓ=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=−33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=𝑎+(𝑛−1)𝑑 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−33 =27+(𝑛−1)(−4) 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−60 =(𝑛−1)(−4) 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15 =𝑛−1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𝑛 =16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There are 16 terms in the sequence.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2. 𝑎=27, ℓ=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=−33, 𝑛=16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m:rPr>
                        <m:nor/>
                      </m:rPr>
                      <a:rPr lang="en-US" sz="2400" dirty="0">
                        <a:solidFill>
                          <a:schemeClr val="tx2"/>
                        </a:solidFill>
                      </a:rPr>
                      <m:t>= </m:t>
                    </m:r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 sz="2400" dirty="0">
                        <a:solidFill>
                          <a:schemeClr val="tx2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tx2"/>
                        </a:solidFill>
                      </a:rPr>
                      <m:t>𝑎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chemeClr val="tx2"/>
                        </a:solidFill>
                      </a:rPr>
                      <m:t>+ℓ)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 ∴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sub>
                    </m:sSub>
                    <m:r>
                      <a:rPr lang="en-AU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(27−33)=−48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The sum of the terms is −48.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D7A19-5259-E045-80A2-20D059B25B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1715"/>
                <a:ext cx="11183253" cy="6633873"/>
              </a:xfrm>
              <a:blipFill>
                <a:blip r:embed="rId2"/>
                <a:stretch>
                  <a:fillRect l="-227" t="-574" b="-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705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1CC2FD-F5D2-4415-8486-46858CC42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422269" y="-284218"/>
            <a:ext cx="568289" cy="568289"/>
          </a:xfrm>
          <a:prstGeom prst="rtTriangl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063619-981B-4E62-A26E-E345BB3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290211" y="0"/>
            <a:ext cx="4039677" cy="1269438"/>
          </a:xfrm>
          <a:custGeom>
            <a:avLst/>
            <a:gdLst>
              <a:gd name="connsiteX0" fmla="*/ 2019838 w 4039677"/>
              <a:gd name="connsiteY0" fmla="*/ 0 h 1269438"/>
              <a:gd name="connsiteX1" fmla="*/ 3994238 w 4039677"/>
              <a:gd name="connsiteY1" fmla="*/ 1175114 h 1269438"/>
              <a:gd name="connsiteX2" fmla="*/ 4039677 w 4039677"/>
              <a:gd name="connsiteY2" fmla="*/ 1269438 h 1269438"/>
              <a:gd name="connsiteX3" fmla="*/ 3004689 w 4039677"/>
              <a:gd name="connsiteY3" fmla="*/ 1269438 h 1269438"/>
              <a:gd name="connsiteX4" fmla="*/ 3000461 w 4039677"/>
              <a:gd name="connsiteY4" fmla="*/ 1264787 h 1269438"/>
              <a:gd name="connsiteX5" fmla="*/ 2019838 w 4039677"/>
              <a:gd name="connsiteY5" fmla="*/ 858599 h 1269438"/>
              <a:gd name="connsiteX6" fmla="*/ 1039216 w 4039677"/>
              <a:gd name="connsiteY6" fmla="*/ 1264787 h 1269438"/>
              <a:gd name="connsiteX7" fmla="*/ 1034988 w 4039677"/>
              <a:gd name="connsiteY7" fmla="*/ 1269438 h 1269438"/>
              <a:gd name="connsiteX8" fmla="*/ 0 w 4039677"/>
              <a:gd name="connsiteY8" fmla="*/ 1269438 h 1269438"/>
              <a:gd name="connsiteX9" fmla="*/ 45438 w 4039677"/>
              <a:gd name="connsiteY9" fmla="*/ 1175114 h 1269438"/>
              <a:gd name="connsiteX10" fmla="*/ 2019838 w 4039677"/>
              <a:gd name="connsiteY10" fmla="*/ 0 h 126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39677" h="1269438">
                <a:moveTo>
                  <a:pt x="2019838" y="0"/>
                </a:moveTo>
                <a:cubicBezTo>
                  <a:pt x="2872410" y="0"/>
                  <a:pt x="3614002" y="475164"/>
                  <a:pt x="3994238" y="1175114"/>
                </a:cubicBezTo>
                <a:lnTo>
                  <a:pt x="4039677" y="1269438"/>
                </a:lnTo>
                <a:lnTo>
                  <a:pt x="3004689" y="1269438"/>
                </a:lnTo>
                <a:lnTo>
                  <a:pt x="3000461" y="1264787"/>
                </a:lnTo>
                <a:cubicBezTo>
                  <a:pt x="2749498" y="1013823"/>
                  <a:pt x="2402795" y="858599"/>
                  <a:pt x="2019838" y="858599"/>
                </a:cubicBezTo>
                <a:cubicBezTo>
                  <a:pt x="1636881" y="858599"/>
                  <a:pt x="1290179" y="1013823"/>
                  <a:pt x="1039216" y="1264787"/>
                </a:cubicBezTo>
                <a:lnTo>
                  <a:pt x="1034988" y="1269438"/>
                </a:lnTo>
                <a:lnTo>
                  <a:pt x="0" y="1269438"/>
                </a:lnTo>
                <a:lnTo>
                  <a:pt x="45438" y="1175114"/>
                </a:lnTo>
                <a:cubicBezTo>
                  <a:pt x="425674" y="475164"/>
                  <a:pt x="1167266" y="0"/>
                  <a:pt x="2019838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290697-CF86-0A46-A533-ECB131E3E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1972" y="3138370"/>
            <a:ext cx="4876056" cy="797756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Arithmetic Series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D7A19-5259-E045-80A2-20D059B25B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0"/>
                <a:ext cx="11183253" cy="6955682"/>
              </a:xfrm>
            </p:spPr>
            <p:txBody>
              <a:bodyPr anchor="t">
                <a:normAutofit fontScale="92500" lnSpcReduction="20000"/>
              </a:bodyPr>
              <a:lstStyle/>
              <a:p>
                <a:r>
                  <a:rPr lang="en-US" sz="2400" dirty="0">
                    <a:solidFill>
                      <a:schemeClr val="tx2"/>
                    </a:solidFill>
                  </a:rPr>
                  <a:t>For the arithmetic sequence 3,6,9,12,…, calculate: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1. the sum of the first 25 terms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2. the number of terms in the series if 𝑆𝑛=1395.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Solution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1. 𝑎=3, 𝑑=3, 𝑛=25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m:rPr>
                        <m:nor/>
                      </m:rPr>
                      <a:rPr lang="en-US" sz="2400" dirty="0">
                        <a:solidFill>
                          <a:schemeClr val="tx2"/>
                        </a:solidFill>
                      </a:rPr>
                      <m:t>=</m:t>
                    </m:r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(2𝑎+(𝑛−1)𝑑) ∴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sub>
                    </m:sSub>
                    <m:r>
                      <m:rPr>
                        <m:nor/>
                      </m:rPr>
                      <a:rPr lang="en-US" sz="2400" dirty="0">
                        <a:solidFill>
                          <a:schemeClr val="tx2"/>
                        </a:solidFill>
                      </a:rPr>
                      <m:t>=</m:t>
                    </m:r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(2×(3)+(24)×(3))=975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2. 𝑎=3, 𝑑=3,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=1395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m:rPr>
                        <m:nor/>
                      </m:rPr>
                      <a:rPr lang="en-US" sz="2400" dirty="0">
                        <a:solidFill>
                          <a:schemeClr val="tx2"/>
                        </a:solidFill>
                      </a:rPr>
                      <m:t>=</m:t>
                    </m:r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(2𝑎+(𝑛−1)𝑑) 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1395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solidFill>
                          <a:schemeClr val="tx2"/>
                        </a:solidFill>
                      </a:rPr>
                      <m:t>=</m:t>
                    </m:r>
                    <m:f>
                      <m:fPr>
                        <m:ctrlPr>
                          <a:rPr lang="en-U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AU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(2×(3)+(𝑛−1) )×(3)) 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𝑛(6+3𝑛−3)=2790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3𝑛+3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=2790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AU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+𝑛−930=0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(𝑛−30)(𝑛+31)=0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Therefore 𝑛=30, since 𝑛&gt;0.</a:t>
                </a:r>
              </a:p>
              <a:p>
                <a:r>
                  <a:rPr lang="en-US" sz="2400" dirty="0">
                    <a:solidFill>
                      <a:schemeClr val="tx2"/>
                    </a:solidFill>
                  </a:rPr>
                  <a:t>Hence there are 30 terms in the series.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D7A19-5259-E045-80A2-20D059B25B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0"/>
                <a:ext cx="11183253" cy="6955682"/>
              </a:xfrm>
              <a:blipFill>
                <a:blip r:embed="rId2"/>
                <a:stretch>
                  <a:fillRect l="-227" t="-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75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neVTI">
  <a:themeElements>
    <a:clrScheme name="AnalogousFromLightSeedLeftStep">
      <a:dk1>
        <a:srgbClr val="000000"/>
      </a:dk1>
      <a:lt1>
        <a:srgbClr val="FFFFFF"/>
      </a:lt1>
      <a:dk2>
        <a:srgbClr val="412E24"/>
      </a:dk2>
      <a:lt2>
        <a:srgbClr val="E2E8E8"/>
      </a:lt2>
      <a:accent1>
        <a:srgbClr val="D0908C"/>
      </a:accent1>
      <a:accent2>
        <a:srgbClr val="C67290"/>
      </a:accent2>
      <a:accent3>
        <a:srgbClr val="D08CC1"/>
      </a:accent3>
      <a:accent4>
        <a:srgbClr val="B672C6"/>
      </a:accent4>
      <a:accent5>
        <a:srgbClr val="A78CD0"/>
      </a:accent5>
      <a:accent6>
        <a:srgbClr val="7274C6"/>
      </a:accent6>
      <a:hlink>
        <a:srgbClr val="578D90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1004</Words>
  <Application>Microsoft Macintosh PowerPoint</Application>
  <PresentationFormat>Widescreen</PresentationFormat>
  <Paragraphs>126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Avenir Next LT Pro</vt:lpstr>
      <vt:lpstr>Calibri</vt:lpstr>
      <vt:lpstr>Cambria Math</vt:lpstr>
      <vt:lpstr>Posterama</vt:lpstr>
      <vt:lpstr>Times</vt:lpstr>
      <vt:lpstr>SineVTI</vt:lpstr>
      <vt:lpstr>Equation</vt:lpstr>
      <vt:lpstr>Arithmetic series </vt:lpstr>
      <vt:lpstr>Arithmetic Series</vt:lpstr>
      <vt:lpstr>PowerPoint Presentation</vt:lpstr>
      <vt:lpstr>PowerPoint Presentation</vt:lpstr>
      <vt:lpstr>PowerPoint Presentation</vt:lpstr>
      <vt:lpstr>PowerPoint Presentation</vt:lpstr>
      <vt:lpstr>Arithmetic Series</vt:lpstr>
      <vt:lpstr>Arithmetic Series</vt:lpstr>
      <vt:lpstr>Arithmetic Series</vt:lpstr>
      <vt:lpstr>Arithmetic Series</vt:lpstr>
      <vt:lpstr>Section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Arithmetic series </dc:title>
  <dc:creator>Yongmei Zhang</dc:creator>
  <cp:lastModifiedBy>Yongmei Zhang</cp:lastModifiedBy>
  <cp:revision>9</cp:revision>
  <dcterms:created xsi:type="dcterms:W3CDTF">2021-04-15T06:28:27Z</dcterms:created>
  <dcterms:modified xsi:type="dcterms:W3CDTF">2021-04-15T07:26:05Z</dcterms:modified>
</cp:coreProperties>
</file>