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8" r:id="rId1"/>
  </p:sldMasterIdLst>
  <p:notesMasterIdLst>
    <p:notesMasterId r:id="rId19"/>
  </p:notesMasterIdLst>
  <p:sldIdLst>
    <p:sldId id="256" r:id="rId2"/>
    <p:sldId id="304" r:id="rId3"/>
    <p:sldId id="257" r:id="rId4"/>
    <p:sldId id="303" r:id="rId5"/>
    <p:sldId id="302" r:id="rId6"/>
    <p:sldId id="305" r:id="rId7"/>
    <p:sldId id="359" r:id="rId8"/>
    <p:sldId id="306" r:id="rId9"/>
    <p:sldId id="267" r:id="rId10"/>
    <p:sldId id="266" r:id="rId11"/>
    <p:sldId id="301" r:id="rId12"/>
    <p:sldId id="360" r:id="rId13"/>
    <p:sldId id="361" r:id="rId14"/>
    <p:sldId id="362" r:id="rId15"/>
    <p:sldId id="363" r:id="rId16"/>
    <p:sldId id="364" r:id="rId17"/>
    <p:sldId id="35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73"/>
    <p:restoredTop sz="94097"/>
  </p:normalViewPr>
  <p:slideViewPr>
    <p:cSldViewPr snapToGrid="0" snapToObjects="1">
      <p:cViewPr varScale="1">
        <p:scale>
          <a:sx n="74" d="100"/>
          <a:sy n="74" d="100"/>
        </p:scale>
        <p:origin x="2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FDA408-EBE3-4FFF-B181-52121CC44C8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58929B1-86D5-4BD5-9F99-ADF3A018D659}">
      <dgm:prSet/>
      <dgm:spPr/>
      <dgm:t>
        <a:bodyPr/>
        <a:lstStyle/>
        <a:p>
          <a:r>
            <a:rPr lang="en-AU" dirty="0">
              <a:solidFill>
                <a:schemeClr val="tx1"/>
              </a:solidFill>
              <a:latin typeface="Comic Sans MS" panose="030F0902030302020204" pitchFamily="66" charset="0"/>
            </a:rPr>
            <a:t>2. What is Geometric Sequences what is the rule for its Recurrence Relation?</a:t>
          </a:r>
          <a:endParaRPr lang="en-US" dirty="0">
            <a:solidFill>
              <a:schemeClr val="tx1"/>
            </a:solidFill>
            <a:latin typeface="Comic Sans MS" panose="030F0902030302020204" pitchFamily="66" charset="0"/>
          </a:endParaRPr>
        </a:p>
      </dgm:t>
    </dgm:pt>
    <dgm:pt modelId="{2102F1BD-B626-47B2-8132-8B4E92D2AFA6}" type="parTrans" cxnId="{17243DD7-B50D-4FA9-9408-226F9A0F8186}">
      <dgm:prSet/>
      <dgm:spPr/>
      <dgm:t>
        <a:bodyPr/>
        <a:lstStyle/>
        <a:p>
          <a:endParaRPr lang="en-US"/>
        </a:p>
      </dgm:t>
    </dgm:pt>
    <dgm:pt modelId="{FE9091D6-F191-4CD9-AE69-663CA197BF08}" type="sibTrans" cxnId="{17243DD7-B50D-4FA9-9408-226F9A0F8186}">
      <dgm:prSet/>
      <dgm:spPr/>
      <dgm:t>
        <a:bodyPr/>
        <a:lstStyle/>
        <a:p>
          <a:endParaRPr lang="en-US"/>
        </a:p>
      </dgm:t>
    </dgm:pt>
    <dgm:pt modelId="{22505801-6524-4B50-AD6D-CE222BF09B96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omic Sans MS" panose="030F0902030302020204" pitchFamily="66" charset="0"/>
            </a:rPr>
            <a:t>1. Ex </a:t>
          </a:r>
          <a:r>
            <a:rPr lang="en-AU" dirty="0">
              <a:solidFill>
                <a:schemeClr val="tx1"/>
              </a:solidFill>
              <a:latin typeface="Comic Sans MS" panose="030F0902030302020204" pitchFamily="66" charset="0"/>
            </a:rPr>
            <a:t>Booklet 4D</a:t>
          </a:r>
          <a:endParaRPr lang="en-US" dirty="0">
            <a:solidFill>
              <a:schemeClr val="tx1"/>
            </a:solidFill>
            <a:latin typeface="Comic Sans MS" panose="030F0902030302020204" pitchFamily="66" charset="0"/>
          </a:endParaRPr>
        </a:p>
      </dgm:t>
    </dgm:pt>
    <dgm:pt modelId="{F664BA33-F85F-48D7-A564-D8394F92F3FB}" type="parTrans" cxnId="{68933B17-4191-497B-8B48-CCB54489E637}">
      <dgm:prSet/>
      <dgm:spPr/>
      <dgm:t>
        <a:bodyPr/>
        <a:lstStyle/>
        <a:p>
          <a:endParaRPr lang="en-US"/>
        </a:p>
      </dgm:t>
    </dgm:pt>
    <dgm:pt modelId="{A5CD2530-2B66-466F-AF32-B7FC543B0E93}" type="sibTrans" cxnId="{68933B17-4191-497B-8B48-CCB54489E637}">
      <dgm:prSet/>
      <dgm:spPr/>
      <dgm:t>
        <a:bodyPr/>
        <a:lstStyle/>
        <a:p>
          <a:endParaRPr lang="en-US"/>
        </a:p>
      </dgm:t>
    </dgm:pt>
    <dgm:pt modelId="{683E9536-1985-1B4C-BE04-87D75ED7B190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omic Sans MS" panose="030F0902030302020204" pitchFamily="66" charset="0"/>
            </a:rPr>
            <a:t>5. Summary notes for Homework. </a:t>
          </a:r>
        </a:p>
      </dgm:t>
    </dgm:pt>
    <dgm:pt modelId="{DB11B418-15A8-044C-B2C6-C70D15DBC644}" type="parTrans" cxnId="{A4423529-3DF6-DF4B-902F-EE5E89BB7111}">
      <dgm:prSet/>
      <dgm:spPr/>
      <dgm:t>
        <a:bodyPr/>
        <a:lstStyle/>
        <a:p>
          <a:endParaRPr lang="en-GB"/>
        </a:p>
      </dgm:t>
    </dgm:pt>
    <dgm:pt modelId="{20789B15-F3BE-2449-860B-555803DFD830}" type="sibTrans" cxnId="{A4423529-3DF6-DF4B-902F-EE5E89BB7111}">
      <dgm:prSet/>
      <dgm:spPr/>
      <dgm:t>
        <a:bodyPr/>
        <a:lstStyle/>
        <a:p>
          <a:endParaRPr lang="en-GB"/>
        </a:p>
      </dgm:t>
    </dgm:pt>
    <dgm:pt modelId="{921D6156-624F-474B-AE33-E27F0E9835C2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omic Sans MS" panose="030F0902030302020204" pitchFamily="66" charset="0"/>
            </a:rPr>
            <a:t>3. Difference between </a:t>
          </a:r>
          <a:r>
            <a:rPr lang="en-GB" dirty="0">
              <a:solidFill>
                <a:schemeClr val="tx1"/>
              </a:solidFill>
              <a:latin typeface="Comic Sans MS" panose="030F0902030302020204" pitchFamily="66" charset="0"/>
            </a:rPr>
            <a:t>Arithmetic and Geometric Sequences.</a:t>
          </a:r>
        </a:p>
      </dgm:t>
    </dgm:pt>
    <dgm:pt modelId="{D19F06D9-8288-1C46-A049-580DBE53C14E}" type="parTrans" cxnId="{403D4FA4-B9DA-9740-8760-139D3E77775F}">
      <dgm:prSet/>
      <dgm:spPr/>
      <dgm:t>
        <a:bodyPr/>
        <a:lstStyle/>
        <a:p>
          <a:endParaRPr lang="en-GB"/>
        </a:p>
      </dgm:t>
    </dgm:pt>
    <dgm:pt modelId="{4B9C82CF-14E4-4245-BF82-3FCD44F81CE1}" type="sibTrans" cxnId="{403D4FA4-B9DA-9740-8760-139D3E77775F}">
      <dgm:prSet/>
      <dgm:spPr/>
      <dgm:t>
        <a:bodyPr/>
        <a:lstStyle/>
        <a:p>
          <a:endParaRPr lang="en-GB"/>
        </a:p>
      </dgm:t>
    </dgm:pt>
    <dgm:pt modelId="{52AF3EFE-239F-C94B-BBF4-85895B1F5D9B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Comic Sans MS" panose="030F0902030302020204" pitchFamily="66" charset="0"/>
            </a:rPr>
            <a:t>4. Finding Common Ratio r.</a:t>
          </a:r>
          <a:endParaRPr lang="en-GB" dirty="0">
            <a:solidFill>
              <a:schemeClr val="tx1"/>
            </a:solidFill>
            <a:latin typeface="Comic Sans MS" panose="030F0902030302020204" pitchFamily="66" charset="0"/>
          </a:endParaRPr>
        </a:p>
      </dgm:t>
    </dgm:pt>
    <dgm:pt modelId="{418B1C7F-6602-3949-A2A1-A44F0DC8669C}" type="parTrans" cxnId="{49A4A5DB-BDFA-D64E-853F-DF9E80FCD37B}">
      <dgm:prSet/>
      <dgm:spPr/>
      <dgm:t>
        <a:bodyPr/>
        <a:lstStyle/>
        <a:p>
          <a:endParaRPr lang="en-GB"/>
        </a:p>
      </dgm:t>
    </dgm:pt>
    <dgm:pt modelId="{70329D1F-FC48-5947-8632-21F0971C8E93}" type="sibTrans" cxnId="{49A4A5DB-BDFA-D64E-853F-DF9E80FCD37B}">
      <dgm:prSet/>
      <dgm:spPr/>
      <dgm:t>
        <a:bodyPr/>
        <a:lstStyle/>
        <a:p>
          <a:endParaRPr lang="en-GB"/>
        </a:p>
      </dgm:t>
    </dgm:pt>
    <dgm:pt modelId="{DF60FF87-B492-9247-8DCF-486B281E697E}" type="pres">
      <dgm:prSet presAssocID="{E8FDA408-EBE3-4FFF-B181-52121CC44C86}" presName="diagram" presStyleCnt="0">
        <dgm:presLayoutVars>
          <dgm:dir/>
          <dgm:resizeHandles val="exact"/>
        </dgm:presLayoutVars>
      </dgm:prSet>
      <dgm:spPr/>
    </dgm:pt>
    <dgm:pt modelId="{91CDE57A-A014-B446-A2AF-3E1CE6909443}" type="pres">
      <dgm:prSet presAssocID="{22505801-6524-4B50-AD6D-CE222BF09B96}" presName="node" presStyleLbl="node1" presStyleIdx="0" presStyleCnt="5" custLinFactNeighborX="3496" custLinFactNeighborY="2398">
        <dgm:presLayoutVars>
          <dgm:bulletEnabled val="1"/>
        </dgm:presLayoutVars>
      </dgm:prSet>
      <dgm:spPr/>
    </dgm:pt>
    <dgm:pt modelId="{773C2D4C-2593-4342-A656-3ACADBA63720}" type="pres">
      <dgm:prSet presAssocID="{A5CD2530-2B66-466F-AF32-B7FC543B0E93}" presName="sibTrans" presStyleCnt="0"/>
      <dgm:spPr/>
    </dgm:pt>
    <dgm:pt modelId="{535C5986-F4D1-A44F-B0A1-E35BA55AE100}" type="pres">
      <dgm:prSet presAssocID="{F58929B1-86D5-4BD5-9F99-ADF3A018D659}" presName="node" presStyleLbl="node1" presStyleIdx="1" presStyleCnt="5">
        <dgm:presLayoutVars>
          <dgm:bulletEnabled val="1"/>
        </dgm:presLayoutVars>
      </dgm:prSet>
      <dgm:spPr/>
    </dgm:pt>
    <dgm:pt modelId="{4F7E761C-97E9-D04A-90C5-BEE621F2333E}" type="pres">
      <dgm:prSet presAssocID="{FE9091D6-F191-4CD9-AE69-663CA197BF08}" presName="sibTrans" presStyleCnt="0"/>
      <dgm:spPr/>
    </dgm:pt>
    <dgm:pt modelId="{6457E812-7F60-F64F-B97B-F247D06DAED4}" type="pres">
      <dgm:prSet presAssocID="{921D6156-624F-474B-AE33-E27F0E9835C2}" presName="node" presStyleLbl="node1" presStyleIdx="2" presStyleCnt="5">
        <dgm:presLayoutVars>
          <dgm:bulletEnabled val="1"/>
        </dgm:presLayoutVars>
      </dgm:prSet>
      <dgm:spPr/>
    </dgm:pt>
    <dgm:pt modelId="{ABE52A19-5D16-274F-946A-D7BE1DF8D737}" type="pres">
      <dgm:prSet presAssocID="{4B9C82CF-14E4-4245-BF82-3FCD44F81CE1}" presName="sibTrans" presStyleCnt="0"/>
      <dgm:spPr/>
    </dgm:pt>
    <dgm:pt modelId="{F01D0B4D-A6C1-9C49-ACEB-CA46FF2E388A}" type="pres">
      <dgm:prSet presAssocID="{52AF3EFE-239F-C94B-BBF4-85895B1F5D9B}" presName="node" presStyleLbl="node1" presStyleIdx="3" presStyleCnt="5">
        <dgm:presLayoutVars>
          <dgm:bulletEnabled val="1"/>
        </dgm:presLayoutVars>
      </dgm:prSet>
      <dgm:spPr/>
    </dgm:pt>
    <dgm:pt modelId="{2AA7F535-95F4-5042-B543-285BBDF04408}" type="pres">
      <dgm:prSet presAssocID="{70329D1F-FC48-5947-8632-21F0971C8E93}" presName="sibTrans" presStyleCnt="0"/>
      <dgm:spPr/>
    </dgm:pt>
    <dgm:pt modelId="{9B2FD329-3E81-0B4B-B164-EE3195B24534}" type="pres">
      <dgm:prSet presAssocID="{683E9536-1985-1B4C-BE04-87D75ED7B190}" presName="node" presStyleLbl="node1" presStyleIdx="4" presStyleCnt="5">
        <dgm:presLayoutVars>
          <dgm:bulletEnabled val="1"/>
        </dgm:presLayoutVars>
      </dgm:prSet>
      <dgm:spPr/>
    </dgm:pt>
  </dgm:ptLst>
  <dgm:cxnLst>
    <dgm:cxn modelId="{F39E510E-E512-CD41-A439-758DC018863E}" type="presOf" srcId="{683E9536-1985-1B4C-BE04-87D75ED7B190}" destId="{9B2FD329-3E81-0B4B-B164-EE3195B24534}" srcOrd="0" destOrd="0" presId="urn:microsoft.com/office/officeart/2005/8/layout/default"/>
    <dgm:cxn modelId="{68933B17-4191-497B-8B48-CCB54489E637}" srcId="{E8FDA408-EBE3-4FFF-B181-52121CC44C86}" destId="{22505801-6524-4B50-AD6D-CE222BF09B96}" srcOrd="0" destOrd="0" parTransId="{F664BA33-F85F-48D7-A564-D8394F92F3FB}" sibTransId="{A5CD2530-2B66-466F-AF32-B7FC543B0E93}"/>
    <dgm:cxn modelId="{A4423529-3DF6-DF4B-902F-EE5E89BB7111}" srcId="{E8FDA408-EBE3-4FFF-B181-52121CC44C86}" destId="{683E9536-1985-1B4C-BE04-87D75ED7B190}" srcOrd="4" destOrd="0" parTransId="{DB11B418-15A8-044C-B2C6-C70D15DBC644}" sibTransId="{20789B15-F3BE-2449-860B-555803DFD830}"/>
    <dgm:cxn modelId="{82D4AE32-369F-3C4A-B92A-5317F8B2822A}" type="presOf" srcId="{F58929B1-86D5-4BD5-9F99-ADF3A018D659}" destId="{535C5986-F4D1-A44F-B0A1-E35BA55AE100}" srcOrd="0" destOrd="0" presId="urn:microsoft.com/office/officeart/2005/8/layout/default"/>
    <dgm:cxn modelId="{12A9C341-BEBF-5149-906C-440B455E35B9}" type="presOf" srcId="{E8FDA408-EBE3-4FFF-B181-52121CC44C86}" destId="{DF60FF87-B492-9247-8DCF-486B281E697E}" srcOrd="0" destOrd="0" presId="urn:microsoft.com/office/officeart/2005/8/layout/default"/>
    <dgm:cxn modelId="{403D4FA4-B9DA-9740-8760-139D3E77775F}" srcId="{E8FDA408-EBE3-4FFF-B181-52121CC44C86}" destId="{921D6156-624F-474B-AE33-E27F0E9835C2}" srcOrd="2" destOrd="0" parTransId="{D19F06D9-8288-1C46-A049-580DBE53C14E}" sibTransId="{4B9C82CF-14E4-4245-BF82-3FCD44F81CE1}"/>
    <dgm:cxn modelId="{F91DC4BA-FC84-B548-A37C-D6E4281B8057}" type="presOf" srcId="{52AF3EFE-239F-C94B-BBF4-85895B1F5D9B}" destId="{F01D0B4D-A6C1-9C49-ACEB-CA46FF2E388A}" srcOrd="0" destOrd="0" presId="urn:microsoft.com/office/officeart/2005/8/layout/default"/>
    <dgm:cxn modelId="{17243DD7-B50D-4FA9-9408-226F9A0F8186}" srcId="{E8FDA408-EBE3-4FFF-B181-52121CC44C86}" destId="{F58929B1-86D5-4BD5-9F99-ADF3A018D659}" srcOrd="1" destOrd="0" parTransId="{2102F1BD-B626-47B2-8132-8B4E92D2AFA6}" sibTransId="{FE9091D6-F191-4CD9-AE69-663CA197BF08}"/>
    <dgm:cxn modelId="{49A4A5DB-BDFA-D64E-853F-DF9E80FCD37B}" srcId="{E8FDA408-EBE3-4FFF-B181-52121CC44C86}" destId="{52AF3EFE-239F-C94B-BBF4-85895B1F5D9B}" srcOrd="3" destOrd="0" parTransId="{418B1C7F-6602-3949-A2A1-A44F0DC8669C}" sibTransId="{70329D1F-FC48-5947-8632-21F0971C8E93}"/>
    <dgm:cxn modelId="{9663C2F2-D7E3-9748-B593-A1AD32299C71}" type="presOf" srcId="{22505801-6524-4B50-AD6D-CE222BF09B96}" destId="{91CDE57A-A014-B446-A2AF-3E1CE6909443}" srcOrd="0" destOrd="0" presId="urn:microsoft.com/office/officeart/2005/8/layout/default"/>
    <dgm:cxn modelId="{1CD4DDFF-4A59-3943-A149-A777B915D1D0}" type="presOf" srcId="{921D6156-624F-474B-AE33-E27F0E9835C2}" destId="{6457E812-7F60-F64F-B97B-F247D06DAED4}" srcOrd="0" destOrd="0" presId="urn:microsoft.com/office/officeart/2005/8/layout/default"/>
    <dgm:cxn modelId="{CF9FD0EB-A69D-6F42-B685-76EB5E5D6C3C}" type="presParOf" srcId="{DF60FF87-B492-9247-8DCF-486B281E697E}" destId="{91CDE57A-A014-B446-A2AF-3E1CE6909443}" srcOrd="0" destOrd="0" presId="urn:microsoft.com/office/officeart/2005/8/layout/default"/>
    <dgm:cxn modelId="{6830804E-B42B-6A4C-A113-BA20894B9C65}" type="presParOf" srcId="{DF60FF87-B492-9247-8DCF-486B281E697E}" destId="{773C2D4C-2593-4342-A656-3ACADBA63720}" srcOrd="1" destOrd="0" presId="urn:microsoft.com/office/officeart/2005/8/layout/default"/>
    <dgm:cxn modelId="{1194CC9A-0F9F-D649-8B8F-AD841DC5CC38}" type="presParOf" srcId="{DF60FF87-B492-9247-8DCF-486B281E697E}" destId="{535C5986-F4D1-A44F-B0A1-E35BA55AE100}" srcOrd="2" destOrd="0" presId="urn:microsoft.com/office/officeart/2005/8/layout/default"/>
    <dgm:cxn modelId="{551A4640-ACC3-0549-A78F-C3E329C3A141}" type="presParOf" srcId="{DF60FF87-B492-9247-8DCF-486B281E697E}" destId="{4F7E761C-97E9-D04A-90C5-BEE621F2333E}" srcOrd="3" destOrd="0" presId="urn:microsoft.com/office/officeart/2005/8/layout/default"/>
    <dgm:cxn modelId="{0686064A-FE92-7B44-B8C1-F1CF1B0DB576}" type="presParOf" srcId="{DF60FF87-B492-9247-8DCF-486B281E697E}" destId="{6457E812-7F60-F64F-B97B-F247D06DAED4}" srcOrd="4" destOrd="0" presId="urn:microsoft.com/office/officeart/2005/8/layout/default"/>
    <dgm:cxn modelId="{591F584D-2606-7240-BB88-DBCC3D96AFA7}" type="presParOf" srcId="{DF60FF87-B492-9247-8DCF-486B281E697E}" destId="{ABE52A19-5D16-274F-946A-D7BE1DF8D737}" srcOrd="5" destOrd="0" presId="urn:microsoft.com/office/officeart/2005/8/layout/default"/>
    <dgm:cxn modelId="{CA33CD26-A483-5742-91ED-76E84481B3DA}" type="presParOf" srcId="{DF60FF87-B492-9247-8DCF-486B281E697E}" destId="{F01D0B4D-A6C1-9C49-ACEB-CA46FF2E388A}" srcOrd="6" destOrd="0" presId="urn:microsoft.com/office/officeart/2005/8/layout/default"/>
    <dgm:cxn modelId="{861037E1-2265-334B-8EF6-8CAA7D42C0AB}" type="presParOf" srcId="{DF60FF87-B492-9247-8DCF-486B281E697E}" destId="{2AA7F535-95F4-5042-B543-285BBDF04408}" srcOrd="7" destOrd="0" presId="urn:microsoft.com/office/officeart/2005/8/layout/default"/>
    <dgm:cxn modelId="{03B6C8EB-6584-EE46-88EB-D97F54E34AB8}" type="presParOf" srcId="{DF60FF87-B492-9247-8DCF-486B281E697E}" destId="{9B2FD329-3E81-0B4B-B164-EE3195B2453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CDE57A-A014-B446-A2AF-3E1CE6909443}">
      <dsp:nvSpPr>
        <dsp:cNvPr id="0" name=""/>
        <dsp:cNvSpPr/>
      </dsp:nvSpPr>
      <dsp:spPr>
        <a:xfrm>
          <a:off x="97549" y="530700"/>
          <a:ext cx="2790309" cy="167418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Comic Sans MS" panose="030F0902030302020204" pitchFamily="66" charset="0"/>
            </a:rPr>
            <a:t>1. Ex </a:t>
          </a:r>
          <a:r>
            <a:rPr lang="en-AU" sz="2000" kern="1200" dirty="0">
              <a:solidFill>
                <a:schemeClr val="tx1"/>
              </a:solidFill>
              <a:latin typeface="Comic Sans MS" panose="030F0902030302020204" pitchFamily="66" charset="0"/>
            </a:rPr>
            <a:t>Booklet 4D</a:t>
          </a:r>
          <a:endParaRPr lang="en-US" sz="2000" kern="1200" dirty="0">
            <a:solidFill>
              <a:schemeClr val="tx1"/>
            </a:solidFill>
            <a:latin typeface="Comic Sans MS" panose="030F0902030302020204" pitchFamily="66" charset="0"/>
          </a:endParaRPr>
        </a:p>
      </dsp:txBody>
      <dsp:txXfrm>
        <a:off x="97549" y="530700"/>
        <a:ext cx="2790309" cy="1674186"/>
      </dsp:txXfrm>
    </dsp:sp>
    <dsp:sp modelId="{535C5986-F4D1-A44F-B0A1-E35BA55AE100}">
      <dsp:nvSpPr>
        <dsp:cNvPr id="0" name=""/>
        <dsp:cNvSpPr/>
      </dsp:nvSpPr>
      <dsp:spPr>
        <a:xfrm>
          <a:off x="3069341" y="490554"/>
          <a:ext cx="2790309" cy="1674186"/>
        </a:xfrm>
        <a:prstGeom prst="rect">
          <a:avLst/>
        </a:prstGeom>
        <a:solidFill>
          <a:schemeClr val="accent5">
            <a:hueOff val="375917"/>
            <a:satOff val="1613"/>
            <a:lumOff val="-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kern="1200" dirty="0">
              <a:solidFill>
                <a:schemeClr val="tx1"/>
              </a:solidFill>
              <a:latin typeface="Comic Sans MS" panose="030F0902030302020204" pitchFamily="66" charset="0"/>
            </a:rPr>
            <a:t>2. What is Geometric Sequences what is the rule for its Recurrence Relation?</a:t>
          </a:r>
          <a:endParaRPr lang="en-US" sz="2000" kern="1200" dirty="0">
            <a:solidFill>
              <a:schemeClr val="tx1"/>
            </a:solidFill>
            <a:latin typeface="Comic Sans MS" panose="030F0902030302020204" pitchFamily="66" charset="0"/>
          </a:endParaRPr>
        </a:p>
      </dsp:txBody>
      <dsp:txXfrm>
        <a:off x="3069341" y="490554"/>
        <a:ext cx="2790309" cy="1674186"/>
      </dsp:txXfrm>
    </dsp:sp>
    <dsp:sp modelId="{6457E812-7F60-F64F-B97B-F247D06DAED4}">
      <dsp:nvSpPr>
        <dsp:cNvPr id="0" name=""/>
        <dsp:cNvSpPr/>
      </dsp:nvSpPr>
      <dsp:spPr>
        <a:xfrm>
          <a:off x="6138681" y="490554"/>
          <a:ext cx="2790309" cy="1674186"/>
        </a:xfrm>
        <a:prstGeom prst="rect">
          <a:avLst/>
        </a:prstGeom>
        <a:solidFill>
          <a:schemeClr val="accent5">
            <a:hueOff val="751835"/>
            <a:satOff val="3226"/>
            <a:lumOff val="-78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Comic Sans MS" panose="030F0902030302020204" pitchFamily="66" charset="0"/>
            </a:rPr>
            <a:t>3. Difference between </a:t>
          </a:r>
          <a:r>
            <a:rPr lang="en-GB" sz="2000" kern="1200" dirty="0">
              <a:solidFill>
                <a:schemeClr val="tx1"/>
              </a:solidFill>
              <a:latin typeface="Comic Sans MS" panose="030F0902030302020204" pitchFamily="66" charset="0"/>
            </a:rPr>
            <a:t>Arithmetic and Geometric Sequences.</a:t>
          </a:r>
        </a:p>
      </dsp:txBody>
      <dsp:txXfrm>
        <a:off x="6138681" y="490554"/>
        <a:ext cx="2790309" cy="1674186"/>
      </dsp:txXfrm>
    </dsp:sp>
    <dsp:sp modelId="{F01D0B4D-A6C1-9C49-ACEB-CA46FF2E388A}">
      <dsp:nvSpPr>
        <dsp:cNvPr id="0" name=""/>
        <dsp:cNvSpPr/>
      </dsp:nvSpPr>
      <dsp:spPr>
        <a:xfrm>
          <a:off x="1534670" y="2443771"/>
          <a:ext cx="2790309" cy="1674186"/>
        </a:xfrm>
        <a:prstGeom prst="rect">
          <a:avLst/>
        </a:prstGeom>
        <a:solidFill>
          <a:schemeClr val="accent5">
            <a:hueOff val="1127752"/>
            <a:satOff val="4840"/>
            <a:lumOff val="-1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Comic Sans MS" panose="030F0902030302020204" pitchFamily="66" charset="0"/>
            </a:rPr>
            <a:t>4. Finding Common Ratio r.</a:t>
          </a:r>
          <a:endParaRPr lang="en-GB" sz="2000" kern="1200" dirty="0">
            <a:solidFill>
              <a:schemeClr val="tx1"/>
            </a:solidFill>
            <a:latin typeface="Comic Sans MS" panose="030F0902030302020204" pitchFamily="66" charset="0"/>
          </a:endParaRPr>
        </a:p>
      </dsp:txBody>
      <dsp:txXfrm>
        <a:off x="1534670" y="2443771"/>
        <a:ext cx="2790309" cy="1674186"/>
      </dsp:txXfrm>
    </dsp:sp>
    <dsp:sp modelId="{9B2FD329-3E81-0B4B-B164-EE3195B24534}">
      <dsp:nvSpPr>
        <dsp:cNvPr id="0" name=""/>
        <dsp:cNvSpPr/>
      </dsp:nvSpPr>
      <dsp:spPr>
        <a:xfrm>
          <a:off x="4604011" y="2443771"/>
          <a:ext cx="2790309" cy="1674186"/>
        </a:xfrm>
        <a:prstGeom prst="rect">
          <a:avLst/>
        </a:prstGeom>
        <a:solidFill>
          <a:schemeClr val="accent5">
            <a:hueOff val="1503670"/>
            <a:satOff val="6453"/>
            <a:lumOff val="-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Comic Sans MS" panose="030F0902030302020204" pitchFamily="66" charset="0"/>
            </a:rPr>
            <a:t>5. Summary notes for Homework. </a:t>
          </a:r>
        </a:p>
      </dsp:txBody>
      <dsp:txXfrm>
        <a:off x="4604011" y="2443771"/>
        <a:ext cx="2790309" cy="1674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04E4C-E0B5-F143-9EB2-2206CEF42D0F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FDA9F-0FAB-F147-9948-AA49DCE01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77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Write on whiteboard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9C196-FB2C-4B2E-9061-D762B592337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623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804EF98F-B712-8248-9E7E-D9B564143A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7C6D221C-DC71-1B40-9597-674A604E8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121CDE5D-C119-CE4A-BC98-934BCB5863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AE10C5-5E39-F745-8437-407B011E82D6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1049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12/3/2021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451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12/3/2021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144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12/3/2021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770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12/3/2021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233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12/3/2021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856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12/3/2021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908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12/3/2021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393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12/3/2021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267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12/3/2021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71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006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12/3/2021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18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12/3/2021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51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7" r:id="rId6"/>
    <p:sldLayoutId id="2147483752" r:id="rId7"/>
    <p:sldLayoutId id="2147483753" r:id="rId8"/>
    <p:sldLayoutId id="2147483754" r:id="rId9"/>
    <p:sldLayoutId id="2147483756" r:id="rId10"/>
    <p:sldLayoutId id="214748375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130.png"/><Relationship Id="rId7" Type="http://schemas.openxmlformats.org/officeDocument/2006/relationships/image" Target="../media/image17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1.png"/><Relationship Id="rId5" Type="http://schemas.openxmlformats.org/officeDocument/2006/relationships/image" Target="../media/image150.png"/><Relationship Id="rId4" Type="http://schemas.openxmlformats.org/officeDocument/2006/relationships/image" Target="../media/image34.png"/><Relationship Id="rId9" Type="http://schemas.openxmlformats.org/officeDocument/2006/relationships/image" Target="../media/image19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30.png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7.png"/><Relationship Id="rId5" Type="http://schemas.openxmlformats.org/officeDocument/2006/relationships/image" Target="../media/image270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0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image" Target="../media/image160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4.png"/><Relationship Id="rId5" Type="http://schemas.openxmlformats.org/officeDocument/2006/relationships/image" Target="../media/image11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1.png"/><Relationship Id="rId7" Type="http://schemas.openxmlformats.org/officeDocument/2006/relationships/image" Target="../media/image30.png"/><Relationship Id="rId12" Type="http://schemas.openxmlformats.org/officeDocument/2006/relationships/image" Target="../media/image1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60.png"/><Relationship Id="rId11" Type="http://schemas.openxmlformats.org/officeDocument/2006/relationships/image" Target="../media/image110.png"/><Relationship Id="rId5" Type="http://schemas.openxmlformats.org/officeDocument/2006/relationships/image" Target="../media/image25.png"/><Relationship Id="rId10" Type="http://schemas.openxmlformats.org/officeDocument/2006/relationships/image" Target="../media/image33.png"/><Relationship Id="rId4" Type="http://schemas.openxmlformats.org/officeDocument/2006/relationships/image" Target="../media/image20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536EE9-41BD-4472-B75C-65C4EF65EC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-32" y="10"/>
            <a:ext cx="12192031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FD57664-637D-40CA-83F2-B729A932B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4915076"/>
            <a:ext cx="12188952" cy="1942924"/>
          </a:xfrm>
          <a:prstGeom prst="rect">
            <a:avLst/>
          </a:prstGeom>
          <a:gradFill>
            <a:gsLst>
              <a:gs pos="4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530AF-939F-8249-9713-1A49A0CF9C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429" y="5166359"/>
            <a:ext cx="7137263" cy="1280161"/>
          </a:xfrm>
        </p:spPr>
        <p:txBody>
          <a:bodyPr anchor="ctr">
            <a:normAutofit/>
          </a:bodyPr>
          <a:lstStyle/>
          <a:p>
            <a:pPr algn="r"/>
            <a:r>
              <a:rPr lang="en-US" sz="4800" dirty="0">
                <a:solidFill>
                  <a:srgbClr val="FFFFFF"/>
                </a:solidFill>
              </a:rPr>
              <a:t>Geometric sequences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D5FFD4-C20D-F646-BA14-0D55C72F72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74135" y="5206998"/>
            <a:ext cx="3073745" cy="1280160"/>
          </a:xfrm>
        </p:spPr>
        <p:txBody>
          <a:bodyPr anchor="ctr">
            <a:normAutofit/>
          </a:bodyPr>
          <a:lstStyle/>
          <a:p>
            <a:r>
              <a:rPr lang="en-US" sz="1500" dirty="0">
                <a:solidFill>
                  <a:srgbClr val="FFFFFF"/>
                </a:solidFill>
              </a:rPr>
              <a:t>Lesson 4D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5B557D3-D7B4-404B-84A1-9BD182BE5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13" y="5760720"/>
            <a:ext cx="118872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693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46596" y="696643"/>
            <a:ext cx="398218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en-US" sz="6000" dirty="0" err="1">
                <a:solidFill>
                  <a:srgbClr val="006600"/>
                </a:solidFill>
                <a:latin typeface="Comic Sans MS" panose="030F0902030302020204" pitchFamily="66" charset="0"/>
              </a:rPr>
              <a:t>t</a:t>
            </a:r>
            <a:r>
              <a:rPr lang="en-US" altLang="en-US" sz="6000" baseline="-25000" dirty="0" err="1">
                <a:solidFill>
                  <a:srgbClr val="006600"/>
                </a:solidFill>
                <a:latin typeface="Comic Sans MS" panose="030F0902030302020204" pitchFamily="66" charset="0"/>
              </a:rPr>
              <a:t>n</a:t>
            </a:r>
            <a:r>
              <a:rPr lang="en-US" altLang="en-US" sz="6000" baseline="-25000" dirty="0">
                <a:solidFill>
                  <a:srgbClr val="006600"/>
                </a:solidFill>
                <a:latin typeface="Comic Sans MS" panose="030F0902030302020204" pitchFamily="66" charset="0"/>
              </a:rPr>
              <a:t> </a:t>
            </a:r>
            <a:r>
              <a:rPr lang="en-GB" sz="6000" dirty="0">
                <a:latin typeface="Comic Sans MS" panose="030F0902030302020204" pitchFamily="66" charset="0"/>
              </a:rPr>
              <a:t>=</a:t>
            </a:r>
            <a:r>
              <a:rPr lang="en-GB" sz="6000" dirty="0">
                <a:solidFill>
                  <a:srgbClr val="FF0000"/>
                </a:solidFill>
                <a:latin typeface="Comic Sans MS" panose="030F0902030302020204" pitchFamily="66" charset="0"/>
              </a:rPr>
              <a:t> a</a:t>
            </a:r>
            <a:r>
              <a:rPr lang="en-GB" sz="6000" dirty="0">
                <a:latin typeface="Comic Sans MS" panose="030F0902030302020204" pitchFamily="66" charset="0"/>
              </a:rPr>
              <a:t> x </a:t>
            </a:r>
            <a:r>
              <a:rPr lang="en-GB" sz="6000" dirty="0">
                <a:solidFill>
                  <a:srgbClr val="0070C0"/>
                </a:solidFill>
                <a:latin typeface="Comic Sans MS" panose="030F0902030302020204" pitchFamily="66" charset="0"/>
              </a:rPr>
              <a:t>r</a:t>
            </a:r>
            <a:r>
              <a:rPr lang="en-GB" sz="6000" baseline="30000" dirty="0">
                <a:latin typeface="Comic Sans MS" panose="030F0902030302020204" pitchFamily="66" charset="0"/>
              </a:rPr>
              <a:t>n-1</a:t>
            </a:r>
            <a:endParaRPr lang="en-GB" sz="6000" dirty="0">
              <a:latin typeface="Comic Sans MS" panose="030F09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91711" y="1927544"/>
                <a:ext cx="3825090" cy="52322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rgbClr val="FF0000"/>
                    </a:solidFill>
                    <a:latin typeface="Comic Sans MS" panose="030F0902030302020204" pitchFamily="66" charset="0"/>
                  </a:rPr>
                  <a:t>The first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AU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AU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800" dirty="0">
                    <a:solidFill>
                      <a:srgbClr val="FF0000"/>
                    </a:solidFill>
                    <a:latin typeface="Comic Sans MS" panose="030F0902030302020204" pitchFamily="66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1711" y="1927544"/>
                <a:ext cx="3825090" cy="523220"/>
              </a:xfrm>
              <a:prstGeom prst="rect">
                <a:avLst/>
              </a:prstGeom>
              <a:blipFill>
                <a:blip r:embed="rId3"/>
                <a:stretch>
                  <a:fillRect l="-3300" t="-11628" b="-2790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8648701" y="789789"/>
            <a:ext cx="2533350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  <a:latin typeface="Comic Sans MS" panose="030F0902030302020204" pitchFamily="66" charset="0"/>
              </a:rPr>
              <a:t>Common ratio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8153" y="2597375"/>
                <a:ext cx="11993194" cy="12102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dirty="0"/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36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sz="3600" b="0" i="1" dirty="0" smtClean="0">
                            <a:latin typeface="Cambria Math" panose="02040503050406030204" pitchFamily="18" charset="0"/>
                          </a:rPr>
                          <m:t>15</m:t>
                        </m:r>
                      </m:sub>
                    </m:sSub>
                  </m:oMath>
                </a14:m>
                <a:r>
                  <a:rPr lang="en-GB" sz="3600" dirty="0"/>
                  <a:t>,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3600" b="0" i="1" dirty="0" smtClean="0">
                            <a:latin typeface="Cambria Math" panose="02040503050406030204" pitchFamily="18" charset="0"/>
                          </a:rPr>
                          <m:t>15</m:t>
                        </m:r>
                      </m:e>
                      <m:sup>
                        <m:r>
                          <a:rPr lang="en-AU" sz="36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AU" sz="3600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GB" sz="3600" dirty="0"/>
                  <a:t> term in the geometric sequence: 3, 6, 12, 24, …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53" y="2597375"/>
                <a:ext cx="11993194" cy="1210268"/>
              </a:xfrm>
              <a:prstGeom prst="rect">
                <a:avLst/>
              </a:prstGeom>
              <a:blipFill>
                <a:blip r:embed="rId4"/>
                <a:stretch>
                  <a:fillRect l="-1587" t="-6250" b="-17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>
            <a:cxnSpLocks/>
          </p:cNvCxnSpPr>
          <p:nvPr/>
        </p:nvCxnSpPr>
        <p:spPr>
          <a:xfrm flipH="1">
            <a:off x="5368866" y="1535232"/>
            <a:ext cx="69146" cy="3307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  <a:stCxn id="8" idx="1"/>
          </p:cNvCxnSpPr>
          <p:nvPr/>
        </p:nvCxnSpPr>
        <p:spPr>
          <a:xfrm flipH="1">
            <a:off x="6866267" y="1051399"/>
            <a:ext cx="1782434" cy="3606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ine 11">
            <a:extLst>
              <a:ext uri="{FF2B5EF4-FFF2-40B4-BE49-F238E27FC236}">
                <a16:creationId xmlns:a16="http://schemas.microsoft.com/office/drawing/2014/main" id="{7CDFD50D-C749-FC4C-8A4B-09D5BE0D72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6025" y="1389954"/>
            <a:ext cx="955160" cy="476026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289A3B0-A654-EA45-BCCB-B0FB707A4C77}"/>
                  </a:ext>
                </a:extLst>
              </p:cNvPr>
              <p:cNvSpPr txBox="1"/>
              <p:nvPr/>
            </p:nvSpPr>
            <p:spPr>
              <a:xfrm>
                <a:off x="1018817" y="1865980"/>
                <a:ext cx="2391986" cy="53091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solidFill>
                      <a:schemeClr val="bg2">
                        <a:lumMod val="50000"/>
                      </a:schemeClr>
                    </a:solidFill>
                    <a:latin typeface="Comic Sans MS" panose="030F0902030302020204" pitchFamily="66" charset="0"/>
                  </a:rPr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 dirty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800" b="0" i="1" dirty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AU" sz="2800" b="0" i="1" dirty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AU" sz="2800" b="0" i="1" dirty="0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GB" sz="2800" dirty="0">
                    <a:solidFill>
                      <a:schemeClr val="bg2">
                        <a:lumMod val="50000"/>
                      </a:schemeClr>
                    </a:solidFill>
                    <a:latin typeface="Comic Sans MS" panose="030F0902030302020204" pitchFamily="66" charset="0"/>
                  </a:rPr>
                  <a:t> term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289A3B0-A654-EA45-BCCB-B0FB707A4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817" y="1865980"/>
                <a:ext cx="2391986" cy="530915"/>
              </a:xfrm>
              <a:prstGeom prst="rect">
                <a:avLst/>
              </a:prstGeom>
              <a:blipFill>
                <a:blip r:embed="rId5"/>
                <a:stretch>
                  <a:fillRect l="-4712" t="-11364" r="-3141" b="-2500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ine 11">
            <a:extLst>
              <a:ext uri="{FF2B5EF4-FFF2-40B4-BE49-F238E27FC236}">
                <a16:creationId xmlns:a16="http://schemas.microsoft.com/office/drawing/2014/main" id="{55FCA7E7-8341-D84C-88E5-3AE9F331179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579207" y="1562108"/>
            <a:ext cx="3659041" cy="330747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129900-0F44-FC44-A8FB-E3542EEB4D17}"/>
              </a:ext>
            </a:extLst>
          </p:cNvPr>
          <p:cNvSpPr txBox="1"/>
          <p:nvPr/>
        </p:nvSpPr>
        <p:spPr>
          <a:xfrm>
            <a:off x="8238250" y="1524877"/>
            <a:ext cx="3823097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2">
                    <a:lumMod val="50000"/>
                  </a:schemeClr>
                </a:solidFill>
                <a:latin typeface="Comic Sans MS" panose="030F0902030302020204" pitchFamily="66" charset="0"/>
              </a:rPr>
              <a:t>position number of the term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itle 1">
                <a:extLst>
                  <a:ext uri="{FF2B5EF4-FFF2-40B4-BE49-F238E27FC236}">
                    <a16:creationId xmlns:a16="http://schemas.microsoft.com/office/drawing/2014/main" id="{917E922B-B92E-FA4D-A069-C914E6656E8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65453"/>
                <a:ext cx="12192000" cy="678170"/>
              </a:xfrm>
              <a:prstGeom prst="rect">
                <a:avLst/>
              </a:prstGeom>
            </p:spPr>
            <p:txBody>
              <a:bodyPr>
                <a:normAutofit fontScale="90000" lnSpcReduction="20000"/>
              </a:bodyPr>
              <a:lstStyle>
                <a:lvl1pPr algn="l" defTabSz="914400" rtl="0" eaLnBrk="1" latinLnBrk="0" hangingPunct="1">
                  <a:lnSpc>
                    <a:spcPct val="100000"/>
                  </a:lnSpc>
                  <a:spcBef>
                    <a:spcPct val="0"/>
                  </a:spcBef>
                  <a:buNone/>
                  <a:defRPr sz="48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GB" dirty="0"/>
                  <a:t>Finding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AU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AU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GB" dirty="0"/>
                  <a:t> term in a geometric sequence</a:t>
                </a:r>
              </a:p>
            </p:txBody>
          </p:sp>
        </mc:Choice>
        <mc:Fallback xmlns="">
          <p:sp>
            <p:nvSpPr>
              <p:cNvPr id="20" name="Title 1">
                <a:extLst>
                  <a:ext uri="{FF2B5EF4-FFF2-40B4-BE49-F238E27FC236}">
                    <a16:creationId xmlns:a16="http://schemas.microsoft.com/office/drawing/2014/main" id="{917E922B-B92E-FA4D-A069-C914E6656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5453"/>
                <a:ext cx="12192000" cy="678170"/>
              </a:xfrm>
              <a:prstGeom prst="rect">
                <a:avLst/>
              </a:prstGeom>
              <a:blipFill>
                <a:blip r:embed="rId6"/>
                <a:stretch>
                  <a:fillRect l="-1979" t="-23636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Line 11">
            <a:extLst>
              <a:ext uri="{FF2B5EF4-FFF2-40B4-BE49-F238E27FC236}">
                <a16:creationId xmlns:a16="http://schemas.microsoft.com/office/drawing/2014/main" id="{2E33C863-F457-E842-A6D2-B514E5679B2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099236" y="1254716"/>
            <a:ext cx="1139013" cy="611264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B522DF-D558-3044-B877-B3B17F01462A}"/>
              </a:ext>
            </a:extLst>
          </p:cNvPr>
          <p:cNvSpPr txBox="1"/>
          <p:nvPr/>
        </p:nvSpPr>
        <p:spPr>
          <a:xfrm>
            <a:off x="4085749" y="3287706"/>
            <a:ext cx="3503874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en-US" sz="4800" dirty="0" err="1">
                <a:solidFill>
                  <a:srgbClr val="006600"/>
                </a:solidFill>
                <a:latin typeface="Comic Sans MS" panose="030F0902030302020204" pitchFamily="66" charset="0"/>
              </a:rPr>
              <a:t>t</a:t>
            </a:r>
            <a:r>
              <a:rPr lang="en-US" altLang="en-US" sz="4800" baseline="-25000" dirty="0" err="1">
                <a:solidFill>
                  <a:srgbClr val="006600"/>
                </a:solidFill>
                <a:latin typeface="Comic Sans MS" panose="030F0902030302020204" pitchFamily="66" charset="0"/>
              </a:rPr>
              <a:t>n</a:t>
            </a:r>
            <a:r>
              <a:rPr lang="en-US" altLang="en-US" sz="4800" baseline="-25000" dirty="0">
                <a:solidFill>
                  <a:srgbClr val="006600"/>
                </a:solidFill>
                <a:latin typeface="Comic Sans MS" panose="030F0902030302020204" pitchFamily="66" charset="0"/>
              </a:rPr>
              <a:t> </a:t>
            </a:r>
            <a:r>
              <a:rPr lang="en-GB" sz="4800" dirty="0">
                <a:latin typeface="Comic Sans MS" panose="030F0902030302020204" pitchFamily="66" charset="0"/>
              </a:rPr>
              <a:t>=</a:t>
            </a:r>
            <a:r>
              <a:rPr lang="en-GB" sz="4800" dirty="0">
                <a:solidFill>
                  <a:srgbClr val="FF0000"/>
                </a:solidFill>
                <a:latin typeface="Comic Sans MS" panose="030F0902030302020204" pitchFamily="66" charset="0"/>
              </a:rPr>
              <a:t> a</a:t>
            </a:r>
            <a:r>
              <a:rPr lang="en-GB" sz="4800" dirty="0">
                <a:latin typeface="Comic Sans MS" panose="030F0902030302020204" pitchFamily="66" charset="0"/>
              </a:rPr>
              <a:t> x </a:t>
            </a:r>
            <a:r>
              <a:rPr lang="en-GB" sz="4800" dirty="0">
                <a:solidFill>
                  <a:srgbClr val="0070C0"/>
                </a:solidFill>
                <a:latin typeface="Comic Sans MS" panose="030F0902030302020204" pitchFamily="66" charset="0"/>
              </a:rPr>
              <a:t>r</a:t>
            </a:r>
            <a:r>
              <a:rPr lang="en-GB" sz="4800" baseline="30000" dirty="0">
                <a:latin typeface="Comic Sans MS" panose="030F0902030302020204" pitchFamily="66" charset="0"/>
              </a:rPr>
              <a:t>n-1</a:t>
            </a:r>
            <a:endParaRPr lang="en-GB" sz="4800" dirty="0">
              <a:latin typeface="Comic Sans MS" panose="030F0902030302020204" pitchFamily="66" charset="0"/>
            </a:endParaRPr>
          </a:p>
        </p:txBody>
      </p:sp>
      <p:sp>
        <p:nvSpPr>
          <p:cNvPr id="25" name="Line 11">
            <a:extLst>
              <a:ext uri="{FF2B5EF4-FFF2-40B4-BE49-F238E27FC236}">
                <a16:creationId xmlns:a16="http://schemas.microsoft.com/office/drawing/2014/main" id="{373ED72C-E11B-DD46-BAE9-992D7026C4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46147" y="3800758"/>
            <a:ext cx="800898" cy="40011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0DC35C4-996A-E440-975D-12BCFD1048A1}"/>
                  </a:ext>
                </a:extLst>
              </p:cNvPr>
              <p:cNvSpPr txBox="1"/>
              <p:nvPr/>
            </p:nvSpPr>
            <p:spPr>
              <a:xfrm>
                <a:off x="2663210" y="4188349"/>
                <a:ext cx="798891" cy="40011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b="0" i="1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AU" sz="2000" b="0" i="1" dirty="0" smtClean="0">
                              <a:solidFill>
                                <a:schemeClr val="bg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sub>
                      </m:sSub>
                    </m:oMath>
                  </m:oMathPara>
                </a14:m>
                <a:endParaRPr lang="en-GB" sz="2000" dirty="0">
                  <a:solidFill>
                    <a:schemeClr val="bg2">
                      <a:lumMod val="50000"/>
                    </a:schemeClr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0DC35C4-996A-E440-975D-12BCFD104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210" y="4188349"/>
                <a:ext cx="798891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3CC2134-0038-2E47-9F27-10AD56023ECF}"/>
              </a:ext>
            </a:extLst>
          </p:cNvPr>
          <p:cNvCxnSpPr>
            <a:cxnSpLocks/>
          </p:cNvCxnSpPr>
          <p:nvPr/>
        </p:nvCxnSpPr>
        <p:spPr>
          <a:xfrm flipH="1">
            <a:off x="5331678" y="3943716"/>
            <a:ext cx="37188" cy="3499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65802D8-67B8-3E46-9132-DB2705469FC3}"/>
                  </a:ext>
                </a:extLst>
              </p:cNvPr>
              <p:cNvSpPr txBox="1"/>
              <p:nvPr/>
            </p:nvSpPr>
            <p:spPr>
              <a:xfrm>
                <a:off x="4671798" y="4304516"/>
                <a:ext cx="832458" cy="40011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AU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omic Sans MS" panose="030F0902030302020204" pitchFamily="66" charset="0"/>
                  </a:rPr>
                  <a:t> 3 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65802D8-67B8-3E46-9132-DB2705469F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1798" y="4304516"/>
                <a:ext cx="832458" cy="400110"/>
              </a:xfrm>
              <a:prstGeom prst="rect">
                <a:avLst/>
              </a:prstGeom>
              <a:blipFill>
                <a:blip r:embed="rId8"/>
                <a:stretch>
                  <a:fillRect t="-6061" r="-13433" b="-21212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209E483-62B4-7E40-9AAF-33903AF06966}"/>
                  </a:ext>
                </a:extLst>
              </p:cNvPr>
              <p:cNvSpPr txBox="1"/>
              <p:nvPr/>
            </p:nvSpPr>
            <p:spPr>
              <a:xfrm>
                <a:off x="8394699" y="3355412"/>
                <a:ext cx="1665789" cy="565796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rgbClr val="0070C0"/>
                    </a:solidFill>
                    <a:latin typeface="Comic Sans MS" panose="030F0902030302020204" pitchFamily="66" charset="0"/>
                  </a:rPr>
                  <a:t>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0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AU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sz="20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AU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m:rPr>
                        <m:nor/>
                      </m:rPr>
                      <a:rPr lang="en-GB" sz="2000" dirty="0" smtClean="0">
                        <a:solidFill>
                          <a:srgbClr val="0070C0"/>
                        </a:solidFill>
                        <a:latin typeface="Comic Sans MS" panose="030F0902030302020204" pitchFamily="66" charset="0"/>
                      </a:rPr>
                      <m:t>= </m:t>
                    </m:r>
                    <m:f>
                      <m:fPr>
                        <m:ctrlPr>
                          <a:rPr lang="en-GB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AU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en-GB" sz="2000" dirty="0" smtClean="0">
                        <a:solidFill>
                          <a:srgbClr val="0070C0"/>
                        </a:solidFill>
                        <a:latin typeface="Comic Sans MS" panose="030F0902030302020204" pitchFamily="66" charset="0"/>
                      </a:rPr>
                      <m:t>= </m:t>
                    </m:r>
                    <m:r>
                      <a:rPr lang="en-AU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GB" sz="2000" dirty="0">
                  <a:solidFill>
                    <a:srgbClr val="0070C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209E483-62B4-7E40-9AAF-33903AF06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699" y="3355412"/>
                <a:ext cx="1665789" cy="565796"/>
              </a:xfrm>
              <a:prstGeom prst="rect">
                <a:avLst/>
              </a:prstGeom>
              <a:blipFill>
                <a:blip r:embed="rId9"/>
                <a:stretch>
                  <a:fillRect l="-300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96EDCEB-9EE9-9648-8FB5-7F7100511492}"/>
              </a:ext>
            </a:extLst>
          </p:cNvPr>
          <p:cNvCxnSpPr>
            <a:cxnSpLocks/>
          </p:cNvCxnSpPr>
          <p:nvPr/>
        </p:nvCxnSpPr>
        <p:spPr>
          <a:xfrm flipH="1">
            <a:off x="6435259" y="3800758"/>
            <a:ext cx="1802989" cy="51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Line 11">
            <a:extLst>
              <a:ext uri="{FF2B5EF4-FFF2-40B4-BE49-F238E27FC236}">
                <a16:creationId xmlns:a16="http://schemas.microsoft.com/office/drawing/2014/main" id="{FB41BC12-1FBF-CB47-B99A-BFC1B404A0B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17910" y="3735548"/>
            <a:ext cx="516715" cy="677423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AC9495-E689-0B4F-9354-C302E8843F9B}"/>
              </a:ext>
            </a:extLst>
          </p:cNvPr>
          <p:cNvSpPr txBox="1"/>
          <p:nvPr/>
        </p:nvSpPr>
        <p:spPr>
          <a:xfrm>
            <a:off x="7402247" y="4299945"/>
            <a:ext cx="832458" cy="400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2">
                    <a:lumMod val="50000"/>
                  </a:schemeClr>
                </a:solidFill>
                <a:latin typeface="Comic Sans MS" panose="030F0902030302020204" pitchFamily="66" charset="0"/>
              </a:rPr>
              <a:t>n= 15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8D2487E-7703-E24E-BB10-1E54A17B5073}"/>
              </a:ext>
            </a:extLst>
          </p:cNvPr>
          <p:cNvSpPr/>
          <p:nvPr/>
        </p:nvSpPr>
        <p:spPr>
          <a:xfrm>
            <a:off x="4085749" y="4807605"/>
            <a:ext cx="320151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000" dirty="0">
                <a:solidFill>
                  <a:srgbClr val="006600"/>
                </a:solidFill>
                <a:latin typeface="Comic Sans MS" panose="030F0902030302020204" pitchFamily="66" charset="0"/>
              </a:rPr>
              <a:t>t</a:t>
            </a:r>
            <a:r>
              <a:rPr lang="en-US" altLang="en-US" sz="4000" baseline="-25000" dirty="0">
                <a:solidFill>
                  <a:srgbClr val="006600"/>
                </a:solidFill>
                <a:latin typeface="Comic Sans MS" panose="030F0902030302020204" pitchFamily="66" charset="0"/>
              </a:rPr>
              <a:t>15 </a:t>
            </a:r>
            <a:r>
              <a:rPr lang="en-GB" sz="4000" dirty="0">
                <a:latin typeface="Comic Sans MS" panose="030F0902030302020204" pitchFamily="66" charset="0"/>
              </a:rPr>
              <a:t>=</a:t>
            </a:r>
            <a:r>
              <a:rPr lang="en-GB" sz="4000" dirty="0">
                <a:solidFill>
                  <a:srgbClr val="FF0000"/>
                </a:solidFill>
                <a:latin typeface="Comic Sans MS" panose="030F0902030302020204" pitchFamily="66" charset="0"/>
              </a:rPr>
              <a:t> 3</a:t>
            </a:r>
            <a:r>
              <a:rPr lang="en-GB" sz="4000" dirty="0">
                <a:latin typeface="Comic Sans MS" panose="030F0902030302020204" pitchFamily="66" charset="0"/>
              </a:rPr>
              <a:t> x </a:t>
            </a:r>
            <a:r>
              <a:rPr lang="en-GB" sz="4000" dirty="0">
                <a:solidFill>
                  <a:srgbClr val="0070C0"/>
                </a:solidFill>
                <a:latin typeface="Comic Sans MS" panose="030F0902030302020204" pitchFamily="66" charset="0"/>
              </a:rPr>
              <a:t>2</a:t>
            </a:r>
            <a:r>
              <a:rPr lang="en-GB" sz="4000" baseline="30000" dirty="0">
                <a:latin typeface="Comic Sans MS" panose="030F0902030302020204" pitchFamily="66" charset="0"/>
              </a:rPr>
              <a:t>15-1</a:t>
            </a:r>
          </a:p>
          <a:p>
            <a:r>
              <a:rPr lang="en-GB" sz="4000" dirty="0">
                <a:latin typeface="Comic Sans MS" panose="030F0902030302020204" pitchFamily="66" charset="0"/>
              </a:rPr>
              <a:t>=</a:t>
            </a:r>
            <a:r>
              <a:rPr lang="en-GB" sz="4000" dirty="0">
                <a:solidFill>
                  <a:srgbClr val="FF0000"/>
                </a:solidFill>
                <a:latin typeface="Comic Sans MS" panose="030F0902030302020204" pitchFamily="66" charset="0"/>
              </a:rPr>
              <a:t> 3</a:t>
            </a:r>
            <a:r>
              <a:rPr lang="en-GB" sz="4000" dirty="0">
                <a:latin typeface="Comic Sans MS" panose="030F0902030302020204" pitchFamily="66" charset="0"/>
              </a:rPr>
              <a:t> x </a:t>
            </a:r>
            <a:r>
              <a:rPr lang="en-GB" sz="4000" dirty="0">
                <a:solidFill>
                  <a:srgbClr val="0070C0"/>
                </a:solidFill>
                <a:latin typeface="Comic Sans MS" panose="030F0902030302020204" pitchFamily="66" charset="0"/>
              </a:rPr>
              <a:t>2</a:t>
            </a:r>
            <a:r>
              <a:rPr lang="en-GB" sz="4000" baseline="30000" dirty="0">
                <a:latin typeface="Comic Sans MS" panose="030F0902030302020204" pitchFamily="66" charset="0"/>
              </a:rPr>
              <a:t>14</a:t>
            </a:r>
          </a:p>
          <a:p>
            <a:r>
              <a:rPr lang="en-GB" sz="4000" dirty="0">
                <a:latin typeface="Comic Sans MS" panose="030F0902030302020204" pitchFamily="66" charset="0"/>
              </a:rPr>
              <a:t>=</a:t>
            </a:r>
            <a:r>
              <a:rPr lang="en-GB" sz="4000" dirty="0">
                <a:solidFill>
                  <a:srgbClr val="FF0000"/>
                </a:solidFill>
                <a:latin typeface="Comic Sans MS" panose="030F0902030302020204" pitchFamily="66" charset="0"/>
              </a:rPr>
              <a:t> </a:t>
            </a:r>
            <a:r>
              <a:rPr lang="en-GB" sz="4000" dirty="0">
                <a:latin typeface="Comic Sans MS" panose="030F0902030302020204" pitchFamily="66" charset="0"/>
              </a:rPr>
              <a:t>49152</a:t>
            </a:r>
          </a:p>
        </p:txBody>
      </p:sp>
    </p:spTree>
    <p:extLst>
      <p:ext uri="{BB962C8B-B14F-4D97-AF65-F5344CB8AC3E}">
        <p14:creationId xmlns:p14="http://schemas.microsoft.com/office/powerpoint/2010/main" val="1310441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3" grpId="0" animBg="1"/>
      <p:bldP spid="15" grpId="0" animBg="1"/>
      <p:bldP spid="18" grpId="0" animBg="1"/>
      <p:bldP spid="19" grpId="0" animBg="1"/>
      <p:bldP spid="23" grpId="0" animBg="1"/>
      <p:bldP spid="24" grpId="0" animBg="1"/>
      <p:bldP spid="25" grpId="0" animBg="1"/>
      <p:bldP spid="26" grpId="0" animBg="1"/>
      <p:bldP spid="29" grpId="0" animBg="1"/>
      <p:bldP spid="32" grpId="0" animBg="1"/>
      <p:bldP spid="35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283" y="47115"/>
            <a:ext cx="10515600" cy="984992"/>
          </a:xfrm>
        </p:spPr>
        <p:txBody>
          <a:bodyPr>
            <a:normAutofit/>
          </a:bodyPr>
          <a:lstStyle/>
          <a:p>
            <a:r>
              <a:rPr lang="en-GB" dirty="0"/>
              <a:t>Percentage change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8371" y="1273407"/>
                <a:ext cx="12191999" cy="577877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GB" dirty="0"/>
                  <a:t>Each term is 10% less than the previous term. If someone had $100 and decided that on each new day they would spend 10% of whatever money they had left.</a:t>
                </a:r>
              </a:p>
              <a:p>
                <a:endParaRPr lang="en-GB" sz="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A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GB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GB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GB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65.61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b="1" dirty="0"/>
                  <a:t>Note: </a:t>
                </a:r>
                <a:r>
                  <a:rPr lang="en-GB" dirty="0"/>
                  <a:t>10% reduction = 90% left =Each new term will be 90% of the current term. So 𝑟=90%=0.90</a:t>
                </a:r>
              </a:p>
              <a:p>
                <a:pPr marL="0" indent="0">
                  <a:buNone/>
                </a:pPr>
                <a:r>
                  <a:rPr lang="en-GB" b="1" dirty="0"/>
                  <a:t>Rule for finding the common ratio r, given the percentage change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𝐹𝑜𝑟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𝑎𝑛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% </m:t>
                      </m:r>
                      <m:r>
                        <a:rPr lang="en-GB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𝑟𝑒𝑑𝑢𝑐𝑡𝑖𝑜𝑛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𝑤h𝑒𝑛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𝑚𝑎𝑘𝑖𝑛𝑔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𝑒𝑎𝑐h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𝑛𝑒𝑤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𝑡𝑒𝑟𝑚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𝑢𝑠𝑒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=1 − </m:t>
                      </m:r>
                      <m:f>
                        <m:fPr>
                          <m:ctrlPr>
                            <a:rPr lang="en-GB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AU" b="0" i="1" dirty="0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𝐹𝑜𝑟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𝑎𝑛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% </m:t>
                      </m:r>
                      <m:r>
                        <a:rPr lang="en-GB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𝑖𝑛𝑐𝑟𝑒𝑎𝑠𝑒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𝑤h𝑒𝑛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𝑚𝑎𝑘𝑖𝑛𝑔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𝑒𝑎𝑐h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𝑛𝑒𝑤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𝑡𝑒𝑟𝑚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𝑢𝑠𝑒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=1 + </m:t>
                      </m:r>
                      <m:f>
                        <m:fPr>
                          <m:ctrlPr>
                            <a:rPr lang="en-GB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i="1" dirty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AU" i="1" dirty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8371" y="1273407"/>
                <a:ext cx="12191999" cy="5778778"/>
              </a:xfrm>
              <a:blipFill>
                <a:blip r:embed="rId3"/>
                <a:stretch>
                  <a:fillRect l="-1249" t="-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918897" y="1858610"/>
                <a:ext cx="343734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A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100−10% 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100</m:t>
                      </m:r>
                    </m:oMath>
                  </m:oMathPara>
                </a14:m>
                <a:endParaRPr lang="en-AU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=100−10=90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897" y="1858610"/>
                <a:ext cx="3437340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F492CE3-41B1-7443-BCC6-D63D42BA3712}"/>
                  </a:ext>
                </a:extLst>
              </p:cNvPr>
              <p:cNvSpPr/>
              <p:nvPr/>
            </p:nvSpPr>
            <p:spPr>
              <a:xfrm>
                <a:off x="5548442" y="1869109"/>
                <a:ext cx="343734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A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0−10% 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90</m:t>
                      </m:r>
                    </m:oMath>
                  </m:oMathPara>
                </a14:m>
                <a:endParaRPr lang="en-AU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0−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F492CE3-41B1-7443-BCC6-D63D42BA37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442" y="1869109"/>
                <a:ext cx="3437340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694896-62A4-3D47-AC67-112B7FD97BAF}"/>
                  </a:ext>
                </a:extLst>
              </p:cNvPr>
              <p:cNvSpPr txBox="1"/>
              <p:nvPr/>
            </p:nvSpPr>
            <p:spPr>
              <a:xfrm>
                <a:off x="8934186" y="1981470"/>
                <a:ext cx="2381697" cy="565796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rgbClr val="0070C0"/>
                    </a:solidFill>
                    <a:latin typeface="Comic Sans MS" panose="030F0902030302020204" pitchFamily="66" charset="0"/>
                  </a:rPr>
                  <a:t>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0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AU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sz="20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AU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m:rPr>
                        <m:nor/>
                      </m:rPr>
                      <a:rPr lang="en-GB" sz="2000" dirty="0" smtClean="0">
                        <a:solidFill>
                          <a:srgbClr val="0070C0"/>
                        </a:solidFill>
                        <a:latin typeface="Comic Sans MS" panose="030F0902030302020204" pitchFamily="66" charset="0"/>
                      </a:rPr>
                      <m:t>= </m:t>
                    </m:r>
                    <m:f>
                      <m:fPr>
                        <m:ctrlPr>
                          <a:rPr lang="en-GB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90</m:t>
                        </m:r>
                      </m:num>
                      <m:den>
                        <m:r>
                          <a:rPr lang="en-AU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m:rPr>
                        <m:nor/>
                      </m:rPr>
                      <a:rPr lang="en-GB" sz="2000" dirty="0" smtClean="0">
                        <a:solidFill>
                          <a:srgbClr val="0070C0"/>
                        </a:solidFill>
                        <a:latin typeface="Comic Sans MS" panose="030F0902030302020204" pitchFamily="66" charset="0"/>
                      </a:rPr>
                      <m:t>= </m:t>
                    </m:r>
                    <m:r>
                      <a:rPr lang="en-AU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0.90</m:t>
                    </m:r>
                  </m:oMath>
                </a14:m>
                <a:endParaRPr lang="en-GB" sz="2000" dirty="0">
                  <a:solidFill>
                    <a:srgbClr val="0070C0"/>
                  </a:solidFill>
                  <a:latin typeface="Comic Sans MS" panose="030F0902030302020204" pitchFamily="66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694896-62A4-3D47-AC67-112B7FD97B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4186" y="1981470"/>
                <a:ext cx="2381697" cy="565796"/>
              </a:xfrm>
              <a:prstGeom prst="rect">
                <a:avLst/>
              </a:prstGeom>
              <a:blipFill>
                <a:blip r:embed="rId6"/>
                <a:stretch>
                  <a:fillRect l="-2105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EBEA6A4-8C2A-FD4D-92AE-9B28C4E94F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9200" y="2684138"/>
            <a:ext cx="7627007" cy="12234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5030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115"/>
            <a:ext cx="12192000" cy="740285"/>
          </a:xfrm>
        </p:spPr>
        <p:txBody>
          <a:bodyPr>
            <a:noAutofit/>
          </a:bodyPr>
          <a:lstStyle/>
          <a:p>
            <a:r>
              <a:rPr lang="en-GB" sz="3600" dirty="0"/>
              <a:t>Calculating the common ratio from percentage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787400"/>
            <a:ext cx="12191999" cy="1485900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State, correct to two decimal places, the first four terms in each of these geometric sequences for the changes given.</a:t>
            </a:r>
          </a:p>
          <a:p>
            <a:r>
              <a:rPr lang="en-GB" dirty="0"/>
              <a:t>A. Starts at 200 and each new term is 4% </a:t>
            </a:r>
            <a:r>
              <a:rPr lang="en-GB" dirty="0">
                <a:solidFill>
                  <a:schemeClr val="accent1"/>
                </a:solidFill>
              </a:rPr>
              <a:t>less than </a:t>
            </a:r>
            <a:r>
              <a:rPr lang="en-GB" dirty="0"/>
              <a:t>the previous term.</a:t>
            </a:r>
          </a:p>
          <a:p>
            <a:r>
              <a:rPr lang="en-GB" dirty="0"/>
              <a:t>B. Starts at 500 and each new term is 12% </a:t>
            </a:r>
            <a:r>
              <a:rPr lang="en-GB" dirty="0">
                <a:solidFill>
                  <a:srgbClr val="00B050"/>
                </a:solidFill>
              </a:rPr>
              <a:t>more than </a:t>
            </a:r>
            <a:r>
              <a:rPr lang="en-GB" dirty="0"/>
              <a:t>the previous term.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091075" y="2182646"/>
                <a:ext cx="2957903" cy="40615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AE" sz="240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ar-AE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240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ar-AE" sz="24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ar-AE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2400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ar-AE" sz="2400" b="0" i="1" dirty="0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ar-AE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AE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ar-AE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ar-AE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200</m:t>
                      </m:r>
                      <m:r>
                        <a:rPr lang="ar-AE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AE" dirty="0"/>
              </a:p>
              <a:p>
                <a:endParaRPr lang="ar-AE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A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ar-A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ar-A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ar-A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AE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A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ar-A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ar-A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96</m:t>
                      </m:r>
                      <m:r>
                        <a:rPr lang="ar-A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%=</m:t>
                      </m:r>
                      <m:r>
                        <a:rPr lang="ar-A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ar-A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ar-A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96</m:t>
                      </m:r>
                    </m:oMath>
                  </m:oMathPara>
                </a14:m>
                <a:endParaRPr lang="en-AU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A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</m:t>
                      </m:r>
                    </m:oMath>
                  </m:oMathPara>
                </a14:m>
                <a:endParaRPr lang="en-AU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A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ar-A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ar-A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ar-A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ar-AE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2400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ar-AE" sz="2400" b="0" i="1" dirty="0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ar-A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ar-A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ar-A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ar-A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96</m:t>
                      </m:r>
                    </m:oMath>
                  </m:oMathPara>
                </a14:m>
                <a:endParaRPr lang="ar-AE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ar-AE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GB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075" y="2182646"/>
                <a:ext cx="2957903" cy="4061561"/>
              </a:xfrm>
              <a:prstGeom prst="rect">
                <a:avLst/>
              </a:prstGeom>
              <a:blipFill>
                <a:blip r:embed="rId3"/>
                <a:stretch>
                  <a:fillRect l="-2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3738A37-F39D-5E46-BFD8-535F56E81B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0" y="5680435"/>
            <a:ext cx="5696028" cy="11333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E2E9A2A-E53C-6047-89A9-53BD03E6ADDB}"/>
                  </a:ext>
                </a:extLst>
              </p:cNvPr>
              <p:cNvSpPr/>
              <p:nvPr/>
            </p:nvSpPr>
            <p:spPr>
              <a:xfrm>
                <a:off x="7074808" y="2190371"/>
                <a:ext cx="2957903" cy="40629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AE" sz="2400" i="1" dirty="0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ar-AE" sz="24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240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ar-AE" sz="2400" i="1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ar-AE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2400" b="0" i="1" dirty="0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ar-AE" sz="2400" b="0" i="1" dirty="0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ar-AE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AE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ar-AE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ar-AE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500</m:t>
                      </m:r>
                      <m:r>
                        <a:rPr lang="ar-AE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AE" dirty="0"/>
              </a:p>
              <a:p>
                <a:endParaRPr lang="ar-AE" sz="2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A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ar-A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ar-A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</m:t>
                      </m:r>
                      <m:r>
                        <a:rPr lang="ar-A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ar-AE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A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ar-A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ar-A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112</m:t>
                      </m:r>
                      <m:r>
                        <a:rPr lang="ar-A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%=</m:t>
                      </m:r>
                      <m:r>
                        <a:rPr lang="ar-A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ar-A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ar-A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AU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A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𝑜𝑟</m:t>
                      </m:r>
                    </m:oMath>
                  </m:oMathPara>
                </a14:m>
                <a:endParaRPr lang="en-AU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ar-A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ar-A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ar-A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ar-A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ar-AE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2400" b="0" i="1" dirty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ar-AE" sz="2400" b="0" i="1" dirty="0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ar-AE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ar-A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ar-A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ar-A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ar-AE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ar-AE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GB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E2E9A2A-E53C-6047-89A9-53BD03E6AD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4808" y="2190371"/>
                <a:ext cx="2957903" cy="4062907"/>
              </a:xfrm>
              <a:prstGeom prst="rect">
                <a:avLst/>
              </a:prstGeom>
              <a:blipFill>
                <a:blip r:embed="rId5"/>
                <a:stretch>
                  <a:fillRect l="-2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7828F73-AFA4-014F-AC4E-8D186E1888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8267" y="5677529"/>
            <a:ext cx="5939283" cy="11333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56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F50C2-2680-6A45-BA0A-8E3F2F6CE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 interest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F8ED4-36C5-A540-B62E-741C60B52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Assume that $1000 is invested at 10% per annum. At the end of the first year, the amount will have grown to</a:t>
            </a:r>
          </a:p>
          <a:p>
            <a:r>
              <a:rPr lang="en-US" dirty="0"/>
              <a:t>1000+10%(1000)=$1100</a:t>
            </a:r>
          </a:p>
          <a:p>
            <a:r>
              <a:rPr lang="en-US" dirty="0"/>
              <a:t>At the end of the second year, it will have grown to</a:t>
            </a:r>
          </a:p>
          <a:p>
            <a:r>
              <a:rPr lang="en-US" dirty="0"/>
              <a:t>(1000+10%(1000))+10%(1000+10%(1000))=$1210</a:t>
            </a:r>
          </a:p>
          <a:p>
            <a:r>
              <a:rPr lang="en-US" dirty="0"/>
              <a:t>The value of the investment at the end of each year forms a geometric sequence. For this example, we have</a:t>
            </a:r>
          </a:p>
          <a:p>
            <a:r>
              <a:rPr lang="en-US" dirty="0"/>
              <a:t>𝑎=1000 and 𝑟=1.1,i.e. 𝑟=100%+10%</a:t>
            </a:r>
          </a:p>
        </p:txBody>
      </p:sp>
    </p:spTree>
    <p:extLst>
      <p:ext uri="{BB962C8B-B14F-4D97-AF65-F5344CB8AC3E}">
        <p14:creationId xmlns:p14="http://schemas.microsoft.com/office/powerpoint/2010/main" val="337213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5CCD5-5B7F-904C-A09A-AED942945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6603"/>
            <a:ext cx="12192000" cy="702305"/>
          </a:xfrm>
        </p:spPr>
        <p:txBody>
          <a:bodyPr>
            <a:normAutofit/>
          </a:bodyPr>
          <a:lstStyle/>
          <a:p>
            <a:r>
              <a:rPr lang="en-US" sz="3600" dirty="0"/>
              <a:t>Marta invests $2500 at 7% p.a. compounded annually. Find: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3B080F-A92F-714D-871E-F9ED6825A6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018446"/>
                <a:ext cx="12192000" cy="527742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1. the value of her investment after 5 years</a:t>
                </a:r>
              </a:p>
              <a:p>
                <a:r>
                  <a:rPr lang="en-US" dirty="0"/>
                  <a:t>2. how long it takes until her investment is worth $10000.</a:t>
                </a:r>
              </a:p>
              <a:p>
                <a:r>
                  <a:rPr lang="en-US" dirty="0"/>
                  <a:t>Solution</a:t>
                </a:r>
              </a:p>
              <a:p>
                <a:r>
                  <a:rPr lang="en-US" dirty="0"/>
                  <a:t>1.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be the value at the end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(</m:t>
                        </m:r>
                        <m:r>
                          <m:rPr>
                            <m:nor/>
                          </m:rPr>
                          <a:rPr lang="en-US" dirty="0"/>
                          <m:t>𝑛</m:t>
                        </m:r>
                        <m:r>
                          <m:rPr>
                            <m:nor/>
                          </m:rPr>
                          <a:rPr lang="en-US" dirty="0"/>
                          <m:t>−1)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𝑠𝑡</m:t>
                        </m:r>
                      </m:sup>
                    </m:sSup>
                  </m:oMath>
                </a14:m>
                <a:r>
                  <a:rPr lang="en-US" dirty="0"/>
                  <a:t> year. Then 𝑎=2500 and 𝑟=1.07.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dirty="0"/>
                  <a:t>=𝑎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AU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AU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 2</a:t>
                </a:r>
                <a14:m>
                  <m:oMath xmlns:m="http://schemas.openxmlformats.org/officeDocument/2006/math">
                    <m:r>
                      <a:rPr lang="en-AU" b="0" i="0" smtClean="0">
                        <a:latin typeface="Cambria Math" panose="02040503050406030204" pitchFamily="18" charset="0"/>
                      </a:rPr>
                      <m:t>500</m:t>
                    </m:r>
                    <m:r>
                      <a:rPr lang="en-A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(1.07)</m:t>
                        </m:r>
                      </m:e>
                      <m:sup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AU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=3506.38                               The value of the investment after 5 years is $3506.38.</a:t>
                </a:r>
              </a:p>
              <a:p>
                <a:r>
                  <a:rPr lang="en-US" dirty="0"/>
                  <a:t>2.</a:t>
                </a:r>
                <a:r>
                  <a:rPr lang="en-GB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=𝑎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AU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AU" b="0" i="1" dirty="0" smtClean="0">
                        <a:latin typeface="Cambria Math" panose="02040503050406030204" pitchFamily="18" charset="0"/>
                      </a:rPr>
                      <m:t>=10000</m:t>
                    </m:r>
                  </m:oMath>
                </a14:m>
                <a:r>
                  <a:rPr lang="en-US" dirty="0"/>
                  <a:t>  </a:t>
                </a:r>
                <a:r>
                  <a:rPr lang="en-US" dirty="0">
                    <a:sym typeface="Wingdings" pitchFamily="2" charset="2"/>
                  </a:rPr>
                  <a:t> </a:t>
                </a:r>
                <a:r>
                  <a:rPr lang="en-US" dirty="0"/>
                  <a:t>2</a:t>
                </a:r>
                <a14:m>
                  <m:oMath xmlns:m="http://schemas.openxmlformats.org/officeDocument/2006/math">
                    <m:r>
                      <a:rPr lang="en-AU" b="0" i="0" smtClean="0">
                        <a:latin typeface="Cambria Math" panose="02040503050406030204" pitchFamily="18" charset="0"/>
                      </a:rPr>
                      <m:t>500</m:t>
                    </m:r>
                    <m:r>
                      <a:rPr lang="en-A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(1.07)</m:t>
                        </m:r>
                      </m:e>
                      <m:sup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AU" i="1" dirty="0">
                        <a:latin typeface="Cambria Math" panose="02040503050406030204" pitchFamily="18" charset="0"/>
                      </a:rPr>
                      <m:t>=10000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/>
                          <m:t>(1.07)</m:t>
                        </m:r>
                      </m:e>
                      <m:sup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AU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0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AU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/>
                              <m:t>(1.07)</m:t>
                            </m:r>
                          </m:e>
                          <m:sup>
                            <m:r>
                              <a:rPr lang="en-AU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AU" i="1" dirty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func>
                  </m:oMath>
                </a14:m>
                <a:r>
                  <a:rPr lang="en-US" dirty="0"/>
                  <a:t>  </a:t>
                </a:r>
                <a:r>
                  <a:rPr lang="en-US" dirty="0">
                    <a:sym typeface="Wingdings" pitchFamily="2" charset="2"/>
                  </a:rPr>
                  <a:t> (n-1)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(1.07)</m:t>
                        </m:r>
                      </m:e>
                    </m:func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n-AU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func>
                  </m:oMath>
                </a14:m>
                <a:r>
                  <a:rPr lang="en-US" dirty="0"/>
                  <a:t>  </a:t>
                </a:r>
                <a:r>
                  <a:rPr lang="en-US" dirty="0">
                    <a:sym typeface="Wingdings" pitchFamily="2" charset="2"/>
                  </a:rPr>
                  <a:t> n-1=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AU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r>
                              <a:rPr lang="en-AU" i="1">
                                <a:latin typeface="Cambria Math" panose="02040503050406030204" pitchFamily="18" charset="0"/>
                              </a:rPr>
                              <m:t>(1.07)</m:t>
                            </m:r>
                          </m:e>
                        </m:func>
                      </m:den>
                    </m:f>
                  </m:oMath>
                </a14:m>
                <a:endParaRPr lang="en-US" dirty="0"/>
              </a:p>
              <a:p>
                <a:pPr algn="ctr"/>
                <a:r>
                  <a:rPr lang="en-US" dirty="0"/>
                  <a:t>∴𝑛≈21.49</a:t>
                </a:r>
              </a:p>
              <a:p>
                <a:r>
                  <a:rPr lang="en-US" dirty="0"/>
                  <a:t>By the end of the 21st year, the investment will be worth over $10000.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D3B080F-A92F-714D-871E-F9ED6825A6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018446"/>
                <a:ext cx="12192000" cy="5277423"/>
              </a:xfrm>
              <a:blipFill>
                <a:blip r:embed="rId2"/>
                <a:stretch>
                  <a:fillRect l="-1249" t="-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254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8EF13-01E2-A84C-8FCC-9A1EAB7E9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 mean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214839-A205-9041-B605-C5655C256E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59370" y="2108201"/>
                <a:ext cx="10553076" cy="3760891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/>
                  <a:t>The </a:t>
                </a:r>
                <a:r>
                  <a:rPr lang="en-US" sz="2800" dirty="0">
                    <a:solidFill>
                      <a:srgbClr val="C00000"/>
                    </a:solidFill>
                  </a:rPr>
                  <a:t>geometric mean </a:t>
                </a:r>
                <a:r>
                  <a:rPr lang="en-US" sz="2800" dirty="0"/>
                  <a:t>of two numbers 𝑎 and 𝑏 is defined as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e>
                    </m:rad>
                  </m:oMath>
                </a14:m>
                <a:r>
                  <a:rPr lang="en-US" sz="2800" dirty="0"/>
                  <a:t>.</a:t>
                </a:r>
              </a:p>
              <a:p>
                <a:r>
                  <a:rPr lang="en-US" sz="2800" dirty="0"/>
                  <a:t>If positive numbers 𝑎,𝑐,𝑏 are consecutive terms of a geometric sequence, then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8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AU" sz="2800" dirty="0"/>
              </a:p>
              <a:p>
                <a:pPr algn="ctr"/>
                <a:r>
                  <a:rPr lang="en-US" sz="2800" dirty="0"/>
                  <a:t>∴  𝑐=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sz="2800" i="1">
                            <a:latin typeface="Cambria Math" panose="02040503050406030204" pitchFamily="18" charset="0"/>
                          </a:rPr>
                          <m:t>𝑎𝑏</m:t>
                        </m:r>
                      </m:e>
                    </m:ra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214839-A205-9041-B605-C5655C256E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9370" y="2108201"/>
                <a:ext cx="10553076" cy="3760891"/>
              </a:xfrm>
              <a:blipFill>
                <a:blip r:embed="rId2"/>
                <a:stretch>
                  <a:fillRect l="-1202" t="-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8671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93023-B894-614A-8D95-5132D0ADA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9A327B-B861-4A4D-A230-0ECA621EB9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</a:t>
                </a:r>
                <a:r>
                  <a:rPr lang="en-US" dirty="0">
                    <a:solidFill>
                      <a:srgbClr val="C00000"/>
                    </a:solidFill>
                  </a:rPr>
                  <a:t>geometric sequence </a:t>
                </a:r>
                <a:r>
                  <a:rPr lang="en-US" dirty="0"/>
                  <a:t>has a recurrence relation of the form 𝑡𝑛=𝑟𝑡𝑛−1, where 𝑟 is a constant. Each successive term is found by multiplying the previous term by a fixed amount. For example: 2,6,18,54,…</a:t>
                </a:r>
              </a:p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US" dirty="0"/>
                  <a:t> term of a geometric sequence is given by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800" dirty="0"/>
                  <a:t>=𝑎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endParaRPr lang="en-US" sz="2800" dirty="0"/>
              </a:p>
              <a:p>
                <a:r>
                  <a:rPr lang="en-US" dirty="0"/>
                  <a:t>where 𝑎 is the first term and 𝑟 is the </a:t>
                </a:r>
                <a:r>
                  <a:rPr lang="en-US" dirty="0">
                    <a:solidFill>
                      <a:srgbClr val="C00000"/>
                    </a:solidFill>
                  </a:rPr>
                  <a:t>common rati</a:t>
                </a:r>
                <a:r>
                  <a:rPr lang="en-US" dirty="0"/>
                  <a:t>o of successive terms, that is, </a:t>
                </a:r>
                <a:r>
                  <a:rPr lang="en-US" sz="2400" dirty="0"/>
                  <a:t>𝑟=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AU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, for all 𝑘&gt;1.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59A327B-B861-4A4D-A230-0ECA621EB9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1" t="-673" r="-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3221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2055705F-6470-DB4D-BE37-E9F644187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28600"/>
            <a:ext cx="6629400" cy="584200"/>
          </a:xfrm>
          <a:prstGeom prst="rect">
            <a:avLst/>
          </a:prstGeom>
          <a:gradFill rotWithShape="1"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2" algn="just">
              <a:defRPr/>
            </a:pPr>
            <a:r>
              <a:rPr lang="en-US" sz="3200" b="1" i="1" dirty="0">
                <a:latin typeface="Monotype Corsiva" pitchFamily="66" charset="0"/>
                <a:cs typeface="Arial" pitchFamily="34" charset="0"/>
              </a:rPr>
              <a:t>Questions &amp; Summary Book</a:t>
            </a:r>
            <a:endParaRPr lang="en-US" sz="2400" b="1" i="1" dirty="0">
              <a:cs typeface="Arial" pitchFamily="34" charset="0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2C4DA58-F559-144D-9EC8-248EF35C1C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8083376"/>
              </p:ext>
            </p:extLst>
          </p:nvPr>
        </p:nvGraphicFramePr>
        <p:xfrm>
          <a:off x="1631504" y="954090"/>
          <a:ext cx="8928992" cy="4608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6661795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4276" y="600502"/>
            <a:ext cx="10957824" cy="1190198"/>
          </a:xfrm>
        </p:spPr>
        <p:txBody>
          <a:bodyPr anchor="t"/>
          <a:lstStyle/>
          <a:p>
            <a:r>
              <a:rPr lang="en-GB" u="sng" dirty="0"/>
              <a:t>Geometric Sequences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7088" y="2220313"/>
            <a:ext cx="10957823" cy="363257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cap="none" dirty="0">
                <a:solidFill>
                  <a:schemeClr val="tx1"/>
                </a:solidFill>
              </a:rPr>
              <a:t>Know the definition of A Geometric Sequence &amp; Common Ratio</a:t>
            </a:r>
            <a:endParaRPr lang="en-GB" cap="non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cap="none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cap="none" dirty="0">
                <a:solidFill>
                  <a:schemeClr val="tx1"/>
                </a:solidFill>
              </a:rPr>
              <a:t>Finding the Common </a:t>
            </a:r>
            <a:r>
              <a:rPr lang="en-GB" cap="none" dirty="0"/>
              <a:t>Ratio r, Identifying a geometric sequence</a:t>
            </a:r>
            <a:endParaRPr lang="en-GB" sz="2400" cap="none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cap="none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cap="none" dirty="0"/>
              <a:t>How to use recursion to generate the terms of a geometric sequence with Mathematica</a:t>
            </a:r>
            <a:endParaRPr lang="en-GB" sz="2400" cap="none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50183" y="2196186"/>
            <a:ext cx="428185" cy="428185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50183" y="3313441"/>
            <a:ext cx="428185" cy="428185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550183" y="4430696"/>
            <a:ext cx="428185" cy="428185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8174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64BBAA4-C62B-4146-B49F-FE4CC4655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2CFDF3-052F-7542-BED2-98F5E16B0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911" y="643468"/>
            <a:ext cx="3177847" cy="16741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Geometric Sequences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EB57AA8-F021-480C-A9E2-F89913313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62164" y="2478513"/>
            <a:ext cx="292608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7">
            <a:extLst>
              <a:ext uri="{FF2B5EF4-FFF2-40B4-BE49-F238E27FC236}">
                <a16:creationId xmlns:a16="http://schemas.microsoft.com/office/drawing/2014/main" id="{D6853AE2-46F8-E34F-A99C-DAF2A4C3A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065" y="2639380"/>
            <a:ext cx="3030180" cy="322971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45720" rIns="0" bIns="45720" rtlCol="0">
            <a:norm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tx1"/>
              </a:buClr>
              <a:buSzPct val="70000"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In geometric sequences, you multiply by a </a:t>
            </a:r>
            <a:r>
              <a:rPr lang="en-US" altLang="en-US" dirty="0">
                <a:solidFill>
                  <a:srgbClr val="FF0000"/>
                </a:solidFill>
                <a:latin typeface="+mn-lt"/>
                <a:ea typeface="+mn-ea"/>
              </a:rPr>
              <a:t>common ratio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, </a:t>
            </a:r>
            <a:r>
              <a:rPr lang="en-US" altLang="en-US" dirty="0">
                <a:solidFill>
                  <a:srgbClr val="FF0000"/>
                </a:solidFill>
                <a:latin typeface="+mn-lt"/>
                <a:ea typeface="+mn-ea"/>
              </a:rPr>
              <a:t>r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,  each time.</a:t>
            </a:r>
          </a:p>
          <a:p>
            <a:pPr marL="0" indent="0" eaLnBrk="1" hangingPunct="1">
              <a:spcBef>
                <a:spcPct val="20000"/>
              </a:spcBef>
              <a:buClr>
                <a:schemeClr val="tx1"/>
              </a:buClr>
              <a:buSzPct val="70000"/>
              <a:buFont typeface="Calibri" panose="020F0502020204030204" pitchFamily="34" charset="0"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  <a:p>
            <a:pPr eaLnBrk="1" hangingPunct="1">
              <a:spcBef>
                <a:spcPct val="20000"/>
              </a:spcBef>
              <a:buClr>
                <a:schemeClr val="tx1"/>
              </a:buClr>
              <a:buSzPct val="70000"/>
              <a:buFont typeface="Calibri" panose="020F0502020204030204" pitchFamily="34" charset="0"/>
              <a:buChar char="¢"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378481-35EE-E64D-BA1D-BD438894C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019" y="470206"/>
            <a:ext cx="5303352" cy="133909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BF36B24-6632-4516-9692-731462896C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9004AA9-115F-8146-A081-FB601BD48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6758" y="2232410"/>
            <a:ext cx="5998029" cy="12484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2497517-F5DB-8E43-954A-5C392B58AD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6758" y="4254237"/>
            <a:ext cx="6679057" cy="124842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067374C-7EA8-934A-A000-6823A14B4CAA}"/>
              </a:ext>
            </a:extLst>
          </p:cNvPr>
          <p:cNvSpPr txBox="1"/>
          <p:nvPr/>
        </p:nvSpPr>
        <p:spPr>
          <a:xfrm>
            <a:off x="10254343" y="869171"/>
            <a:ext cx="1204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r=3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EFE1F87-A299-C046-8D51-0615D36485AF}"/>
                  </a:ext>
                </a:extLst>
              </p:cNvPr>
              <p:cNvSpPr txBox="1"/>
              <p:nvPr/>
            </p:nvSpPr>
            <p:spPr>
              <a:xfrm>
                <a:off x="10521051" y="2438193"/>
                <a:ext cx="1204686" cy="787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r=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EFE1F87-A299-C046-8D51-0615D3648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1051" y="2438193"/>
                <a:ext cx="1204686" cy="787716"/>
              </a:xfrm>
              <a:prstGeom prst="rect">
                <a:avLst/>
              </a:prstGeom>
              <a:blipFill>
                <a:blip r:embed="rId5"/>
                <a:stretch>
                  <a:fillRect l="-12632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DB50AC9-5033-3140-BE7D-DB8076F5A3D8}"/>
                  </a:ext>
                </a:extLst>
              </p:cNvPr>
              <p:cNvSpPr/>
              <p:nvPr/>
            </p:nvSpPr>
            <p:spPr>
              <a:xfrm>
                <a:off x="8395518" y="5519491"/>
                <a:ext cx="331853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r=</a:t>
                </a:r>
                <a14:m>
                  <m:oMath xmlns:m="http://schemas.openxmlformats.org/officeDocument/2006/math">
                    <m:r>
                      <a:rPr lang="en-AU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𝐶𝑜𝑚𝑚𝑜𝑛</m:t>
                    </m:r>
                    <m:r>
                      <a:rPr lang="en-AU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𝑅𝑎𝑡𝑖𝑜</m:t>
                    </m:r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6DB50AC9-5033-3140-BE7D-DB8076F5A3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5518" y="5519491"/>
                <a:ext cx="3318537" cy="584775"/>
              </a:xfrm>
              <a:prstGeom prst="rect">
                <a:avLst/>
              </a:prstGeom>
              <a:blipFill>
                <a:blip r:embed="rId6"/>
                <a:stretch>
                  <a:fillRect l="-4580" t="-12766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49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2CFDF3-052F-7542-BED2-98F5E16B0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Arithmetic vs. Geometric Sequences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9CEC61-F44B-43B3-B40F-AE38C5AF1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7">
                <a:extLst>
                  <a:ext uri="{FF2B5EF4-FFF2-40B4-BE49-F238E27FC236}">
                    <a16:creationId xmlns:a16="http://schemas.microsoft.com/office/drawing/2014/main" id="{3B992B84-47CA-964F-8BA6-14E4AFD95F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3980" y="2095500"/>
                <a:ext cx="4343400" cy="411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None/>
                </a:pPr>
                <a:r>
                  <a:rPr lang="en-US" altLang="en-US" sz="2600" b="1" dirty="0">
                    <a:solidFill>
                      <a:schemeClr val="tx2"/>
                    </a:solidFill>
                  </a:rPr>
                  <a:t>Geometric Sequences</a:t>
                </a:r>
              </a:p>
              <a:p>
                <a:pPr eaLnBrk="1" hangingPunct="1"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¢"/>
                </a:pPr>
                <a:r>
                  <a:rPr lang="en-US" altLang="en-US" sz="2600" dirty="0">
                    <a:solidFill>
                      <a:schemeClr val="tx2"/>
                    </a:solidFill>
                  </a:rPr>
                  <a:t>Increases by the common ratio </a:t>
                </a:r>
                <a:r>
                  <a:rPr lang="en-US" altLang="en-US" sz="2600" i="1" dirty="0">
                    <a:solidFill>
                      <a:srgbClr val="FF0000"/>
                    </a:solidFill>
                  </a:rPr>
                  <a:t>r</a:t>
                </a:r>
                <a:endParaRPr lang="en-US" altLang="en-US" sz="2600" dirty="0">
                  <a:solidFill>
                    <a:srgbClr val="FF0000"/>
                  </a:solidFill>
                </a:endParaRPr>
              </a:p>
              <a:p>
                <a:pPr eaLnBrk="1" hangingPunct="1"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¢"/>
                </a:pPr>
                <a:r>
                  <a:rPr lang="en-US" altLang="en-US" sz="2600" dirty="0">
                    <a:solidFill>
                      <a:srgbClr val="7030A0"/>
                    </a:solidFill>
                  </a:rPr>
                  <a:t>Multiplication or Division</a:t>
                </a:r>
              </a:p>
              <a:p>
                <a:pPr eaLnBrk="1" hangingPunct="1"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¢"/>
                </a:pPr>
                <a:r>
                  <a:rPr lang="en-US" altLang="en-US" sz="2600" dirty="0">
                    <a:solidFill>
                      <a:schemeClr val="tx2"/>
                    </a:solidFill>
                  </a:rPr>
                  <a:t> </a:t>
                </a:r>
                <a:r>
                  <a:rPr lang="en-US" altLang="en-US" sz="2600" dirty="0">
                    <a:solidFill>
                      <a:srgbClr val="FF0000"/>
                    </a:solidFill>
                  </a:rPr>
                  <a:t>r</a:t>
                </a:r>
                <a:r>
                  <a:rPr lang="en-US" altLang="en-US" sz="2600" dirty="0">
                    <a:solidFill>
                      <a:schemeClr val="tx2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altLang="en-US" sz="26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260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altLang="en-US" sz="2600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AU" altLang="en-US" sz="2600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en-US" sz="260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altLang="en-US" sz="2600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AU" altLang="en-US" sz="2600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AU" altLang="en-US" sz="2600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AU" altLang="en-US" sz="2600" b="0" i="1" dirty="0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en-US" altLang="en-US" sz="2600" baseline="-25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3" name="Rectangle 7">
                <a:extLst>
                  <a:ext uri="{FF2B5EF4-FFF2-40B4-BE49-F238E27FC236}">
                    <a16:creationId xmlns:a16="http://schemas.microsoft.com/office/drawing/2014/main" id="{3B992B84-47CA-964F-8BA6-14E4AFD95F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43980" y="2095500"/>
                <a:ext cx="4343400" cy="4114800"/>
              </a:xfrm>
              <a:prstGeom prst="rect">
                <a:avLst/>
              </a:prstGeom>
              <a:blipFill>
                <a:blip r:embed="rId2"/>
                <a:stretch>
                  <a:fillRect l="-583" t="-123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7">
                <a:extLst>
                  <a:ext uri="{FF2B5EF4-FFF2-40B4-BE49-F238E27FC236}">
                    <a16:creationId xmlns:a16="http://schemas.microsoft.com/office/drawing/2014/main" id="{D6853AE2-46F8-E34F-A99C-DAF2A4C3AF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247" y="2023963"/>
                <a:ext cx="4343400" cy="411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ヒラギノ角ゴ Pro W3" panose="020B0300000000000000" pitchFamily="34" charset="-128"/>
                  </a:defRPr>
                </a:lvl9pPr>
              </a:lstStyle>
              <a:p>
                <a:pPr algn="ctr" eaLnBrk="1" hangingPunct="1"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None/>
                </a:pPr>
                <a:r>
                  <a:rPr lang="en-US" altLang="en-US" sz="2600" b="1" dirty="0">
                    <a:solidFill>
                      <a:schemeClr val="tx2"/>
                    </a:solidFill>
                  </a:rPr>
                  <a:t>Arithmetic Sequences</a:t>
                </a:r>
              </a:p>
              <a:p>
                <a:pPr eaLnBrk="1" hangingPunct="1"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¢"/>
                </a:pPr>
                <a:r>
                  <a:rPr lang="en-US" altLang="en-US" sz="2600" dirty="0">
                    <a:solidFill>
                      <a:schemeClr val="tx2"/>
                    </a:solidFill>
                  </a:rPr>
                  <a:t>Increases by the common difference </a:t>
                </a:r>
                <a:r>
                  <a:rPr lang="en-US" altLang="en-US" sz="2600" dirty="0">
                    <a:solidFill>
                      <a:srgbClr val="FF0000"/>
                    </a:solidFill>
                  </a:rPr>
                  <a:t>d</a:t>
                </a:r>
              </a:p>
              <a:p>
                <a:pPr eaLnBrk="1" hangingPunct="1"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¢"/>
                </a:pPr>
                <a:r>
                  <a:rPr lang="en-US" altLang="en-US" sz="2600" dirty="0">
                    <a:solidFill>
                      <a:srgbClr val="7030A0"/>
                    </a:solidFill>
                  </a:rPr>
                  <a:t>Addition or Subtraction</a:t>
                </a:r>
              </a:p>
              <a:p>
                <a:pPr eaLnBrk="1" hangingPunct="1"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¢"/>
                </a:pPr>
                <a:r>
                  <a:rPr lang="en-US" altLang="en-US" sz="2600" dirty="0">
                    <a:solidFill>
                      <a:schemeClr val="tx2"/>
                    </a:solidFill>
                  </a:rPr>
                  <a:t> </a:t>
                </a:r>
                <a:r>
                  <a:rPr lang="en-US" altLang="en-US" sz="2600" dirty="0">
                    <a:solidFill>
                      <a:srgbClr val="FF0000"/>
                    </a:solidFill>
                  </a:rPr>
                  <a:t>d</a:t>
                </a:r>
                <a:r>
                  <a:rPr lang="en-US" altLang="en-US" sz="2600" dirty="0">
                    <a:solidFill>
                      <a:schemeClr val="tx2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6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26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altLang="en-US" sz="26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sz="2600" dirty="0">
                    <a:solidFill>
                      <a:schemeClr val="tx2"/>
                    </a:solidFill>
                  </a:rPr>
                  <a:t>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60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altLang="en-US" sz="26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altLang="en-US" sz="26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altLang="en-US" sz="26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AU" altLang="en-US" sz="2600" b="0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en-US" sz="2600" dirty="0">
                    <a:solidFill>
                      <a:schemeClr val="tx2"/>
                    </a:solidFill>
                  </a:rPr>
                  <a:t> </a:t>
                </a:r>
              </a:p>
              <a:p>
                <a:pPr eaLnBrk="1" hangingPunct="1">
                  <a:spcBef>
                    <a:spcPct val="20000"/>
                  </a:spcBef>
                  <a:buClr>
                    <a:schemeClr val="tx1"/>
                  </a:buClr>
                  <a:buSzPct val="70000"/>
                  <a:buFont typeface="Wingdings" pitchFamily="2" charset="2"/>
                  <a:buChar char="¢"/>
                </a:pPr>
                <a:endParaRPr lang="en-US" altLang="en-US" sz="26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7" name="Rectangle 7">
                <a:extLst>
                  <a:ext uri="{FF2B5EF4-FFF2-40B4-BE49-F238E27FC236}">
                    <a16:creationId xmlns:a16="http://schemas.microsoft.com/office/drawing/2014/main" id="{D6853AE2-46F8-E34F-A99C-DAF2A4C3AF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6247" y="2023963"/>
                <a:ext cx="4343400" cy="4114800"/>
              </a:xfrm>
              <a:prstGeom prst="rect">
                <a:avLst/>
              </a:prstGeom>
              <a:blipFill>
                <a:blip r:embed="rId3"/>
                <a:stretch>
                  <a:fillRect l="-875" t="-92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51C6EB1F-96F1-684E-B459-DB10DAD21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2280" y="5359400"/>
            <a:ext cx="7886700" cy="1041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4157E8A-43AF-BC42-B18B-6C4174FE6689}"/>
                  </a:ext>
                </a:extLst>
              </p:cNvPr>
              <p:cNvSpPr/>
              <p:nvPr/>
            </p:nvSpPr>
            <p:spPr>
              <a:xfrm>
                <a:off x="126247" y="4694535"/>
                <a:ext cx="421132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2400" dirty="0">
                    <a:solidFill>
                      <a:srgbClr val="000000"/>
                    </a:solidFill>
                    <a:latin typeface="STIXGeneral-Regular" pitchFamily="2" charset="2"/>
                  </a:rPr>
                  <a:t>Common difference </a:t>
                </a:r>
                <a:r>
                  <a:rPr lang="en-AU" sz="2400" dirty="0">
                    <a:solidFill>
                      <a:srgbClr val="000000"/>
                    </a:solidFill>
                    <a:latin typeface="STIXGeneral-Italic" pitchFamily="2" charset="2"/>
                  </a:rPr>
                  <a:t>d</a:t>
                </a:r>
              </a:p>
              <a:p>
                <a:r>
                  <a:rPr lang="en-AU" sz="2400" dirty="0">
                    <a:solidFill>
                      <a:srgbClr val="000000"/>
                    </a:solidFill>
                    <a:latin typeface="STIXGeneral-Regular" pitchFamily="2" charset="2"/>
                  </a:rPr>
                  <a:t>=any term </a:t>
                </a:r>
                <a14:m>
                  <m:oMath xmlns:m="http://schemas.openxmlformats.org/officeDocument/2006/math">
                    <m:r>
                      <a:rPr lang="en-A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AU" sz="2400" dirty="0">
                    <a:solidFill>
                      <a:srgbClr val="000000"/>
                    </a:solidFill>
                    <a:latin typeface="STIXGeneral-Regular" pitchFamily="2" charset="2"/>
                  </a:rPr>
                  <a:t> the previous term</a:t>
                </a:r>
              </a:p>
              <a:p>
                <a:r>
                  <a:rPr lang="en-AU" sz="2400" dirty="0">
                    <a:solidFill>
                      <a:srgbClr val="000000"/>
                    </a:solidFill>
                    <a:latin typeface="STIXGeneral-Regular" pitchFamily="2" charset="2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AU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400" dirty="0">
                    <a:solidFill>
                      <a:srgbClr val="000000"/>
                    </a:solidFill>
                    <a:latin typeface="STIXGeneral-Regular" pitchFamily="2" charset="2"/>
                  </a:rPr>
                  <a:t>=</a:t>
                </a:r>
                <a:r>
                  <a:rPr lang="en-AU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en-A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AU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400" dirty="0">
                    <a:solidFill>
                      <a:srgbClr val="000000"/>
                    </a:solidFill>
                    <a:latin typeface="STIXGeneral-Regular" pitchFamily="2" charset="2"/>
                  </a:rPr>
                  <a:t>=</a:t>
                </a:r>
                <a:r>
                  <a:rPr lang="en-AU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AU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en-A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sz="24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AU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AU" sz="2400" dirty="0">
                  <a:solidFill>
                    <a:srgbClr val="000000"/>
                  </a:solidFill>
                  <a:latin typeface="STIXGeneral-Regular" pitchFamily="2" charset="2"/>
                </a:endParaRPr>
              </a:p>
              <a:p>
                <a:r>
                  <a:rPr lang="en-AU" sz="2400" dirty="0">
                    <a:solidFill>
                      <a:srgbClr val="000000"/>
                    </a:solidFill>
                    <a:latin typeface="STIXGeneral-Regular" pitchFamily="2" charset="2"/>
                  </a:rPr>
                  <a:t>=…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4157E8A-43AF-BC42-B18B-6C4174FE66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47" y="4694535"/>
                <a:ext cx="4211320" cy="1569660"/>
              </a:xfrm>
              <a:prstGeom prst="rect">
                <a:avLst/>
              </a:prstGeom>
              <a:blipFill>
                <a:blip r:embed="rId5"/>
                <a:stretch>
                  <a:fillRect l="-2102" t="-3226" b="-8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rame 3">
            <a:extLst>
              <a:ext uri="{FF2B5EF4-FFF2-40B4-BE49-F238E27FC236}">
                <a16:creationId xmlns:a16="http://schemas.microsoft.com/office/drawing/2014/main" id="{2C0ED7F8-DC4B-0841-B37F-473CE4FB008B}"/>
              </a:ext>
            </a:extLst>
          </p:cNvPr>
          <p:cNvSpPr/>
          <p:nvPr/>
        </p:nvSpPr>
        <p:spPr>
          <a:xfrm>
            <a:off x="27564" y="4602117"/>
            <a:ext cx="4112636" cy="1608183"/>
          </a:xfrm>
          <a:prstGeom prst="frame">
            <a:avLst>
              <a:gd name="adj1" fmla="val 30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6045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68840-7AB3-C746-9CD9-95DDEAE41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common ratio 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FD898-0B2C-564E-B3D3-88AE1901A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1930401"/>
            <a:ext cx="11633200" cy="977899"/>
          </a:xfrm>
        </p:spPr>
        <p:txBody>
          <a:bodyPr/>
          <a:lstStyle/>
          <a:p>
            <a:r>
              <a:rPr lang="en-US" dirty="0"/>
              <a:t>Find the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common ratio </a:t>
            </a:r>
            <a:r>
              <a:rPr lang="en-US" dirty="0"/>
              <a:t>in each of the following geometric sequences.</a:t>
            </a:r>
          </a:p>
          <a:p>
            <a:r>
              <a:rPr lang="en-US" dirty="0"/>
              <a:t>A. 3,12,48,192,…                                                                          B. 16,8,4,2,…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B59BA5-4CC9-6D44-84B5-09002F353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015" y="2975422"/>
            <a:ext cx="5012871" cy="9071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0642658-32BE-4043-9330-6BA3D1169857}"/>
                  </a:ext>
                </a:extLst>
              </p:cNvPr>
              <p:cNvSpPr/>
              <p:nvPr/>
            </p:nvSpPr>
            <p:spPr>
              <a:xfrm>
                <a:off x="459015" y="4266977"/>
                <a:ext cx="4468585" cy="10252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2400" b="0" i="0" u="none" strike="noStrike" dirty="0">
                    <a:solidFill>
                      <a:srgbClr val="009EC6"/>
                    </a:solidFill>
                    <a:effectLst/>
                    <a:latin typeface="STIXGeneral-Regular" pitchFamily="2" charset="2"/>
                  </a:rPr>
                  <a:t>Common ratio, </a:t>
                </a:r>
                <a:r>
                  <a:rPr lang="en-AU" sz="2400" b="0" i="0" u="none" strike="noStrike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STIXGeneral-Regular" pitchFamily="2" charset="2"/>
                  </a:rPr>
                  <a:t>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b="0" i="1" u="none" strike="noStrike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AU" sz="24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AU" sz="24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AU" sz="24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AU" sz="24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AU" sz="2400" b="0" i="0" u="none" strike="noStrike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STIXGeneral-Regular" pitchFamily="2" charset="2"/>
                  </a:rPr>
                  <a:t> =</a:t>
                </a:r>
                <a:r>
                  <a:rPr lang="en-AU" sz="2400" b="0" u="none" strike="noStrike" dirty="0">
                    <a:solidFill>
                      <a:schemeClr val="accent1">
                        <a:lumMod val="75000"/>
                      </a:schemeClr>
                    </a:solidFill>
                    <a:effectLst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b="0" i="1" u="none" strike="noStrike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u="none" strike="noStrike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AU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AU" sz="24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4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400" b="0" i="0" u="none" strike="noStrike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STIXGeneral-Regular" pitchFamily="2" charset="2"/>
                  </a:rPr>
                  <a:t>= 4</a:t>
                </a:r>
                <a:br>
                  <a:rPr lang="en-AU" sz="2400" dirty="0">
                    <a:solidFill>
                      <a:schemeClr val="accent1">
                        <a:lumMod val="75000"/>
                      </a:schemeClr>
                    </a:solidFill>
                  </a:rPr>
                </a:br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0642658-32BE-4043-9330-6BA3D11698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15" y="4266977"/>
                <a:ext cx="4468585" cy="1025281"/>
              </a:xfrm>
              <a:prstGeom prst="rect">
                <a:avLst/>
              </a:prstGeom>
              <a:blipFill>
                <a:blip r:embed="rId3"/>
                <a:stretch>
                  <a:fillRect l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9B2261BD-6350-074B-9D4F-43D11D36CD7E}"/>
              </a:ext>
            </a:extLst>
          </p:cNvPr>
          <p:cNvSpPr/>
          <p:nvPr/>
        </p:nvSpPr>
        <p:spPr>
          <a:xfrm>
            <a:off x="459015" y="5292258"/>
            <a:ext cx="37954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The common ratio </a:t>
            </a:r>
            <a:r>
              <a:rPr lang="en-AU" sz="2400" b="0" i="0" dirty="0">
                <a:solidFill>
                  <a:schemeClr val="accent1">
                    <a:lumMod val="75000"/>
                  </a:schemeClr>
                </a:solidFill>
                <a:effectLst/>
                <a:latin typeface="Open Sans"/>
              </a:rPr>
              <a:t>r = </a:t>
            </a:r>
            <a:r>
              <a:rPr lang="en-AU" sz="2400" b="0" i="0" u="none" strike="noStrike" dirty="0">
                <a:solidFill>
                  <a:schemeClr val="accent1">
                    <a:lumMod val="75000"/>
                  </a:schemeClr>
                </a:solidFill>
                <a:effectLst/>
                <a:latin typeface="STIXGeneral-Regular" pitchFamily="2" charset="2"/>
              </a:rPr>
              <a:t>4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8282BA-E2A7-0540-BB0C-ED8D7C560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5335" y="2853900"/>
            <a:ext cx="5327650" cy="11501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B198CB5-6815-714E-BF66-63C86190EA56}"/>
                  </a:ext>
                </a:extLst>
              </p:cNvPr>
              <p:cNvSpPr/>
              <p:nvPr/>
            </p:nvSpPr>
            <p:spPr>
              <a:xfrm>
                <a:off x="6126480" y="4266976"/>
                <a:ext cx="4468585" cy="10252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2400" b="0" i="0" u="none" strike="noStrike" dirty="0">
                    <a:solidFill>
                      <a:srgbClr val="009EC6"/>
                    </a:solidFill>
                    <a:effectLst/>
                    <a:latin typeface="STIXGeneral-Regular" pitchFamily="2" charset="2"/>
                  </a:rPr>
                  <a:t>Common ratio, </a:t>
                </a:r>
                <a:r>
                  <a:rPr lang="en-AU" sz="2400" b="0" i="0" u="none" strike="noStrike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STIXGeneral-Regular" pitchFamily="2" charset="2"/>
                  </a:rPr>
                  <a:t>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b="0" i="1" u="none" strike="noStrike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AU" sz="24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AU" sz="24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AU" sz="24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AU" sz="24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AU" sz="2400" b="0" i="0" u="none" strike="noStrike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STIXGeneral-Regular" pitchFamily="2" charset="2"/>
                  </a:rPr>
                  <a:t> =</a:t>
                </a:r>
                <a:r>
                  <a:rPr lang="en-AU" sz="2400" b="0" u="none" strike="noStrike" dirty="0">
                    <a:solidFill>
                      <a:schemeClr val="accent1">
                        <a:lumMod val="75000"/>
                      </a:schemeClr>
                    </a:solidFill>
                    <a:effectLst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b="0" i="1" u="none" strike="noStrike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u="none" strike="noStrike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AU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r>
                      <a:rPr lang="en-AU" sz="24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4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400" b="0" i="0" u="none" strike="noStrike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STIXGeneral-Regular" pitchFamily="2" charset="2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b="0" i="1" u="none" strike="noStrike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u="none" strike="noStrike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AU" sz="24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AU" sz="2400" dirty="0"/>
                </a:br>
                <a:endParaRPr lang="en-US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B198CB5-6815-714E-BF66-63C86190EA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0" y="4266976"/>
                <a:ext cx="4468585" cy="1025281"/>
              </a:xfrm>
              <a:prstGeom prst="rect">
                <a:avLst/>
              </a:prstGeom>
              <a:blipFill>
                <a:blip r:embed="rId5"/>
                <a:stretch>
                  <a:fillRect l="-1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B6ACE23-A0E2-2D43-BCD9-A2C8FC8423C4}"/>
                  </a:ext>
                </a:extLst>
              </p:cNvPr>
              <p:cNvSpPr/>
              <p:nvPr/>
            </p:nvSpPr>
            <p:spPr>
              <a:xfrm>
                <a:off x="6126480" y="5292257"/>
                <a:ext cx="3795485" cy="613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2400" b="0" i="0" dirty="0">
                    <a:solidFill>
                      <a:srgbClr val="009EC6"/>
                    </a:solidFill>
                    <a:effectLst/>
                    <a:latin typeface="Open Sans"/>
                  </a:rPr>
                  <a:t>The common ratio </a:t>
                </a:r>
                <a:r>
                  <a:rPr lang="en-AU" sz="2400" b="0" i="0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Open Sans"/>
                  </a:rPr>
                  <a:t>r = </a:t>
                </a:r>
                <a:r>
                  <a:rPr lang="en-AU" sz="2400" b="0" u="none" strike="noStrike" dirty="0">
                    <a:solidFill>
                      <a:schemeClr val="accent1">
                        <a:lumMod val="75000"/>
                      </a:schemeClr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b="0" i="1" u="none" strike="noStrike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u="none" strike="noStrike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AU" sz="24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AU" sz="24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B6ACE23-A0E2-2D43-BCD9-A2C8FC8423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0" y="5292257"/>
                <a:ext cx="3795485" cy="613886"/>
              </a:xfrm>
              <a:prstGeom prst="rect">
                <a:avLst/>
              </a:prstGeom>
              <a:blipFill>
                <a:blip r:embed="rId6"/>
                <a:stretch>
                  <a:fillRect l="-2333" b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92845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68840-7AB3-C746-9CD9-95DDEAE41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03035"/>
            <a:ext cx="10058400" cy="834325"/>
          </a:xfrm>
        </p:spPr>
        <p:txBody>
          <a:bodyPr/>
          <a:lstStyle/>
          <a:p>
            <a:r>
              <a:rPr lang="en-US" dirty="0"/>
              <a:t>Identifying a geometric sequence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FD898-0B2C-564E-B3D3-88AE1901A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1930401"/>
            <a:ext cx="11633200" cy="977899"/>
          </a:xfrm>
        </p:spPr>
        <p:txBody>
          <a:bodyPr>
            <a:normAutofit/>
          </a:bodyPr>
          <a:lstStyle/>
          <a:p>
            <a:r>
              <a:rPr lang="en-US" dirty="0"/>
              <a:t>Which of the following is a geometric sequence?</a:t>
            </a:r>
          </a:p>
          <a:p>
            <a:r>
              <a:rPr lang="en-US" dirty="0"/>
              <a:t>A. 2,10,50,250,…                                                               B. 3,6,18,36,…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0642658-32BE-4043-9330-6BA3D1169857}"/>
                  </a:ext>
                </a:extLst>
              </p:cNvPr>
              <p:cNvSpPr/>
              <p:nvPr/>
            </p:nvSpPr>
            <p:spPr>
              <a:xfrm>
                <a:off x="459015" y="4266977"/>
                <a:ext cx="4468585" cy="15513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2400" b="0" i="0" u="none" strike="noStrike" dirty="0">
                    <a:solidFill>
                      <a:srgbClr val="009EC6"/>
                    </a:solidFill>
                    <a:effectLst/>
                    <a:latin typeface="STIXGeneral-Regular" pitchFamily="2" charset="2"/>
                  </a:rPr>
                  <a:t>Common ratio, </a:t>
                </a:r>
                <a:r>
                  <a:rPr lang="en-AU" sz="2400" b="0" i="0" u="none" strike="noStrike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STIXGeneral-Regular" pitchFamily="2" charset="2"/>
                  </a:rPr>
                  <a:t>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b="0" i="1" u="none" strike="noStrike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AU" sz="24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AU" sz="24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AU" sz="24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AU" sz="24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AU" sz="24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AU" sz="2400" b="0" i="0" u="none" strike="noStrike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STIXGeneral-Regular" pitchFamily="2" charset="2"/>
                  </a:rPr>
                  <a:t> =</a:t>
                </a:r>
                <a:r>
                  <a:rPr lang="en-AU" sz="2400" b="0" u="none" strike="noStrike" dirty="0">
                    <a:solidFill>
                      <a:schemeClr val="accent1">
                        <a:lumMod val="75000"/>
                      </a:schemeClr>
                    </a:solidFill>
                    <a:effectLst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b="0" i="1" u="none" strike="noStrike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u="none" strike="noStrike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AU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AU" sz="24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AU" sz="2400" b="0" i="0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STIXGeneral-Regular" pitchFamily="2" charset="2"/>
                      </a:rPr>
                      <m:t>=</m:t>
                    </m:r>
                    <m:r>
                      <m:rPr>
                        <m:nor/>
                      </m:rPr>
                      <a:rPr lang="en-AU" sz="2400" b="0" u="none" strike="noStrike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rPr>
                      <m:t>  </m:t>
                    </m:r>
                    <m:f>
                      <m:fPr>
                        <m:ctrlPr>
                          <a:rPr lang="en-AU" sz="2400" b="0" i="1" u="none" strike="noStrike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u="none" strike="noStrike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50</m:t>
                        </m:r>
                      </m:num>
                      <m:den>
                        <m:r>
                          <a:rPr lang="en-AU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AU" sz="24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400" b="0" i="0" u="none" strike="noStrike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STIXGeneral-Regular" pitchFamily="2" charset="2"/>
                  </a:rPr>
                  <a:t>=</a:t>
                </a:r>
                <a:r>
                  <a:rPr lang="en-AU" sz="2400" b="0" u="none" strike="noStrike" dirty="0">
                    <a:solidFill>
                      <a:schemeClr val="accent1">
                        <a:lumMod val="75000"/>
                      </a:schemeClr>
                    </a:solidFill>
                    <a:effectLst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b="0" i="1" u="none" strike="noStrike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u="none" strike="noStrike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250</m:t>
                        </m:r>
                      </m:num>
                      <m:den>
                        <m:r>
                          <a:rPr lang="en-AU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  <m:r>
                      <a:rPr lang="en-AU" sz="24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400" b="0" i="0" u="none" strike="noStrike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STIXGeneral-Regular" pitchFamily="2" charset="2"/>
                  </a:rPr>
                  <a:t>= 5</a:t>
                </a:r>
                <a:br>
                  <a:rPr lang="en-AU" sz="2400" dirty="0">
                    <a:solidFill>
                      <a:schemeClr val="accent1">
                        <a:lumMod val="75000"/>
                      </a:schemeClr>
                    </a:solidFill>
                  </a:rPr>
                </a:br>
                <a:endParaRPr lang="en-US" sz="2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0642658-32BE-4043-9330-6BA3D11698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015" y="4266977"/>
                <a:ext cx="4468585" cy="1551387"/>
              </a:xfrm>
              <a:prstGeom prst="rect">
                <a:avLst/>
              </a:prstGeom>
              <a:blipFill>
                <a:blip r:embed="rId2"/>
                <a:stretch>
                  <a:fillRect l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9B2261BD-6350-074B-9D4F-43D11D36CD7E}"/>
              </a:ext>
            </a:extLst>
          </p:cNvPr>
          <p:cNvSpPr/>
          <p:nvPr/>
        </p:nvSpPr>
        <p:spPr>
          <a:xfrm>
            <a:off x="459015" y="5637286"/>
            <a:ext cx="42681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0" i="0" dirty="0">
                <a:solidFill>
                  <a:srgbClr val="009EC6"/>
                </a:solidFill>
                <a:effectLst/>
                <a:latin typeface="Open Sans"/>
              </a:rPr>
              <a:t>The common ratio </a:t>
            </a:r>
            <a:r>
              <a:rPr lang="en-AU" sz="2400" b="0" i="0" dirty="0">
                <a:solidFill>
                  <a:schemeClr val="accent1">
                    <a:lumMod val="75000"/>
                  </a:schemeClr>
                </a:solidFill>
                <a:effectLst/>
                <a:latin typeface="Open Sans"/>
              </a:rPr>
              <a:t>r = </a:t>
            </a:r>
            <a:r>
              <a:rPr lang="en-AU" sz="2400" dirty="0">
                <a:solidFill>
                  <a:schemeClr val="accent1">
                    <a:lumMod val="75000"/>
                  </a:schemeClr>
                </a:solidFill>
                <a:latin typeface="STIXGeneral-Regular" pitchFamily="2" charset="2"/>
              </a:rPr>
              <a:t>5</a:t>
            </a:r>
            <a:endParaRPr lang="en-AU" sz="2400" b="0" i="0" u="none" strike="noStrike" dirty="0">
              <a:solidFill>
                <a:schemeClr val="accent1">
                  <a:lumMod val="75000"/>
                </a:schemeClr>
              </a:solidFill>
              <a:effectLst/>
              <a:latin typeface="STIXGeneral-Regular" pitchFamily="2" charset="2"/>
            </a:endParaRPr>
          </a:p>
          <a:p>
            <a:r>
              <a:rPr lang="en-AU" sz="2400" dirty="0">
                <a:solidFill>
                  <a:srgbClr val="009EC6"/>
                </a:solidFill>
                <a:latin typeface="Open Sans"/>
              </a:rPr>
              <a:t>The sequence is geometric.</a:t>
            </a:r>
          </a:p>
          <a:p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8282BA-E2A7-0540-BB0C-ED8D7C560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5335" y="2853900"/>
            <a:ext cx="5327650" cy="11501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B198CB5-6815-714E-BF66-63C86190EA56}"/>
                  </a:ext>
                </a:extLst>
              </p:cNvPr>
              <p:cNvSpPr/>
              <p:nvPr/>
            </p:nvSpPr>
            <p:spPr>
              <a:xfrm>
                <a:off x="5907991" y="4443316"/>
                <a:ext cx="6065520" cy="10398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AU" sz="2400" dirty="0">
                    <a:solidFill>
                      <a:srgbClr val="009EC6"/>
                    </a:solidFill>
                    <a:latin typeface="STIXGeneral-Regular" pitchFamily="2" charset="2"/>
                  </a:rPr>
                  <a:t>R</a:t>
                </a:r>
                <a:r>
                  <a:rPr lang="en-AU" sz="2400" b="0" i="0" u="none" strike="noStrike" dirty="0">
                    <a:solidFill>
                      <a:srgbClr val="009EC6"/>
                    </a:solidFill>
                    <a:effectLst/>
                    <a:latin typeface="STIXGeneral-Regular" pitchFamily="2" charset="2"/>
                  </a:rPr>
                  <a:t>atio,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b="0" i="1" u="none" strike="noStrike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AU" sz="24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AU" sz="24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AU" sz="24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AU" sz="24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AU" sz="2400" b="0" i="0" u="none" strike="noStrike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STIXGeneral-Regular" pitchFamily="2" charset="2"/>
                  </a:rPr>
                  <a:t> =</a:t>
                </a:r>
                <a:r>
                  <a:rPr lang="en-AU" sz="2400" b="0" u="none" strike="noStrike" dirty="0">
                    <a:solidFill>
                      <a:schemeClr val="accent1">
                        <a:lumMod val="75000"/>
                      </a:schemeClr>
                    </a:solidFill>
                    <a:effectLst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b="0" i="1" u="none" strike="noStrike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u="none" strike="noStrike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AU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AU" sz="24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4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400" b="0" i="0" u="none" strike="noStrike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STIXGeneral-Regular" pitchFamily="2" charset="2"/>
                  </a:rPr>
                  <a:t>= </a:t>
                </a:r>
                <a:r>
                  <a:rPr lang="en-AU" sz="2400" b="1" i="0" u="none" strike="noStrike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STIXGeneral-Regular" pitchFamily="2" charset="2"/>
                  </a:rPr>
                  <a:t>2</a:t>
                </a:r>
                <a:r>
                  <a:rPr lang="en-AU" sz="2400" b="0" i="0" u="none" strike="noStrike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STIXGeneral-Regular" pitchFamily="2" charset="2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b="0" i="1" u="none" strike="noStrike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AU" sz="24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AU" sz="24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AU" sz="24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AU" sz="24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AU" sz="2400" b="0" i="0" u="none" strike="noStrike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STIXGeneral-Regular" pitchFamily="2" charset="2"/>
                  </a:rPr>
                  <a:t> =</a:t>
                </a:r>
                <a:r>
                  <a:rPr lang="en-AU" sz="2400" b="0" u="none" strike="noStrike" dirty="0">
                    <a:solidFill>
                      <a:schemeClr val="accent1">
                        <a:lumMod val="75000"/>
                      </a:schemeClr>
                    </a:solidFill>
                    <a:effectLst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b="0" i="1" u="none" strike="noStrike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u="none" strike="noStrike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18</m:t>
                        </m:r>
                      </m:num>
                      <m:den>
                        <m:r>
                          <a:rPr lang="en-AU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AU" sz="24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4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400" b="0" i="0" u="none" strike="noStrike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STIXGeneral-Regular" pitchFamily="2" charset="2"/>
                  </a:rPr>
                  <a:t>= </a:t>
                </a:r>
                <a:r>
                  <a:rPr lang="en-AU" sz="2400" b="1" i="0" u="none" strike="noStrike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STIXGeneral-Regular" pitchFamily="2" charset="2"/>
                  </a:rPr>
                  <a:t>3</a:t>
                </a:r>
                <a:r>
                  <a:rPr lang="en-AU" sz="2400" b="0" i="0" u="none" strike="noStrike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STIXGeneral-Regular" pitchFamily="2" charset="2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b="0" i="1" u="none" strike="noStrike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AU" sz="24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AU" sz="24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AU" sz="24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AU" sz="2400" i="1" dirty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AU" sz="2400" b="0" i="1" dirty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r>
                  <a:rPr lang="en-AU" sz="2400" b="0" i="0" u="none" strike="noStrike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STIXGeneral-Regular" pitchFamily="2" charset="2"/>
                  </a:rPr>
                  <a:t> =</a:t>
                </a:r>
                <a:r>
                  <a:rPr lang="en-AU" sz="2400" b="0" u="none" strike="noStrike" dirty="0">
                    <a:solidFill>
                      <a:schemeClr val="accent1">
                        <a:lumMod val="75000"/>
                      </a:schemeClr>
                    </a:solidFill>
                    <a:effectLst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b="0" i="1" u="none" strike="noStrike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AU" sz="2400" b="0" i="1" u="none" strike="noStrike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</a:rPr>
                          <m:t>36</m:t>
                        </m:r>
                      </m:num>
                      <m:den>
                        <m:r>
                          <a:rPr lang="en-AU" sz="24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en-AU" sz="2400" i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AU" sz="2400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sz="2400" b="0" i="0" u="none" strike="noStrike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STIXGeneral-Regular" pitchFamily="2" charset="2"/>
                  </a:rPr>
                  <a:t>= </a:t>
                </a:r>
                <a:r>
                  <a:rPr lang="en-AU" sz="2400" b="1" i="0" u="none" strike="noStrike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STIXGeneral-Regular" pitchFamily="2" charset="2"/>
                  </a:rPr>
                  <a:t>2</a:t>
                </a:r>
                <a:r>
                  <a:rPr lang="en-AU" sz="2400" b="0" i="0" u="none" strike="noStrike" dirty="0"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STIXGeneral-Regular" pitchFamily="2" charset="2"/>
                  </a:rPr>
                  <a:t>, </a:t>
                </a:r>
                <a:br>
                  <a:rPr lang="en-AU" sz="2400" dirty="0"/>
                </a:br>
                <a:endParaRPr lang="en-US" sz="24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B198CB5-6815-714E-BF66-63C86190EA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7991" y="4443316"/>
                <a:ext cx="6065520" cy="1039836"/>
              </a:xfrm>
              <a:prstGeom prst="rect">
                <a:avLst/>
              </a:prstGeom>
              <a:blipFill>
                <a:blip r:embed="rId4"/>
                <a:stretch>
                  <a:fillRect l="-1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EB6ACE23-A0E2-2D43-BCD9-A2C8FC8423C4}"/>
              </a:ext>
            </a:extLst>
          </p:cNvPr>
          <p:cNvSpPr/>
          <p:nvPr/>
        </p:nvSpPr>
        <p:spPr>
          <a:xfrm>
            <a:off x="6126480" y="5578707"/>
            <a:ext cx="54704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solidFill>
                  <a:srgbClr val="009EC6"/>
                </a:solidFill>
                <a:latin typeface="Open Sans"/>
              </a:rPr>
              <a:t>The ratios are not the same.</a:t>
            </a:r>
          </a:p>
          <a:p>
            <a:r>
              <a:rPr lang="en-AU" sz="2400" dirty="0">
                <a:solidFill>
                  <a:srgbClr val="009EC6"/>
                </a:solidFill>
                <a:latin typeface="Open Sans"/>
              </a:rPr>
              <a:t>The sequence is not geometric.</a:t>
            </a:r>
            <a:endParaRPr lang="en-US" sz="2400" dirty="0"/>
          </a:p>
        </p:txBody>
      </p:sp>
      <p:pic>
        <p:nvPicPr>
          <p:cNvPr id="7172" name="Picture 4" descr="PIC">
            <a:extLst>
              <a:ext uri="{FF2B5EF4-FFF2-40B4-BE49-F238E27FC236}">
                <a16:creationId xmlns:a16="http://schemas.microsoft.com/office/drawing/2014/main" id="{190ED70D-EEC7-CE4E-88D7-E7A1DAB2B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57" y="3003549"/>
            <a:ext cx="5527443" cy="98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1751BE-4911-174B-BEFE-78089105C5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399" y="3757377"/>
            <a:ext cx="4807859" cy="32899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23333A-B637-B646-B85D-8EB24D0BCB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5878" y="3604590"/>
            <a:ext cx="4807859" cy="3289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3F1B714-D2C3-7E4C-8649-525FBBE66507}"/>
              </a:ext>
            </a:extLst>
          </p:cNvPr>
          <p:cNvSpPr/>
          <p:nvPr/>
        </p:nvSpPr>
        <p:spPr>
          <a:xfrm>
            <a:off x="459015" y="3652824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60F747-202C-9443-8002-755DF56167C7}"/>
              </a:ext>
            </a:extLst>
          </p:cNvPr>
          <p:cNvSpPr/>
          <p:nvPr/>
        </p:nvSpPr>
        <p:spPr>
          <a:xfrm>
            <a:off x="1629377" y="3717036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394BFC-F54E-1640-9ABE-6E3ED4DABB52}"/>
              </a:ext>
            </a:extLst>
          </p:cNvPr>
          <p:cNvSpPr/>
          <p:nvPr/>
        </p:nvSpPr>
        <p:spPr>
          <a:xfrm>
            <a:off x="2904347" y="3712092"/>
            <a:ext cx="4539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50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319E8D-7E71-D047-84C6-AF53ED9E2EA0}"/>
              </a:ext>
            </a:extLst>
          </p:cNvPr>
          <p:cNvSpPr/>
          <p:nvPr/>
        </p:nvSpPr>
        <p:spPr>
          <a:xfrm>
            <a:off x="4138535" y="3769085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250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A29967-FFB7-8B4F-8407-60B6173174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7280" y="3057081"/>
            <a:ext cx="368300" cy="30160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A58BABB-C1F2-6C4F-A0CC-5E04C085AD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6757" y="3036860"/>
            <a:ext cx="368300" cy="30160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3D4218E-9720-4A46-B809-72F1E87C34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81185" y="3025607"/>
            <a:ext cx="368300" cy="30160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7D63F38-1CA5-5A48-8262-891F289A80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6935" y="3035313"/>
            <a:ext cx="368300" cy="3016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8C5AEEE-2E35-574D-BBE2-834F4E2D2602}"/>
                  </a:ext>
                </a:extLst>
              </p:cNvPr>
              <p:cNvSpPr/>
              <p:nvPr/>
            </p:nvSpPr>
            <p:spPr>
              <a:xfrm>
                <a:off x="1044446" y="2948641"/>
                <a:ext cx="5357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AU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8C5AEEE-2E35-574D-BBE2-834F4E2D26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446" y="2948641"/>
                <a:ext cx="53572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0D24B36-3357-834A-884A-DF51541AAE2B}"/>
                  </a:ext>
                </a:extLst>
              </p:cNvPr>
              <p:cNvSpPr/>
              <p:nvPr/>
            </p:nvSpPr>
            <p:spPr>
              <a:xfrm>
                <a:off x="2268436" y="2963208"/>
                <a:ext cx="5357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AU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0D24B36-3357-834A-884A-DF51541AAE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436" y="2963208"/>
                <a:ext cx="53572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09565CF-7966-B748-8C93-8FB869C3208D}"/>
                  </a:ext>
                </a:extLst>
              </p:cNvPr>
              <p:cNvSpPr/>
              <p:nvPr/>
            </p:nvSpPr>
            <p:spPr>
              <a:xfrm>
                <a:off x="3654186" y="2938716"/>
                <a:ext cx="5357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AU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09565CF-7966-B748-8C93-8FB869C320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186" y="2938716"/>
                <a:ext cx="53572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340BC78-6A21-3447-B6C3-BD8D46EF21EA}"/>
                  </a:ext>
                </a:extLst>
              </p:cNvPr>
              <p:cNvSpPr/>
              <p:nvPr/>
            </p:nvSpPr>
            <p:spPr>
              <a:xfrm>
                <a:off x="4972263" y="2952094"/>
                <a:ext cx="5357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AU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340BC78-6A21-3447-B6C3-BD8D46EF21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2263" y="2952094"/>
                <a:ext cx="53572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4FE257C8-F535-D448-9F2A-150C3A794425}"/>
              </a:ext>
            </a:extLst>
          </p:cNvPr>
          <p:cNvSpPr/>
          <p:nvPr/>
        </p:nvSpPr>
        <p:spPr>
          <a:xfrm>
            <a:off x="6400840" y="3647133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AC25B6E-FA26-B640-AC82-4844A6388470}"/>
              </a:ext>
            </a:extLst>
          </p:cNvPr>
          <p:cNvSpPr/>
          <p:nvPr/>
        </p:nvSpPr>
        <p:spPr>
          <a:xfrm>
            <a:off x="7582875" y="3686526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BC1AD31-1BD9-7649-8C81-2A3B9DD85279}"/>
              </a:ext>
            </a:extLst>
          </p:cNvPr>
          <p:cNvSpPr/>
          <p:nvPr/>
        </p:nvSpPr>
        <p:spPr>
          <a:xfrm>
            <a:off x="8814729" y="3686526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18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24B4867-FACF-6949-B3A0-6DE33FE22416}"/>
              </a:ext>
            </a:extLst>
          </p:cNvPr>
          <p:cNvSpPr/>
          <p:nvPr/>
        </p:nvSpPr>
        <p:spPr>
          <a:xfrm>
            <a:off x="9957959" y="3730946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36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A0B3C9A-7B93-7D41-9A43-5F83A9E3E82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66453" y="2963208"/>
            <a:ext cx="431800" cy="4699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95AA246-2115-BB47-AED7-4DD156E4E36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42875" y="2976190"/>
            <a:ext cx="431800" cy="4699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39587AC-4D3B-B444-904A-DD0FBCDD7A1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65451" y="2877485"/>
            <a:ext cx="431800" cy="4699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B76F16E-1160-C642-A0C7-C06BC9C5474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59674" y="2875706"/>
            <a:ext cx="431800" cy="469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B58A566-9B45-3649-B476-E84662FC85B0}"/>
                  </a:ext>
                </a:extLst>
              </p:cNvPr>
              <p:cNvSpPr/>
              <p:nvPr/>
            </p:nvSpPr>
            <p:spPr>
              <a:xfrm>
                <a:off x="6912189" y="2958175"/>
                <a:ext cx="5357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AU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B58A566-9B45-3649-B476-E84662FC85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189" y="2958175"/>
                <a:ext cx="53572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87041844-1075-7D48-A467-4506DF02888C}"/>
                  </a:ext>
                </a:extLst>
              </p:cNvPr>
              <p:cNvSpPr/>
              <p:nvPr/>
            </p:nvSpPr>
            <p:spPr>
              <a:xfrm>
                <a:off x="8102550" y="2959601"/>
                <a:ext cx="5357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AU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87041844-1075-7D48-A467-4506DF0288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550" y="2959601"/>
                <a:ext cx="535724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E0785B1-1A0E-FB4A-B337-5D3E53B77A5E}"/>
                  </a:ext>
                </a:extLst>
              </p:cNvPr>
              <p:cNvSpPr/>
              <p:nvPr/>
            </p:nvSpPr>
            <p:spPr>
              <a:xfrm>
                <a:off x="9408111" y="2902200"/>
                <a:ext cx="53572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AU" b="0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9E0785B1-1A0E-FB4A-B337-5D3E53B77A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8111" y="2902200"/>
                <a:ext cx="535724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3929161-248F-6B48-8C76-A9EDB244B0F1}"/>
                  </a:ext>
                </a:extLst>
              </p:cNvPr>
              <p:cNvSpPr/>
              <p:nvPr/>
            </p:nvSpPr>
            <p:spPr>
              <a:xfrm>
                <a:off x="10648132" y="2915667"/>
                <a:ext cx="50526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AU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D3929161-248F-6B48-8C76-A9EDB244B0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8132" y="2915667"/>
                <a:ext cx="505267" cy="36933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079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7494" y="339111"/>
            <a:ext cx="7796693" cy="1450757"/>
          </a:xfrm>
        </p:spPr>
        <p:txBody>
          <a:bodyPr/>
          <a:lstStyle/>
          <a:p>
            <a:r>
              <a:rPr lang="en-GB" dirty="0"/>
              <a:t>Recurrence Relations for Geometric 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Recurrence Relations describe the relationship between consecutive terms in a sequence. </a:t>
                </a:r>
              </a:p>
              <a:p>
                <a:r>
                  <a:rPr lang="en-GB" dirty="0"/>
                  <a:t>Example: A sequence is defined by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GB" dirty="0"/>
                  <a:t> term: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AU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AU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/>
                  <a:t>× </a:t>
                </a:r>
                <a:r>
                  <a:rPr lang="en-GB" dirty="0">
                    <a:solidFill>
                      <a:srgbClr val="7030A0"/>
                    </a:solidFill>
                  </a:rPr>
                  <a:t>r</a:t>
                </a:r>
              </a:p>
              <a:p>
                <a:pPr marL="0" indent="0">
                  <a:buNone/>
                </a:pPr>
                <a:r>
                  <a:rPr lang="en-GB" dirty="0">
                    <a:solidFill>
                      <a:srgbClr val="FF0000"/>
                    </a:solidFill>
                  </a:rPr>
                  <a:t>a</a:t>
                </a:r>
                <a:r>
                  <a:rPr lang="en-GB" dirty="0"/>
                  <a:t>= the first term</a:t>
                </a:r>
              </a:p>
              <a:p>
                <a:pPr marL="0" indent="0">
                  <a:buNone/>
                </a:pPr>
                <a:r>
                  <a:rPr lang="en-GB" dirty="0">
                    <a:solidFill>
                      <a:srgbClr val="7030A0"/>
                    </a:solidFill>
                  </a:rPr>
                  <a:t>r</a:t>
                </a:r>
                <a:r>
                  <a:rPr lang="en-GB" dirty="0"/>
                  <a:t>= common ratio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87" t="-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3D95007-A276-6C48-AB5D-572389EC691E}"/>
              </a:ext>
            </a:extLst>
          </p:cNvPr>
          <p:cNvSpPr txBox="1"/>
          <p:nvPr/>
        </p:nvSpPr>
        <p:spPr>
          <a:xfrm>
            <a:off x="87793" y="3440387"/>
            <a:ext cx="629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u="sng" dirty="0">
                <a:solidFill>
                  <a:schemeClr val="accent2"/>
                </a:solidFill>
                <a:latin typeface="Comic Sans MS" panose="030F0902030302020204" pitchFamily="66" charset="0"/>
              </a:rPr>
              <a:t>Recurrence Relations Rule</a:t>
            </a:r>
          </a:p>
          <a:p>
            <a:r>
              <a:rPr lang="en-US" sz="2800" u="sng" dirty="0">
                <a:solidFill>
                  <a:schemeClr val="accent2"/>
                </a:solidFill>
                <a:latin typeface="Comic Sans MS" panose="030F0902030302020204" pitchFamily="66" charset="0"/>
              </a:rPr>
              <a:t>For Geometric Sequences</a:t>
            </a:r>
            <a:endParaRPr lang="en-US" sz="2800" dirty="0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C9CFDFA2-1E2E-BF45-8100-CD1A36895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6300" y="3366260"/>
            <a:ext cx="2819400" cy="110236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角ゴ Pro W3" panose="020B0300000000000000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882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68840-7AB3-C746-9CD9-95DDEAE41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1" y="286603"/>
            <a:ext cx="11858171" cy="1450757"/>
          </a:xfrm>
        </p:spPr>
        <p:txBody>
          <a:bodyPr>
            <a:normAutofit/>
          </a:bodyPr>
          <a:lstStyle/>
          <a:p>
            <a:r>
              <a:rPr lang="en-US" dirty="0"/>
              <a:t>How to use recursion to generate the terms of a geometric sequence with Mathematica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FD898-0B2C-564E-B3D3-88AE1901A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400" y="1930402"/>
            <a:ext cx="11633200" cy="583356"/>
          </a:xfrm>
        </p:spPr>
        <p:txBody>
          <a:bodyPr/>
          <a:lstStyle/>
          <a:p>
            <a:r>
              <a:rPr lang="en-US" dirty="0"/>
              <a:t>Generate the first six terms of the geometric sequence: 1,3,9,27,…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7C3A3F-A3A8-A545-BBD6-0798EEF4A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2" y="2475357"/>
            <a:ext cx="12009859" cy="306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4657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48005" y="367332"/>
                <a:ext cx="10515600" cy="1325563"/>
              </a:xfrm>
            </p:spPr>
            <p:txBody>
              <a:bodyPr>
                <a:normAutofit fontScale="90000"/>
              </a:bodyPr>
              <a:lstStyle/>
              <a:p>
                <a:r>
                  <a:rPr lang="en-GB" dirty="0"/>
                  <a:t>Finding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AU" b="0" i="1" dirty="0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r>
                  <a:rPr lang="en-GB" dirty="0"/>
                  <a:t> term in a geometric sequence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48005" y="367332"/>
                <a:ext cx="10515600" cy="1325563"/>
              </a:xfrm>
              <a:blipFill>
                <a:blip r:embed="rId3"/>
                <a:stretch>
                  <a:fillRect l="-2295" t="-9524" b="-2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841246"/>
                <a:ext cx="12191999" cy="5016754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Example: Consider the geometric sequence: 2, 6, 18, 54, 162, 486, …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3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Given that </a:t>
                </a:r>
                <a14:m>
                  <m:oMath xmlns:m="http://schemas.openxmlformats.org/officeDocument/2006/math">
                    <m:r>
                      <a:rPr lang="en-AU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AU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AU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dirty="0"/>
                  <a:t> write down the first six terms of the sequence</a:t>
                </a:r>
                <a:endParaRPr lang="en-GB" sz="8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AU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GB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841246"/>
                <a:ext cx="12191999" cy="5016754"/>
              </a:xfrm>
              <a:blipFill>
                <a:blip r:embed="rId4"/>
                <a:stretch>
                  <a:fillRect l="-1249" t="-2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>
            <a:cxnSpLocks/>
          </p:cNvCxnSpPr>
          <p:nvPr/>
        </p:nvCxnSpPr>
        <p:spPr>
          <a:xfrm>
            <a:off x="1143000" y="2540405"/>
            <a:ext cx="2111991" cy="302183"/>
          </a:xfrm>
          <a:prstGeom prst="straightConnector1">
            <a:avLst/>
          </a:prstGeom>
          <a:ln>
            <a:solidFill>
              <a:srgbClr val="FFFF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54991" y="2485012"/>
            <a:ext cx="2618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FF0000"/>
                </a:solidFill>
              </a:rPr>
              <a:t>t is used here to represent a term</a:t>
            </a:r>
          </a:p>
          <a:p>
            <a:r>
              <a:rPr lang="en-GB" i="1" dirty="0">
                <a:solidFill>
                  <a:srgbClr val="FF0000"/>
                </a:solidFill>
              </a:rPr>
              <a:t>n is the term number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V="1">
            <a:off x="928813" y="2691497"/>
            <a:ext cx="0" cy="321526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2867" y="2902524"/>
                <a:ext cx="299445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i="1" dirty="0">
                    <a:solidFill>
                      <a:srgbClr val="FF0000"/>
                    </a:solidFill>
                  </a:rPr>
                  <a:t>= 3 =the 1</a:t>
                </a:r>
                <a:r>
                  <a:rPr lang="en-GB" i="1" baseline="30000" dirty="0">
                    <a:solidFill>
                      <a:srgbClr val="FF0000"/>
                    </a:solidFill>
                  </a:rPr>
                  <a:t>st</a:t>
                </a:r>
                <a:r>
                  <a:rPr lang="en-GB" i="1" dirty="0">
                    <a:solidFill>
                      <a:srgbClr val="FF0000"/>
                    </a:solidFill>
                  </a:rPr>
                  <a:t> term of the sequence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67" y="2902524"/>
                <a:ext cx="2994451" cy="646331"/>
              </a:xfrm>
              <a:prstGeom prst="rect">
                <a:avLst/>
              </a:prstGeom>
              <a:blipFill>
                <a:blip r:embed="rId5"/>
                <a:stretch>
                  <a:fillRect l="-1695" t="-3846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290850" y="4401864"/>
                <a:ext cx="219729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AU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AU" sz="2400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AU" sz="2400" b="0" dirty="0"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A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endParaRPr lang="en-AU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GB" sz="2400" dirty="0"/>
                  <a:t>    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AU" sz="2400" b="0" i="1" dirty="0">
                  <a:latin typeface="Cambria Math" panose="02040503050406030204" pitchFamily="18" charset="0"/>
                </a:endParaRPr>
              </a:p>
              <a:p>
                <a:r>
                  <a:rPr lang="en-GB" sz="2400" dirty="0"/>
                  <a:t>    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850" y="4401864"/>
                <a:ext cx="2197290" cy="15696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448051" y="5971524"/>
                <a:ext cx="685117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GB" sz="2400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GB" sz="2400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AU" sz="2400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GB" sz="2400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AU" sz="2400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GB" sz="2400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a:rPr lang="en-GB" sz="2400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AU" sz="2400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54</m:t>
                      </m:r>
                      <m:r>
                        <a:rPr lang="en-AU" sz="2400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AU" sz="2400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162</m:t>
                      </m:r>
                      <m:r>
                        <a:rPr lang="en-AU" sz="2400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AU" sz="2400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486</m:t>
                      </m:r>
                      <m:r>
                        <a:rPr lang="en-GB" sz="2400" b="0" i="1" u="sng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GB" sz="2400" u="sng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8051" y="5971524"/>
                <a:ext cx="6851176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A4307AA-5A3A-B64A-87C6-7690C7C2C3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7129" y="1918582"/>
            <a:ext cx="6362700" cy="12436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C66E6F7-BF56-7B4B-839D-B52704455167}"/>
                  </a:ext>
                </a:extLst>
              </p:cNvPr>
              <p:cNvSpPr/>
              <p:nvPr/>
            </p:nvSpPr>
            <p:spPr>
              <a:xfrm>
                <a:off x="3158947" y="4351946"/>
                <a:ext cx="2389494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A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AU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AU" sz="2400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AU" sz="2400" b="0" dirty="0"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A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)×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endParaRPr lang="en-AU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GB" sz="2400" dirty="0"/>
                  <a:t>    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AU" sz="2400" b="0" i="1" dirty="0">
                  <a:latin typeface="Cambria Math" panose="02040503050406030204" pitchFamily="18" charset="0"/>
                </a:endParaRPr>
              </a:p>
              <a:p>
                <a:r>
                  <a:rPr lang="en-GB" sz="2400" dirty="0"/>
                  <a:t>    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 ×</m:t>
                    </m:r>
                  </m:oMath>
                </a14:m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A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18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C66E6F7-BF56-7B4B-839D-B527044551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8947" y="4351946"/>
                <a:ext cx="2389494" cy="1569660"/>
              </a:xfrm>
              <a:prstGeom prst="rect">
                <a:avLst/>
              </a:prstGeom>
              <a:blipFill>
                <a:blip r:embed="rId9"/>
                <a:stretch>
                  <a:fillRect b="-4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1D32FB2-A3AF-714C-A0C9-A716C305ADD9}"/>
                  </a:ext>
                </a:extLst>
              </p:cNvPr>
              <p:cNvSpPr/>
              <p:nvPr/>
            </p:nvSpPr>
            <p:spPr>
              <a:xfrm>
                <a:off x="5548441" y="4347108"/>
                <a:ext cx="2764621" cy="16012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A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A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AU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AU" sz="2400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AU" sz="2400" b="0" dirty="0"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A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endParaRPr lang="en-AU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GB" sz="2400" dirty="0"/>
                  <a:t>    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AU" sz="2400" b="0" i="1" dirty="0">
                  <a:latin typeface="Cambria Math" panose="02040503050406030204" pitchFamily="18" charset="0"/>
                </a:endParaRPr>
              </a:p>
              <a:p>
                <a:r>
                  <a:rPr lang="en-GB" sz="2400" dirty="0"/>
                  <a:t>    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 ×</m:t>
                    </m:r>
                  </m:oMath>
                </a14:m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27</m:t>
                    </m:r>
                  </m:oMath>
                </a14:m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A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54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1D32FB2-A3AF-714C-A0C9-A716C305AD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441" y="4347108"/>
                <a:ext cx="2764621" cy="1601272"/>
              </a:xfrm>
              <a:prstGeom prst="rect">
                <a:avLst/>
              </a:prstGeom>
              <a:blipFill>
                <a:blip r:embed="rId10"/>
                <a:stretch>
                  <a:fillRect b="-3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21F14B0-C5D6-354A-A5BB-D3CECA919B0B}"/>
                  </a:ext>
                </a:extLst>
              </p:cNvPr>
              <p:cNvSpPr/>
              <p:nvPr/>
            </p:nvSpPr>
            <p:spPr>
              <a:xfrm>
                <a:off x="7975600" y="4320334"/>
                <a:ext cx="2427158" cy="16012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  <m:r>
                            <a:rPr lang="en-A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AU" sz="2400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AU" sz="2400" b="0" dirty="0"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A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AU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GB" sz="2400" dirty="0"/>
                  <a:t>    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A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8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endParaRPr lang="en-AU" sz="2400" b="0" i="1" dirty="0">
                  <a:latin typeface="Cambria Math" panose="02040503050406030204" pitchFamily="18" charset="0"/>
                </a:endParaRPr>
              </a:p>
              <a:p>
                <a:r>
                  <a:rPr lang="en-GB" sz="2400" dirty="0"/>
                  <a:t>    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162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21F14B0-C5D6-354A-A5BB-D3CECA919B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5600" y="4320334"/>
                <a:ext cx="2427158" cy="160127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2CBF2F1-230E-5A4B-91EC-33C2085C5126}"/>
                  </a:ext>
                </a:extLst>
              </p:cNvPr>
              <p:cNvSpPr/>
              <p:nvPr/>
            </p:nvSpPr>
            <p:spPr>
              <a:xfrm>
                <a:off x="10102304" y="4320334"/>
                <a:ext cx="2427158" cy="16012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GB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  <m:r>
                            <a:rPr lang="en-A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A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AU" sz="2400" b="0" i="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AU" sz="2400" b="0" dirty="0"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AU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A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AU" sz="24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GB" sz="2400" dirty="0"/>
                  <a:t>    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GB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A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A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43</m:t>
                    </m:r>
                  </m:oMath>
                </a14:m>
                <a:endParaRPr lang="en-AU" sz="2400" b="0" i="1" dirty="0">
                  <a:latin typeface="Cambria Math" panose="02040503050406030204" pitchFamily="18" charset="0"/>
                </a:endParaRPr>
              </a:p>
              <a:p>
                <a:r>
                  <a:rPr lang="en-GB" sz="2400" dirty="0"/>
                  <a:t>    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400" b="0" i="1" smtClean="0">
                        <a:latin typeface="Cambria Math" panose="02040503050406030204" pitchFamily="18" charset="0"/>
                      </a:rPr>
                      <m:t>486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2CBF2F1-230E-5A4B-91EC-33C2085C51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2304" y="4320334"/>
                <a:ext cx="2427158" cy="160127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0422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20" grpId="0"/>
      <p:bldP spid="21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RetrospectVTI">
  <a:themeElements>
    <a:clrScheme name="AnalogousFromLightSeedRightStep">
      <a:dk1>
        <a:srgbClr val="000000"/>
      </a:dk1>
      <a:lt1>
        <a:srgbClr val="FFFFFF"/>
      </a:lt1>
      <a:dk2>
        <a:srgbClr val="242941"/>
      </a:dk2>
      <a:lt2>
        <a:srgbClr val="E2E7E8"/>
      </a:lt2>
      <a:accent1>
        <a:srgbClr val="DA8A82"/>
      </a:accent1>
      <a:accent2>
        <a:srgbClr val="D0995F"/>
      </a:accent2>
      <a:accent3>
        <a:srgbClr val="ABA666"/>
      </a:accent3>
      <a:accent4>
        <a:srgbClr val="8FAD54"/>
      </a:accent4>
      <a:accent5>
        <a:srgbClr val="78B266"/>
      </a:accent5>
      <a:accent6>
        <a:srgbClr val="59B76A"/>
      </a:accent6>
      <a:hlink>
        <a:srgbClr val="588C92"/>
      </a:hlink>
      <a:folHlink>
        <a:srgbClr val="7F7F7F"/>
      </a:folHlink>
    </a:clrScheme>
    <a:fontScheme name="Retrospect">
      <a:majorFont>
        <a:latin typeface="Avenir Next LT Pro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venir Next LT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1322</Words>
  <Application>Microsoft Office PowerPoint</Application>
  <PresentationFormat>Widescreen</PresentationFormat>
  <Paragraphs>188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STIXGeneral-Italic</vt:lpstr>
      <vt:lpstr>STIXGeneral-Regular</vt:lpstr>
      <vt:lpstr>Arial</vt:lpstr>
      <vt:lpstr>Avenir Next LT Pro</vt:lpstr>
      <vt:lpstr>Avenir Next LT Pro Light</vt:lpstr>
      <vt:lpstr>Calibri</vt:lpstr>
      <vt:lpstr>Cambria Math</vt:lpstr>
      <vt:lpstr>Comic Sans MS</vt:lpstr>
      <vt:lpstr>Monotype Corsiva</vt:lpstr>
      <vt:lpstr>Open Sans</vt:lpstr>
      <vt:lpstr>Times New Roman</vt:lpstr>
      <vt:lpstr>Wingdings</vt:lpstr>
      <vt:lpstr>RetrospectVTI</vt:lpstr>
      <vt:lpstr>Geometric sequences</vt:lpstr>
      <vt:lpstr>Geometric Sequences</vt:lpstr>
      <vt:lpstr>Geometric Sequences</vt:lpstr>
      <vt:lpstr>Arithmetic vs. Geometric Sequences</vt:lpstr>
      <vt:lpstr>Finding the common ratio r</vt:lpstr>
      <vt:lpstr>Identifying a geometric sequence</vt:lpstr>
      <vt:lpstr>Recurrence Relations for Geometric Sequence</vt:lpstr>
      <vt:lpstr>How to use recursion to generate the terms of a geometric sequence with Mathematica</vt:lpstr>
      <vt:lpstr>Finding the n^th term in a geometric sequence</vt:lpstr>
      <vt:lpstr>PowerPoint Presentation</vt:lpstr>
      <vt:lpstr>Percentage change</vt:lpstr>
      <vt:lpstr>Calculating the common ratio from percentage change</vt:lpstr>
      <vt:lpstr>Compound interest</vt:lpstr>
      <vt:lpstr>Marta invests $2500 at 7% p.a. compounded annually. Find:</vt:lpstr>
      <vt:lpstr>Geometric mean</vt:lpstr>
      <vt:lpstr>Section 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Geometric sequences</dc:title>
  <dc:creator>Yongmei Zhang</dc:creator>
  <cp:lastModifiedBy>Lyn ZHANG</cp:lastModifiedBy>
  <cp:revision>24</cp:revision>
  <dcterms:created xsi:type="dcterms:W3CDTF">2020-04-09T03:53:38Z</dcterms:created>
  <dcterms:modified xsi:type="dcterms:W3CDTF">2021-12-03T00:10:29Z</dcterms:modified>
</cp:coreProperties>
</file>