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9" r:id="rId4"/>
    <p:sldId id="266" r:id="rId5"/>
    <p:sldId id="267" r:id="rId6"/>
    <p:sldId id="268" r:id="rId7"/>
    <p:sldId id="257" r:id="rId8"/>
    <p:sldId id="269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25"/>
    <p:restoredTop sz="94604"/>
  </p:normalViewPr>
  <p:slideViewPr>
    <p:cSldViewPr snapToGrid="0" snapToObjects="1">
      <p:cViewPr varScale="1">
        <p:scale>
          <a:sx n="49" d="100"/>
          <a:sy n="49" d="100"/>
        </p:scale>
        <p:origin x="87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May 26,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99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May 26,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771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May 26,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798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May 26,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15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May 26,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1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May 26, 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080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May 26,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47502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May 26,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5088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May 26,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5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May 26,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366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May 26,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687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May 26, 2021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0910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image" Target="../media/image11.png"/><Relationship Id="rId7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C3FE92E-FF21-46DB-BE36-B3A5D4149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9DFFEE-526A-4D56-A70C-EADE7289B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8D6B35-5973-C243-B822-8E985C7ED5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1126" y="979714"/>
            <a:ext cx="5320206" cy="2807540"/>
          </a:xfrm>
        </p:spPr>
        <p:txBody>
          <a:bodyPr>
            <a:normAutofit/>
          </a:bodyPr>
          <a:lstStyle/>
          <a:p>
            <a:r>
              <a:rPr lang="en-AU" b="1" dirty="0"/>
              <a:t>Geometric series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7A933F-3133-6841-BF05-88C7ACDA8A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1731" y="4112623"/>
            <a:ext cx="5078996" cy="1594839"/>
          </a:xfrm>
        </p:spPr>
        <p:txBody>
          <a:bodyPr>
            <a:normAutofit/>
          </a:bodyPr>
          <a:lstStyle/>
          <a:p>
            <a:r>
              <a:rPr lang="en-AU" b="1" dirty="0"/>
              <a:t>4E</a:t>
            </a:r>
            <a:endParaRPr lang="en-US" dirty="0"/>
          </a:p>
        </p:txBody>
      </p:sp>
      <p:pic>
        <p:nvPicPr>
          <p:cNvPr id="4" name="Picture 3" descr="Abstract curved paper pattern">
            <a:extLst>
              <a:ext uri="{FF2B5EF4-FFF2-40B4-BE49-F238E27FC236}">
                <a16:creationId xmlns:a16="http://schemas.microsoft.com/office/drawing/2014/main" id="{3E952BDA-2455-4CA8-97AE-0062D20529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954" r="25735" b="2"/>
          <a:stretch/>
        </p:blipFill>
        <p:spPr>
          <a:xfrm>
            <a:off x="7616215" y="-23854"/>
            <a:ext cx="4575785" cy="6892740"/>
          </a:xfrm>
          <a:custGeom>
            <a:avLst/>
            <a:gdLst/>
            <a:ahLst/>
            <a:cxnLst/>
            <a:rect l="l" t="t" r="r" b="b"/>
            <a:pathLst>
              <a:path w="4575785" h="6857999">
                <a:moveTo>
                  <a:pt x="517468" y="0"/>
                </a:moveTo>
                <a:lnTo>
                  <a:pt x="4575785" y="0"/>
                </a:lnTo>
                <a:lnTo>
                  <a:pt x="4575785" y="6857999"/>
                </a:lnTo>
                <a:lnTo>
                  <a:pt x="960511" y="6857999"/>
                </a:lnTo>
                <a:lnTo>
                  <a:pt x="942694" y="6843617"/>
                </a:lnTo>
                <a:cubicBezTo>
                  <a:pt x="964945" y="6792705"/>
                  <a:pt x="892574" y="6836929"/>
                  <a:pt x="865960" y="6827318"/>
                </a:cubicBezTo>
                <a:lnTo>
                  <a:pt x="861487" y="6823037"/>
                </a:lnTo>
                <a:lnTo>
                  <a:pt x="859513" y="6806858"/>
                </a:lnTo>
                <a:lnTo>
                  <a:pt x="860461" y="6800037"/>
                </a:lnTo>
                <a:cubicBezTo>
                  <a:pt x="860484" y="6795612"/>
                  <a:pt x="859691" y="6793024"/>
                  <a:pt x="858251" y="6791626"/>
                </a:cubicBezTo>
                <a:lnTo>
                  <a:pt x="857660" y="6791654"/>
                </a:lnTo>
                <a:lnTo>
                  <a:pt x="856643" y="6783314"/>
                </a:lnTo>
                <a:cubicBezTo>
                  <a:pt x="856157" y="6768705"/>
                  <a:pt x="856848" y="6753980"/>
                  <a:pt x="858459" y="6739543"/>
                </a:cubicBezTo>
                <a:cubicBezTo>
                  <a:pt x="825704" y="6742272"/>
                  <a:pt x="849542" y="6681110"/>
                  <a:pt x="794118" y="6710916"/>
                </a:cubicBezTo>
                <a:cubicBezTo>
                  <a:pt x="794610" y="6692179"/>
                  <a:pt x="815573" y="6671806"/>
                  <a:pt x="779817" y="6693690"/>
                </a:cubicBezTo>
                <a:cubicBezTo>
                  <a:pt x="778915" y="6687990"/>
                  <a:pt x="774885" y="6685995"/>
                  <a:pt x="769310" y="6685745"/>
                </a:cubicBezTo>
                <a:lnTo>
                  <a:pt x="766802" y="6686064"/>
                </a:lnTo>
                <a:cubicBezTo>
                  <a:pt x="767473" y="6672038"/>
                  <a:pt x="768145" y="6658011"/>
                  <a:pt x="768816" y="6643985"/>
                </a:cubicBezTo>
                <a:lnTo>
                  <a:pt x="764758" y="6640288"/>
                </a:lnTo>
                <a:lnTo>
                  <a:pt x="771603" y="6610439"/>
                </a:lnTo>
                <a:cubicBezTo>
                  <a:pt x="771799" y="6605729"/>
                  <a:pt x="776328" y="6505678"/>
                  <a:pt x="776524" y="6500968"/>
                </a:cubicBezTo>
                <a:lnTo>
                  <a:pt x="716862" y="6252242"/>
                </a:lnTo>
                <a:cubicBezTo>
                  <a:pt x="710358" y="6209033"/>
                  <a:pt x="712158" y="6177416"/>
                  <a:pt x="706006" y="6116988"/>
                </a:cubicBezTo>
                <a:cubicBezTo>
                  <a:pt x="664744" y="6009788"/>
                  <a:pt x="669134" y="5997889"/>
                  <a:pt x="675681" y="5921438"/>
                </a:cubicBezTo>
                <a:cubicBezTo>
                  <a:pt x="609567" y="5910253"/>
                  <a:pt x="667197" y="5880778"/>
                  <a:pt x="646967" y="5848021"/>
                </a:cubicBezTo>
                <a:cubicBezTo>
                  <a:pt x="633539" y="5819166"/>
                  <a:pt x="610193" y="5775630"/>
                  <a:pt x="595120" y="5722308"/>
                </a:cubicBezTo>
                <a:cubicBezTo>
                  <a:pt x="587517" y="5685814"/>
                  <a:pt x="566330" y="5564010"/>
                  <a:pt x="556522" y="5528087"/>
                </a:cubicBezTo>
                <a:cubicBezTo>
                  <a:pt x="551310" y="5519174"/>
                  <a:pt x="556171" y="5505252"/>
                  <a:pt x="536270" y="5506770"/>
                </a:cubicBezTo>
                <a:cubicBezTo>
                  <a:pt x="512052" y="5506489"/>
                  <a:pt x="543356" y="5459435"/>
                  <a:pt x="516612" y="5473320"/>
                </a:cubicBezTo>
                <a:cubicBezTo>
                  <a:pt x="537947" y="5440196"/>
                  <a:pt x="486731" y="5435838"/>
                  <a:pt x="471989" y="5418523"/>
                </a:cubicBezTo>
                <a:cubicBezTo>
                  <a:pt x="493820" y="5390817"/>
                  <a:pt x="454363" y="5377479"/>
                  <a:pt x="442299" y="5333204"/>
                </a:cubicBezTo>
                <a:cubicBezTo>
                  <a:pt x="467689" y="5302287"/>
                  <a:pt x="420786" y="5307848"/>
                  <a:pt x="452960" y="5255192"/>
                </a:cubicBezTo>
                <a:cubicBezTo>
                  <a:pt x="453300" y="5233631"/>
                  <a:pt x="429983" y="5195187"/>
                  <a:pt x="431339" y="5156169"/>
                </a:cubicBezTo>
                <a:cubicBezTo>
                  <a:pt x="398945" y="5067566"/>
                  <a:pt x="403718" y="5079988"/>
                  <a:pt x="404757" y="5025421"/>
                </a:cubicBezTo>
                <a:cubicBezTo>
                  <a:pt x="400018" y="4966103"/>
                  <a:pt x="402758" y="4976631"/>
                  <a:pt x="395660" y="4924394"/>
                </a:cubicBezTo>
                <a:cubicBezTo>
                  <a:pt x="383838" y="4897752"/>
                  <a:pt x="406451" y="4876973"/>
                  <a:pt x="390158" y="4861232"/>
                </a:cubicBezTo>
                <a:cubicBezTo>
                  <a:pt x="362582" y="4877952"/>
                  <a:pt x="368360" y="4813711"/>
                  <a:pt x="341238" y="4838615"/>
                </a:cubicBezTo>
                <a:cubicBezTo>
                  <a:pt x="311503" y="4831441"/>
                  <a:pt x="352577" y="4804970"/>
                  <a:pt x="326273" y="4796524"/>
                </a:cubicBezTo>
                <a:lnTo>
                  <a:pt x="284996" y="4672372"/>
                </a:lnTo>
                <a:cubicBezTo>
                  <a:pt x="298118" y="4649489"/>
                  <a:pt x="287003" y="4640074"/>
                  <a:pt x="267970" y="4634255"/>
                </a:cubicBezTo>
                <a:cubicBezTo>
                  <a:pt x="263754" y="4595383"/>
                  <a:pt x="222766" y="4593405"/>
                  <a:pt x="203275" y="4555830"/>
                </a:cubicBezTo>
                <a:cubicBezTo>
                  <a:pt x="181514" y="4524570"/>
                  <a:pt x="154438" y="4520149"/>
                  <a:pt x="133797" y="4479914"/>
                </a:cubicBezTo>
                <a:cubicBezTo>
                  <a:pt x="124082" y="4457346"/>
                  <a:pt x="105185" y="4427564"/>
                  <a:pt x="84156" y="4415916"/>
                </a:cubicBezTo>
                <a:lnTo>
                  <a:pt x="83303" y="4414752"/>
                </a:lnTo>
                <a:lnTo>
                  <a:pt x="72062" y="4388525"/>
                </a:lnTo>
                <a:lnTo>
                  <a:pt x="75315" y="4375182"/>
                </a:lnTo>
                <a:cubicBezTo>
                  <a:pt x="75941" y="4370194"/>
                  <a:pt x="75530" y="4367154"/>
                  <a:pt x="74333" y="4365355"/>
                </a:cubicBezTo>
                <a:lnTo>
                  <a:pt x="68893" y="4364787"/>
                </a:lnTo>
                <a:cubicBezTo>
                  <a:pt x="68887" y="4364737"/>
                  <a:pt x="68881" y="4364686"/>
                  <a:pt x="68875" y="4364636"/>
                </a:cubicBezTo>
                <a:cubicBezTo>
                  <a:pt x="68620" y="4351507"/>
                  <a:pt x="69309" y="4337030"/>
                  <a:pt x="58168" y="4323582"/>
                </a:cubicBezTo>
                <a:cubicBezTo>
                  <a:pt x="61811" y="4263350"/>
                  <a:pt x="99263" y="4233013"/>
                  <a:pt x="79972" y="4208494"/>
                </a:cubicBezTo>
                <a:cubicBezTo>
                  <a:pt x="88758" y="4180446"/>
                  <a:pt x="125844" y="4152085"/>
                  <a:pt x="106280" y="4120638"/>
                </a:cubicBezTo>
                <a:cubicBezTo>
                  <a:pt x="111598" y="4121936"/>
                  <a:pt x="113804" y="4120147"/>
                  <a:pt x="114398" y="4116558"/>
                </a:cubicBezTo>
                <a:cubicBezTo>
                  <a:pt x="114157" y="4114248"/>
                  <a:pt x="113917" y="4111937"/>
                  <a:pt x="113677" y="4109627"/>
                </a:cubicBezTo>
                <a:lnTo>
                  <a:pt x="105699" y="4105626"/>
                </a:lnTo>
                <a:cubicBezTo>
                  <a:pt x="77890" y="4088880"/>
                  <a:pt x="108987" y="4082598"/>
                  <a:pt x="106408" y="4051443"/>
                </a:cubicBezTo>
                <a:cubicBezTo>
                  <a:pt x="106858" y="4036630"/>
                  <a:pt x="97032" y="3985550"/>
                  <a:pt x="103822" y="3988496"/>
                </a:cubicBezTo>
                <a:lnTo>
                  <a:pt x="75372" y="3857059"/>
                </a:lnTo>
                <a:cubicBezTo>
                  <a:pt x="82817" y="3836376"/>
                  <a:pt x="81742" y="3824520"/>
                  <a:pt x="64937" y="3815652"/>
                </a:cubicBezTo>
                <a:cubicBezTo>
                  <a:pt x="102287" y="3718925"/>
                  <a:pt x="55573" y="3772320"/>
                  <a:pt x="59080" y="3696747"/>
                </a:cubicBezTo>
                <a:cubicBezTo>
                  <a:pt x="66269" y="3629648"/>
                  <a:pt x="63240" y="3571908"/>
                  <a:pt x="85623" y="3491441"/>
                </a:cubicBezTo>
                <a:cubicBezTo>
                  <a:pt x="98410" y="3474059"/>
                  <a:pt x="99525" y="3431012"/>
                  <a:pt x="100691" y="3417526"/>
                </a:cubicBezTo>
                <a:cubicBezTo>
                  <a:pt x="101857" y="3404040"/>
                  <a:pt x="95556" y="3412369"/>
                  <a:pt x="92620" y="3410525"/>
                </a:cubicBezTo>
                <a:cubicBezTo>
                  <a:pt x="92153" y="3374230"/>
                  <a:pt x="83244" y="3285268"/>
                  <a:pt x="79737" y="3235496"/>
                </a:cubicBezTo>
                <a:cubicBezTo>
                  <a:pt x="70953" y="3207448"/>
                  <a:pt x="52012" y="3143347"/>
                  <a:pt x="71576" y="3111898"/>
                </a:cubicBezTo>
                <a:cubicBezTo>
                  <a:pt x="66408" y="3077014"/>
                  <a:pt x="53542" y="3056489"/>
                  <a:pt x="48725" y="3026189"/>
                </a:cubicBezTo>
                <a:cubicBezTo>
                  <a:pt x="35029" y="3013335"/>
                  <a:pt x="35295" y="2950066"/>
                  <a:pt x="42673" y="2930099"/>
                </a:cubicBezTo>
                <a:cubicBezTo>
                  <a:pt x="72765" y="2876461"/>
                  <a:pt x="20837" y="2811743"/>
                  <a:pt x="43260" y="2768401"/>
                </a:cubicBezTo>
                <a:cubicBezTo>
                  <a:pt x="44784" y="2755816"/>
                  <a:pt x="43709" y="2744724"/>
                  <a:pt x="41022" y="2734617"/>
                </a:cubicBezTo>
                <a:lnTo>
                  <a:pt x="29707" y="2708118"/>
                </a:lnTo>
                <a:lnTo>
                  <a:pt x="18896" y="2704187"/>
                </a:lnTo>
                <a:lnTo>
                  <a:pt x="16157" y="2686013"/>
                </a:lnTo>
                <a:lnTo>
                  <a:pt x="0" y="2656506"/>
                </a:lnTo>
                <a:cubicBezTo>
                  <a:pt x="46275" y="2648213"/>
                  <a:pt x="-21852" y="2580542"/>
                  <a:pt x="20000" y="2589495"/>
                </a:cubicBezTo>
                <a:cubicBezTo>
                  <a:pt x="9004" y="2539865"/>
                  <a:pt x="51725" y="2561406"/>
                  <a:pt x="4503" y="2517909"/>
                </a:cubicBezTo>
                <a:cubicBezTo>
                  <a:pt x="18312" y="2426183"/>
                  <a:pt x="2043" y="2320005"/>
                  <a:pt x="38580" y="2235940"/>
                </a:cubicBezTo>
                <a:cubicBezTo>
                  <a:pt x="39530" y="2131535"/>
                  <a:pt x="31342" y="1983035"/>
                  <a:pt x="28357" y="1891475"/>
                </a:cubicBezTo>
                <a:cubicBezTo>
                  <a:pt x="18536" y="1816240"/>
                  <a:pt x="53985" y="1820215"/>
                  <a:pt x="16422" y="1754299"/>
                </a:cubicBezTo>
                <a:cubicBezTo>
                  <a:pt x="22523" y="1748800"/>
                  <a:pt x="14115" y="1712020"/>
                  <a:pt x="17619" y="1704948"/>
                </a:cubicBezTo>
                <a:lnTo>
                  <a:pt x="11875" y="1640075"/>
                </a:lnTo>
                <a:lnTo>
                  <a:pt x="10148" y="1637400"/>
                </a:lnTo>
                <a:cubicBezTo>
                  <a:pt x="6571" y="1625366"/>
                  <a:pt x="7662" y="1617809"/>
                  <a:pt x="10809" y="1612250"/>
                </a:cubicBezTo>
                <a:lnTo>
                  <a:pt x="30710" y="1498099"/>
                </a:lnTo>
                <a:lnTo>
                  <a:pt x="28832" y="1497366"/>
                </a:lnTo>
                <a:lnTo>
                  <a:pt x="25420" y="1490044"/>
                </a:lnTo>
                <a:lnTo>
                  <a:pt x="36357" y="1429750"/>
                </a:lnTo>
                <a:cubicBezTo>
                  <a:pt x="56105" y="1395764"/>
                  <a:pt x="51096" y="1348657"/>
                  <a:pt x="63323" y="1316453"/>
                </a:cubicBezTo>
                <a:cubicBezTo>
                  <a:pt x="113953" y="1206017"/>
                  <a:pt x="97314" y="1160971"/>
                  <a:pt x="167299" y="1100758"/>
                </a:cubicBezTo>
                <a:cubicBezTo>
                  <a:pt x="183322" y="1066821"/>
                  <a:pt x="207320" y="1013057"/>
                  <a:pt x="218971" y="997428"/>
                </a:cubicBezTo>
                <a:cubicBezTo>
                  <a:pt x="225661" y="983599"/>
                  <a:pt x="245059" y="996998"/>
                  <a:pt x="249304" y="969068"/>
                </a:cubicBezTo>
                <a:cubicBezTo>
                  <a:pt x="273910" y="912445"/>
                  <a:pt x="257335" y="876944"/>
                  <a:pt x="307518" y="815816"/>
                </a:cubicBezTo>
                <a:cubicBezTo>
                  <a:pt x="319844" y="734499"/>
                  <a:pt x="427269" y="648257"/>
                  <a:pt x="438631" y="588216"/>
                </a:cubicBezTo>
                <a:cubicBezTo>
                  <a:pt x="468336" y="534577"/>
                  <a:pt x="480025" y="521047"/>
                  <a:pt x="494548" y="466832"/>
                </a:cubicBezTo>
                <a:cubicBezTo>
                  <a:pt x="513994" y="444023"/>
                  <a:pt x="469014" y="421695"/>
                  <a:pt x="512985" y="406165"/>
                </a:cubicBezTo>
                <a:cubicBezTo>
                  <a:pt x="519819" y="312467"/>
                  <a:pt x="496295" y="285415"/>
                  <a:pt x="499246" y="226337"/>
                </a:cubicBezTo>
                <a:cubicBezTo>
                  <a:pt x="511217" y="180655"/>
                  <a:pt x="525793" y="85726"/>
                  <a:pt x="530694" y="51692"/>
                </a:cubicBezTo>
                <a:cubicBezTo>
                  <a:pt x="512001" y="39736"/>
                  <a:pt x="522977" y="34428"/>
                  <a:pt x="528655" y="22135"/>
                </a:cubicBezTo>
                <a:cubicBezTo>
                  <a:pt x="511506" y="14446"/>
                  <a:pt x="513258" y="7722"/>
                  <a:pt x="516964" y="103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1068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83456" y="0"/>
            <a:ext cx="555113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Geometric Sequence</a:t>
            </a:r>
          </a:p>
          <a:p>
            <a:pPr algn="ctr"/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1158" y="1285861"/>
            <a:ext cx="835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A geometric sequence is one where to get from one term to the next you multiply by the same number each time. This number is called the </a:t>
            </a:r>
            <a:r>
              <a:rPr lang="en-GB" sz="2400" b="1" i="1" dirty="0">
                <a:solidFill>
                  <a:srgbClr val="FF0000"/>
                </a:solidFill>
              </a:rPr>
              <a:t>common ratio, r.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81158" y="2786058"/>
            <a:ext cx="8215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		 1         2           3            4</a:t>
            </a:r>
          </a:p>
          <a:p>
            <a:r>
              <a:rPr lang="en-GB" sz="3200" b="1" dirty="0" err="1"/>
              <a:t>Eg</a:t>
            </a:r>
            <a:r>
              <a:rPr lang="en-GB" sz="3200" b="1" dirty="0"/>
              <a:t> </a:t>
            </a:r>
            <a:r>
              <a:rPr lang="en-GB" b="1" dirty="0"/>
              <a:t>		</a:t>
            </a:r>
            <a:r>
              <a:rPr lang="en-GB" sz="2800" b="1" dirty="0"/>
              <a:t>2,   10,   50,   250 ...</a:t>
            </a:r>
          </a:p>
        </p:txBody>
      </p:sp>
      <p:sp>
        <p:nvSpPr>
          <p:cNvPr id="7" name="Curved Up Arrow 6"/>
          <p:cNvSpPr/>
          <p:nvPr/>
        </p:nvSpPr>
        <p:spPr>
          <a:xfrm>
            <a:off x="4024298" y="3571876"/>
            <a:ext cx="642942" cy="21431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Curved Up Arrow 13"/>
          <p:cNvSpPr/>
          <p:nvPr/>
        </p:nvSpPr>
        <p:spPr>
          <a:xfrm>
            <a:off x="4810116" y="3571876"/>
            <a:ext cx="642942" cy="21431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24298" y="37861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x5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81554" y="37861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x5</a:t>
            </a:r>
          </a:p>
        </p:txBody>
      </p:sp>
      <p:sp>
        <p:nvSpPr>
          <p:cNvPr id="18" name="Curved Up Arrow 17"/>
          <p:cNvSpPr/>
          <p:nvPr/>
        </p:nvSpPr>
        <p:spPr>
          <a:xfrm>
            <a:off x="5524496" y="3571876"/>
            <a:ext cx="642942" cy="21431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67372" y="37861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x5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096396" y="3048776"/>
            <a:ext cx="1428760" cy="7694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4400" b="1" dirty="0"/>
              <a:t>r=5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C3D0DDD-D63E-474C-AE9E-579215665735}"/>
                  </a:ext>
                </a:extLst>
              </p:cNvPr>
              <p:cNvSpPr txBox="1"/>
              <p:nvPr/>
            </p:nvSpPr>
            <p:spPr>
              <a:xfrm>
                <a:off x="2950163" y="4572008"/>
                <a:ext cx="1287594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en-AU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b="1" dirty="0"/>
                  <a:t> = 5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C3D0DDD-D63E-474C-AE9E-5792156657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163" y="4572008"/>
                <a:ext cx="1287594" cy="714683"/>
              </a:xfrm>
              <a:prstGeom prst="rect">
                <a:avLst/>
              </a:prstGeom>
              <a:blipFill>
                <a:blip r:embed="rId2"/>
                <a:stretch>
                  <a:fillRect b="-87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E8E8AC5-3C93-DB42-9E05-13AA015345ED}"/>
                  </a:ext>
                </a:extLst>
              </p:cNvPr>
              <p:cNvSpPr txBox="1"/>
              <p:nvPr/>
            </p:nvSpPr>
            <p:spPr>
              <a:xfrm>
                <a:off x="4682805" y="4572008"/>
                <a:ext cx="1287594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b="1" i="1" smtClean="0">
                            <a:latin typeface="Cambria Math" panose="02040503050406030204" pitchFamily="18" charset="0"/>
                          </a:rPr>
                          <m:t>𝟓𝟎</m:t>
                        </m:r>
                      </m:num>
                      <m:den>
                        <m:r>
                          <a:rPr lang="en-AU" sz="28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sz="2800" b="1" dirty="0"/>
                  <a:t> = 5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E8E8AC5-3C93-DB42-9E05-13AA015345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2805" y="4572008"/>
                <a:ext cx="1287594" cy="714683"/>
              </a:xfrm>
              <a:prstGeom prst="rect">
                <a:avLst/>
              </a:prstGeom>
              <a:blipFill>
                <a:blip r:embed="rId3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76FF691-D298-084C-92E2-AE3E22507A28}"/>
                  </a:ext>
                </a:extLst>
              </p:cNvPr>
              <p:cNvSpPr txBox="1"/>
              <p:nvPr/>
            </p:nvSpPr>
            <p:spPr>
              <a:xfrm>
                <a:off x="6538854" y="4572008"/>
                <a:ext cx="1287594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b="1" i="1" smtClean="0">
                            <a:latin typeface="Cambria Math" panose="02040503050406030204" pitchFamily="18" charset="0"/>
                          </a:rPr>
                          <m:t>𝟐𝟓𝟎</m:t>
                        </m:r>
                      </m:num>
                      <m:den>
                        <m:r>
                          <a:rPr lang="en-AU" sz="2800" b="1" i="1" smtClean="0">
                            <a:latin typeface="Cambria Math" panose="02040503050406030204" pitchFamily="18" charset="0"/>
                          </a:rPr>
                          <m:t>𝟓𝟎</m:t>
                        </m:r>
                      </m:den>
                    </m:f>
                  </m:oMath>
                </a14:m>
                <a:r>
                  <a:rPr lang="en-US" sz="2800" b="1" dirty="0"/>
                  <a:t> = 5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76FF691-D298-084C-92E2-AE3E22507A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8854" y="4572008"/>
                <a:ext cx="1287594" cy="714683"/>
              </a:xfrm>
              <a:prstGeom prst="rect">
                <a:avLst/>
              </a:prstGeom>
              <a:blipFill>
                <a:blip r:embed="rId4"/>
                <a:stretch>
                  <a:fillRect l="-980" r="-6863"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4640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4" grpId="0" animBg="1"/>
      <p:bldP spid="16" grpId="0"/>
      <p:bldP spid="17" grpId="0"/>
      <p:bldP spid="18" grpId="0" animBg="1"/>
      <p:bldP spid="20" grpId="0"/>
      <p:bldP spid="21" grpId="0" animBg="1"/>
      <p:bldP spid="2" grpId="0"/>
      <p:bldP spid="19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81752" y="71415"/>
            <a:ext cx="4214842" cy="830997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0B050"/>
                </a:solidFill>
              </a:rPr>
              <a:t>r= the number you times by to   get to the next term</a:t>
            </a:r>
            <a:endParaRPr lang="en-GB" sz="2400" b="1" baseline="-28000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38282" y="2143117"/>
            <a:ext cx="88551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		 </a:t>
            </a:r>
            <a:r>
              <a:rPr lang="en-GB" sz="2400" b="1" dirty="0">
                <a:solidFill>
                  <a:srgbClr val="FF0000"/>
                </a:solidFill>
              </a:rPr>
              <a:t>1        	   2 	     3           4		n</a:t>
            </a:r>
            <a:endParaRPr lang="en-GB" b="1" dirty="0">
              <a:solidFill>
                <a:srgbClr val="FF0000"/>
              </a:solidFill>
            </a:endParaRPr>
          </a:p>
          <a:p>
            <a:r>
              <a:rPr lang="en-GB" sz="3200" b="1" dirty="0" err="1"/>
              <a:t>Eg</a:t>
            </a:r>
            <a:r>
              <a:rPr lang="en-GB" sz="3200" b="1" dirty="0"/>
              <a:t> </a:t>
            </a:r>
            <a:r>
              <a:rPr lang="en-GB" b="1" dirty="0"/>
              <a:t>		</a:t>
            </a:r>
            <a:r>
              <a:rPr lang="en-GB" sz="2800" b="1" dirty="0"/>
              <a:t>2,     	10, 	  50, 	  250 ...        ? ...</a:t>
            </a:r>
          </a:p>
          <a:p>
            <a:r>
              <a:rPr lang="en-GB" sz="2800" b="1" dirty="0"/>
              <a:t>	</a:t>
            </a:r>
          </a:p>
          <a:p>
            <a:endParaRPr lang="en-GB" sz="2800" b="1" dirty="0"/>
          </a:p>
          <a:p>
            <a:endParaRPr lang="en-GB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381752" y="1000109"/>
            <a:ext cx="4214842" cy="461665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0B050"/>
                </a:solidFill>
              </a:rPr>
              <a:t>a= the first term of the sequence</a:t>
            </a:r>
            <a:endParaRPr lang="en-GB" sz="2400" b="1" baseline="-28000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524000" y="0"/>
                <a:ext cx="4714876" cy="1785682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/>
                <a:r>
                  <a:rPr lang="en-US" sz="5400" b="1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How do we find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 dirty="0" smtClean="0">
                            <a:ln w="11430"/>
                            <a:gradFill>
                              <a:gsLst>
                                <a:gs pos="0">
                                  <a:schemeClr val="accent2">
                                    <a:tint val="70000"/>
                                    <a:satMod val="245000"/>
                                  </a:schemeClr>
                                </a:gs>
                                <a:gs pos="75000">
                                  <a:schemeClr val="accent2">
                                    <a:tint val="90000"/>
                                    <a:shade val="60000"/>
                                    <a:satMod val="240000"/>
                                  </a:schemeClr>
                                </a:gs>
                                <a:gs pos="100000">
                                  <a:schemeClr val="accent2">
                                    <a:tint val="100000"/>
                                    <a:shade val="50000"/>
                                    <a:satMod val="240000"/>
                                  </a:schemeClr>
                                </a:gs>
                              </a:gsLst>
                              <a:lin ang="5400000"/>
                            </a:gradFill>
                            <a:effectLst>
                              <a:outerShdw blurRad="50800" dist="39000" dir="5460000" algn="tl">
                                <a:srgbClr val="000000">
                                  <a:alpha val="38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5400" b="1" i="1" dirty="0" smtClean="0">
                            <a:ln w="11430"/>
                            <a:gradFill>
                              <a:gsLst>
                                <a:gs pos="0">
                                  <a:schemeClr val="accent2">
                                    <a:tint val="70000"/>
                                    <a:satMod val="245000"/>
                                  </a:schemeClr>
                                </a:gs>
                                <a:gs pos="75000">
                                  <a:schemeClr val="accent2">
                                    <a:tint val="90000"/>
                                    <a:shade val="60000"/>
                                    <a:satMod val="240000"/>
                                  </a:schemeClr>
                                </a:gs>
                                <a:gs pos="100000">
                                  <a:schemeClr val="accent2">
                                    <a:tint val="100000"/>
                                    <a:shade val="50000"/>
                                    <a:satMod val="240000"/>
                                  </a:schemeClr>
                                </a:gs>
                              </a:gsLst>
                              <a:lin ang="5400000"/>
                            </a:gradFill>
                            <a:effectLst>
                              <a:outerShdw blurRad="50800" dist="39000" dir="5460000" algn="tl">
                                <a:srgbClr val="000000">
                                  <a:alpha val="38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AU" sz="5400" b="1" i="1" dirty="0" smtClean="0">
                            <a:ln w="11430"/>
                            <a:gradFill>
                              <a:gsLst>
                                <a:gs pos="0">
                                  <a:schemeClr val="accent2">
                                    <a:tint val="70000"/>
                                    <a:satMod val="245000"/>
                                  </a:schemeClr>
                                </a:gs>
                                <a:gs pos="75000">
                                  <a:schemeClr val="accent2">
                                    <a:tint val="90000"/>
                                    <a:shade val="60000"/>
                                    <a:satMod val="240000"/>
                                  </a:schemeClr>
                                </a:gs>
                                <a:gs pos="100000">
                                  <a:schemeClr val="accent2">
                                    <a:tint val="100000"/>
                                    <a:shade val="50000"/>
                                    <a:satMod val="240000"/>
                                  </a:schemeClr>
                                </a:gs>
                              </a:gsLst>
                              <a:lin ang="5400000"/>
                            </a:gradFill>
                            <a:effectLst>
                              <a:outerShdw blurRad="50800" dist="39000" dir="5460000" algn="tl">
                                <a:srgbClr val="000000">
                                  <a:alpha val="38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𝒕𝒉</m:t>
                        </m:r>
                      </m:sup>
                    </m:sSup>
                  </m:oMath>
                </a14:m>
                <a:r>
                  <a:rPr lang="en-US" sz="5400" b="1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 term?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0"/>
                <a:ext cx="4714876" cy="17856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595670" y="3357563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057633" y="2143117"/>
            <a:ext cx="1071570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r= 5</a:t>
            </a:r>
          </a:p>
          <a:p>
            <a:pPr algn="ctr"/>
            <a:r>
              <a:rPr lang="en-GB" sz="2400" b="1" dirty="0"/>
              <a:t>a=2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52926" y="3344292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</a:rPr>
              <a:t>ar</a:t>
            </a:r>
            <a:endParaRPr lang="en-GB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24496" y="3344292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ar</a:t>
            </a:r>
            <a:r>
              <a:rPr lang="en-GB" sz="2400" b="1" baseline="30000" dirty="0">
                <a:solidFill>
                  <a:schemeClr val="accent5">
                    <a:lumMod val="75000"/>
                  </a:schemeClr>
                </a:solidFill>
              </a:rPr>
              <a:t>2</a:t>
            </a:r>
            <a:endParaRPr lang="en-GB" sz="3200" b="1" baseline="30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96066" y="3344292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ar</a:t>
            </a:r>
            <a:r>
              <a:rPr lang="en-GB" sz="2400" b="1" baseline="30000" dirty="0">
                <a:solidFill>
                  <a:schemeClr val="accent5">
                    <a:lumMod val="75000"/>
                  </a:schemeClr>
                </a:solidFill>
              </a:rPr>
              <a:t>3</a:t>
            </a:r>
            <a:endParaRPr lang="en-GB" sz="3200" b="1" baseline="30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953388" y="3344292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ar</a:t>
            </a:r>
            <a:r>
              <a:rPr lang="en-GB" sz="2400" b="1" baseline="30000" dirty="0">
                <a:solidFill>
                  <a:schemeClr val="accent5">
                    <a:lumMod val="75000"/>
                  </a:schemeClr>
                </a:solidFill>
              </a:rPr>
              <a:t>n-1</a:t>
            </a:r>
            <a:endParaRPr lang="en-GB" sz="3200" b="1" baseline="30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09228" y="3423211"/>
            <a:ext cx="6598996" cy="5847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5988049" y="4822041"/>
            <a:ext cx="642942" cy="158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80255" y="5429265"/>
            <a:ext cx="64304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This is the same for all geometric sequences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C24AD99-83EA-7044-A7CE-8C92E96BB005}"/>
              </a:ext>
            </a:extLst>
          </p:cNvPr>
          <p:cNvSpPr/>
          <p:nvPr/>
        </p:nvSpPr>
        <p:spPr>
          <a:xfrm>
            <a:off x="4896409" y="5909181"/>
            <a:ext cx="230063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400" dirty="0" err="1">
                <a:solidFill>
                  <a:srgbClr val="006600"/>
                </a:solidFill>
                <a:latin typeface="Comic Sans MS" panose="030F0902030302020204" pitchFamily="66" charset="0"/>
              </a:rPr>
              <a:t>t</a:t>
            </a:r>
            <a:r>
              <a:rPr lang="en-US" altLang="en-US" sz="4400" baseline="-25000" dirty="0" err="1">
                <a:solidFill>
                  <a:srgbClr val="006600"/>
                </a:solidFill>
                <a:latin typeface="Comic Sans MS" panose="030F0902030302020204" pitchFamily="66" charset="0"/>
              </a:rPr>
              <a:t>n</a:t>
            </a:r>
            <a:r>
              <a:rPr lang="en-US" altLang="en-US" sz="4400" baseline="-25000" dirty="0">
                <a:solidFill>
                  <a:srgbClr val="006600"/>
                </a:solidFill>
                <a:latin typeface="Comic Sans MS" panose="030F0902030302020204" pitchFamily="66" charset="0"/>
              </a:rPr>
              <a:t> </a:t>
            </a:r>
            <a:r>
              <a:rPr lang="en-GB" sz="4400" dirty="0">
                <a:latin typeface="Comic Sans MS" panose="030F0902030302020204" pitchFamily="66" charset="0"/>
              </a:rPr>
              <a:t>=</a:t>
            </a:r>
            <a:r>
              <a:rPr lang="en-GB" sz="4400" dirty="0">
                <a:solidFill>
                  <a:srgbClr val="FF0000"/>
                </a:solidFill>
                <a:latin typeface="Comic Sans MS" panose="030F0902030302020204" pitchFamily="66" charset="0"/>
              </a:rPr>
              <a:t> a</a:t>
            </a:r>
            <a:r>
              <a:rPr lang="en-GB" sz="4400" dirty="0">
                <a:solidFill>
                  <a:srgbClr val="0070C0"/>
                </a:solidFill>
                <a:latin typeface="Comic Sans MS" panose="030F0902030302020204" pitchFamily="66" charset="0"/>
              </a:rPr>
              <a:t>r</a:t>
            </a:r>
            <a:r>
              <a:rPr lang="en-GB" sz="4400" baseline="30000" dirty="0">
                <a:latin typeface="Comic Sans MS" panose="030F0902030302020204" pitchFamily="66" charset="0"/>
              </a:rPr>
              <a:t>n-1</a:t>
            </a:r>
            <a:endParaRPr lang="en-GB" sz="4400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75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 animBg="1"/>
      <p:bldP spid="10" grpId="0"/>
      <p:bldP spid="11" grpId="0" animBg="1"/>
      <p:bldP spid="12" grpId="0"/>
      <p:bldP spid="13" grpId="0"/>
      <p:bldP spid="14" grpId="0"/>
      <p:bldP spid="16" grpId="0"/>
      <p:bldP spid="18" grpId="0" animBg="1"/>
      <p:bldP spid="21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05422" y="0"/>
            <a:ext cx="473963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Geometric Series</a:t>
            </a:r>
          </a:p>
          <a:p>
            <a:pPr algn="ctr"/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1158" y="1285861"/>
            <a:ext cx="8358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A geometric series is the sum of a geometric sequence</a:t>
            </a:r>
            <a:r>
              <a:rPr lang="en-GB" sz="2400" b="1" i="1" dirty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2596" y="1785927"/>
            <a:ext cx="821537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Terms:</a:t>
            </a:r>
            <a:r>
              <a:rPr lang="en-GB" b="1" dirty="0"/>
              <a:t>	 </a:t>
            </a:r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              2              3                4                               n-1                   n</a:t>
            </a:r>
          </a:p>
          <a:p>
            <a:r>
              <a:rPr lang="en-GB" sz="2800" b="1" dirty="0" err="1"/>
              <a:t>S</a:t>
            </a:r>
            <a:r>
              <a:rPr lang="en-GB" sz="2800" b="1" baseline="-25000" dirty="0" err="1"/>
              <a:t>n</a:t>
            </a:r>
            <a:r>
              <a:rPr lang="en-GB" sz="2800" b="1" dirty="0"/>
              <a:t>	a  +   </a:t>
            </a:r>
            <a:r>
              <a:rPr lang="en-GB" sz="2800" b="1" dirty="0" err="1"/>
              <a:t>ar</a:t>
            </a:r>
            <a:r>
              <a:rPr lang="en-GB" sz="2800" b="1" dirty="0"/>
              <a:t>  +   ar</a:t>
            </a:r>
            <a:r>
              <a:rPr lang="en-GB" sz="2800" b="1" baseline="38000" dirty="0"/>
              <a:t>2  </a:t>
            </a:r>
            <a:r>
              <a:rPr lang="en-GB" sz="2800" b="1" dirty="0"/>
              <a:t> +  ar</a:t>
            </a:r>
            <a:r>
              <a:rPr lang="en-GB" sz="2800" b="1" baseline="38000" dirty="0"/>
              <a:t>3</a:t>
            </a:r>
            <a:r>
              <a:rPr lang="en-GB" sz="2800" b="1" dirty="0"/>
              <a:t> +.......+   ar</a:t>
            </a:r>
            <a:r>
              <a:rPr lang="en-GB" sz="2800" b="1" baseline="38000" dirty="0"/>
              <a:t>n-2   </a:t>
            </a:r>
            <a:r>
              <a:rPr lang="en-GB" sz="2800" b="1" dirty="0"/>
              <a:t>+   ar</a:t>
            </a:r>
            <a:r>
              <a:rPr lang="en-GB" sz="2800" b="1" baseline="38000" dirty="0"/>
              <a:t>n-1</a:t>
            </a:r>
            <a:endParaRPr lang="en-GB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952596" y="2843096"/>
            <a:ext cx="821537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Terms:</a:t>
            </a:r>
            <a:r>
              <a:rPr lang="en-GB" b="1" dirty="0"/>
              <a:t>	 </a:t>
            </a:r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              2              3                4                               n-1                   n</a:t>
            </a:r>
          </a:p>
          <a:p>
            <a:r>
              <a:rPr lang="en-GB" sz="2800" b="1" dirty="0" err="1"/>
              <a:t>rS</a:t>
            </a:r>
            <a:r>
              <a:rPr lang="en-GB" sz="2800" b="1" baseline="-25000" dirty="0" err="1"/>
              <a:t>n</a:t>
            </a:r>
            <a:r>
              <a:rPr lang="en-GB" sz="2800" b="1" baseline="-25000" dirty="0"/>
              <a:t> </a:t>
            </a:r>
            <a:r>
              <a:rPr lang="en-GB" sz="2800" b="1" dirty="0"/>
              <a:t>     </a:t>
            </a:r>
            <a:r>
              <a:rPr lang="en-GB" sz="2800" b="1" dirty="0" err="1"/>
              <a:t>ar</a:t>
            </a:r>
            <a:r>
              <a:rPr lang="en-GB" sz="2800" b="1" dirty="0"/>
              <a:t>  +   ar</a:t>
            </a:r>
            <a:r>
              <a:rPr lang="en-GB" sz="2800" b="1" baseline="38000" dirty="0"/>
              <a:t>2  </a:t>
            </a:r>
            <a:r>
              <a:rPr lang="en-GB" sz="2800" b="1" dirty="0"/>
              <a:t> +  ar</a:t>
            </a:r>
            <a:r>
              <a:rPr lang="en-GB" sz="2800" b="1" baseline="38000" dirty="0"/>
              <a:t>3</a:t>
            </a:r>
            <a:r>
              <a:rPr lang="en-GB" sz="2800" b="1" dirty="0"/>
              <a:t> +  ar</a:t>
            </a:r>
            <a:r>
              <a:rPr lang="en-GB" sz="2800" b="1" baseline="38000" dirty="0"/>
              <a:t>4   </a:t>
            </a:r>
            <a:r>
              <a:rPr lang="en-GB" sz="2800" b="1" dirty="0"/>
              <a:t>+.......+ ar</a:t>
            </a:r>
            <a:r>
              <a:rPr lang="en-GB" sz="2800" b="1" baseline="38000" dirty="0"/>
              <a:t>n-1 </a:t>
            </a:r>
            <a:r>
              <a:rPr lang="en-GB" sz="2800" b="1" dirty="0"/>
              <a:t> +     </a:t>
            </a:r>
            <a:r>
              <a:rPr lang="en-GB" sz="2800" b="1" dirty="0" err="1"/>
              <a:t>ar</a:t>
            </a:r>
            <a:r>
              <a:rPr lang="en-GB" sz="2800" b="1" baseline="38000" dirty="0" err="1"/>
              <a:t>n</a:t>
            </a:r>
            <a:endParaRPr lang="en-GB" sz="2800" b="1" baseline="38000" dirty="0"/>
          </a:p>
        </p:txBody>
      </p:sp>
      <p:sp>
        <p:nvSpPr>
          <p:cNvPr id="19" name="TextBox 18"/>
          <p:cNvSpPr txBox="1"/>
          <p:nvPr/>
        </p:nvSpPr>
        <p:spPr>
          <a:xfrm>
            <a:off x="1952596" y="4071943"/>
            <a:ext cx="82153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err="1"/>
              <a:t>S</a:t>
            </a:r>
            <a:r>
              <a:rPr lang="en-GB" sz="2800" b="1" baseline="-25000" dirty="0" err="1"/>
              <a:t>n</a:t>
            </a:r>
            <a:r>
              <a:rPr lang="en-GB" sz="2800" b="1" dirty="0"/>
              <a:t>	a  +   </a:t>
            </a:r>
            <a:r>
              <a:rPr lang="en-GB" sz="2800" b="1" dirty="0" err="1"/>
              <a:t>ar</a:t>
            </a:r>
            <a:r>
              <a:rPr lang="en-GB" sz="2800" b="1" dirty="0"/>
              <a:t>  +   ar</a:t>
            </a:r>
            <a:r>
              <a:rPr lang="en-GB" sz="2800" b="1" baseline="38000" dirty="0"/>
              <a:t>2  </a:t>
            </a:r>
            <a:r>
              <a:rPr lang="en-GB" sz="2800" b="1" dirty="0"/>
              <a:t> +  ar</a:t>
            </a:r>
            <a:r>
              <a:rPr lang="en-GB" sz="2800" b="1" baseline="38000" dirty="0"/>
              <a:t>3</a:t>
            </a:r>
            <a:r>
              <a:rPr lang="en-GB" sz="2800" b="1" dirty="0"/>
              <a:t> +.......+   ar</a:t>
            </a:r>
            <a:r>
              <a:rPr lang="en-GB" sz="2800" b="1" baseline="38000" dirty="0"/>
              <a:t>n-2   </a:t>
            </a:r>
            <a:r>
              <a:rPr lang="en-GB" sz="2800" b="1" dirty="0"/>
              <a:t>+   ar</a:t>
            </a:r>
            <a:r>
              <a:rPr lang="en-GB" sz="2800" b="1" baseline="38000" dirty="0"/>
              <a:t>n-1</a:t>
            </a:r>
            <a:endParaRPr lang="en-GB" sz="2800" b="1" dirty="0"/>
          </a:p>
          <a:p>
            <a:r>
              <a:rPr lang="en-GB" sz="2800" b="1" dirty="0" err="1"/>
              <a:t>rS</a:t>
            </a:r>
            <a:r>
              <a:rPr lang="en-GB" sz="2800" b="1" baseline="-25000" dirty="0" err="1"/>
              <a:t>n</a:t>
            </a:r>
            <a:r>
              <a:rPr lang="en-GB" sz="2800" b="1" baseline="-25000" dirty="0"/>
              <a:t> </a:t>
            </a:r>
            <a:r>
              <a:rPr lang="en-GB" sz="2800" b="1" dirty="0"/>
              <a:t>     </a:t>
            </a:r>
            <a:r>
              <a:rPr lang="en-GB" sz="2800" b="1" dirty="0" err="1"/>
              <a:t>ar</a:t>
            </a:r>
            <a:r>
              <a:rPr lang="en-GB" sz="2800" b="1" dirty="0"/>
              <a:t>  +   ar</a:t>
            </a:r>
            <a:r>
              <a:rPr lang="en-GB" sz="2800" b="1" baseline="38000" dirty="0"/>
              <a:t>2  </a:t>
            </a:r>
            <a:r>
              <a:rPr lang="en-GB" sz="2800" b="1" dirty="0"/>
              <a:t> +  ar</a:t>
            </a:r>
            <a:r>
              <a:rPr lang="en-GB" sz="2800" b="1" baseline="38000" dirty="0"/>
              <a:t>3</a:t>
            </a:r>
            <a:r>
              <a:rPr lang="en-GB" sz="2800" b="1" dirty="0"/>
              <a:t> +  ar</a:t>
            </a:r>
            <a:r>
              <a:rPr lang="en-GB" sz="2800" b="1" baseline="38000" dirty="0"/>
              <a:t>4 </a:t>
            </a:r>
            <a:r>
              <a:rPr lang="en-GB" sz="2800" b="1" dirty="0"/>
              <a:t>+.......+  ar</a:t>
            </a:r>
            <a:r>
              <a:rPr lang="en-GB" sz="2800" b="1" baseline="38000" dirty="0"/>
              <a:t>n-1    </a:t>
            </a:r>
            <a:r>
              <a:rPr lang="en-GB" sz="2800" b="1" dirty="0"/>
              <a:t> +     </a:t>
            </a:r>
            <a:r>
              <a:rPr lang="en-GB" sz="2800" b="1" dirty="0" err="1"/>
              <a:t>ar</a:t>
            </a:r>
            <a:r>
              <a:rPr lang="en-GB" sz="2800" b="1" baseline="38000" dirty="0" err="1"/>
              <a:t>n</a:t>
            </a:r>
            <a:endParaRPr lang="en-GB" sz="2800" b="1" baseline="380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1738282" y="4643446"/>
            <a:ext cx="142876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 flipV="1">
            <a:off x="2914628" y="4094813"/>
            <a:ext cx="1521611" cy="90582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</p:cNvCxnSpPr>
          <p:nvPr/>
        </p:nvCxnSpPr>
        <p:spPr>
          <a:xfrm flipV="1">
            <a:off x="3745681" y="4110084"/>
            <a:ext cx="1735152" cy="97469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</p:cNvCxnSpPr>
          <p:nvPr/>
        </p:nvCxnSpPr>
        <p:spPr>
          <a:xfrm flipV="1">
            <a:off x="4964917" y="4095922"/>
            <a:ext cx="1571636" cy="90554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cxnSpLocks/>
          </p:cNvCxnSpPr>
          <p:nvPr/>
        </p:nvCxnSpPr>
        <p:spPr>
          <a:xfrm flipV="1">
            <a:off x="5917405" y="4619304"/>
            <a:ext cx="588962" cy="34561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cxnSpLocks/>
          </p:cNvCxnSpPr>
          <p:nvPr/>
        </p:nvCxnSpPr>
        <p:spPr>
          <a:xfrm flipV="1">
            <a:off x="7911333" y="4120227"/>
            <a:ext cx="775467" cy="36975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cxnSpLocks/>
          </p:cNvCxnSpPr>
          <p:nvPr/>
        </p:nvCxnSpPr>
        <p:spPr>
          <a:xfrm flipV="1">
            <a:off x="7911333" y="4168816"/>
            <a:ext cx="1994703" cy="77266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095472" y="5000636"/>
            <a:ext cx="8215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			</a:t>
            </a:r>
            <a:r>
              <a:rPr lang="en-GB" sz="2800" b="1" dirty="0" err="1"/>
              <a:t>S</a:t>
            </a:r>
            <a:r>
              <a:rPr lang="en-GB" sz="2800" b="1" baseline="-25000" dirty="0" err="1"/>
              <a:t>n</a:t>
            </a:r>
            <a:r>
              <a:rPr lang="en-GB" sz="2800" b="1" dirty="0"/>
              <a:t>- r </a:t>
            </a:r>
            <a:r>
              <a:rPr lang="en-GB" sz="2800" b="1" dirty="0" err="1"/>
              <a:t>S</a:t>
            </a:r>
            <a:r>
              <a:rPr lang="en-GB" sz="2800" b="1" baseline="-25000" dirty="0" err="1"/>
              <a:t>n</a:t>
            </a:r>
            <a:r>
              <a:rPr lang="en-GB" sz="2800" b="1" baseline="-25000" dirty="0"/>
              <a:t> </a:t>
            </a:r>
            <a:r>
              <a:rPr lang="en-GB" sz="2800" b="1" dirty="0"/>
              <a:t>= a-</a:t>
            </a:r>
            <a:r>
              <a:rPr lang="en-GB" sz="2800" b="1" dirty="0" err="1"/>
              <a:t>ar</a:t>
            </a:r>
            <a:r>
              <a:rPr lang="en-GB" sz="2800" b="1" baseline="40000" dirty="0" err="1"/>
              <a:t>n</a:t>
            </a:r>
            <a:endParaRPr lang="en-GB" sz="2800" b="1" baseline="40000" dirty="0"/>
          </a:p>
        </p:txBody>
      </p:sp>
      <p:sp>
        <p:nvSpPr>
          <p:cNvPr id="40" name="TextBox 39"/>
          <p:cNvSpPr txBox="1"/>
          <p:nvPr/>
        </p:nvSpPr>
        <p:spPr>
          <a:xfrm>
            <a:off x="2095472" y="5477548"/>
            <a:ext cx="8215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			</a:t>
            </a:r>
            <a:r>
              <a:rPr lang="en-GB" sz="2800" b="1" dirty="0" err="1"/>
              <a:t>S</a:t>
            </a:r>
            <a:r>
              <a:rPr lang="en-GB" sz="2800" b="1" baseline="-25000" dirty="0" err="1"/>
              <a:t>n</a:t>
            </a:r>
            <a:r>
              <a:rPr lang="en-GB" sz="2800" b="1" dirty="0"/>
              <a:t>(1-r)= a(1-r</a:t>
            </a:r>
            <a:r>
              <a:rPr lang="en-GB" sz="2800" b="1" baseline="40000" dirty="0"/>
              <a:t>n</a:t>
            </a:r>
            <a:r>
              <a:rPr lang="en-GB" sz="2800" b="1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595802" y="6000769"/>
                <a:ext cx="3214710" cy="691151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/>
                  <a:t>       S</a:t>
                </a:r>
                <a:r>
                  <a:rPr lang="en-GB" sz="2400" b="1" baseline="-25000" dirty="0"/>
                  <a:t>n</a:t>
                </a:r>
                <a:r>
                  <a:rPr lang="en-GB" sz="2400" b="1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1" dirty="0" smtClean="0"/>
                          <m:t>a</m:t>
                        </m:r>
                        <m:r>
                          <m:rPr>
                            <m:nor/>
                          </m:rPr>
                          <a:rPr lang="en-GB" sz="2400" b="1" dirty="0" smtClean="0"/>
                          <m:t>(1−</m:t>
                        </m:r>
                        <m:r>
                          <m:rPr>
                            <m:nor/>
                          </m:rPr>
                          <a:rPr lang="en-GB" sz="2400" b="1" dirty="0" smtClean="0"/>
                          <m:t>rn</m:t>
                        </m:r>
                        <m:r>
                          <m:rPr>
                            <m:nor/>
                          </m:rPr>
                          <a:rPr lang="en-GB" sz="2400" b="1" dirty="0" smtClean="0"/>
                          <m:t>) 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1" dirty="0" smtClean="0"/>
                          <m:t>1−</m:t>
                        </m:r>
                        <m:r>
                          <m:rPr>
                            <m:nor/>
                          </m:rPr>
                          <a:rPr lang="en-GB" sz="2400" b="1" dirty="0" smtClean="0"/>
                          <m:t>r</m:t>
                        </m:r>
                      </m:den>
                    </m:f>
                  </m:oMath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802" y="6000769"/>
                <a:ext cx="3214710" cy="691151"/>
              </a:xfrm>
              <a:prstGeom prst="rect">
                <a:avLst/>
              </a:prstGeom>
              <a:blipFill>
                <a:blip r:embed="rId2"/>
                <a:stretch>
                  <a:fillRect t="-5085" b="-3390"/>
                </a:stretch>
              </a:blipFill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500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9" grpId="0"/>
      <p:bldP spid="39" grpId="0"/>
      <p:bldP spid="40" grpId="0"/>
      <p:bldP spid="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05422" y="0"/>
            <a:ext cx="473963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Geometric Series</a:t>
            </a:r>
          </a:p>
          <a:p>
            <a:pPr algn="ctr"/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381224" y="1071547"/>
                <a:ext cx="3214710" cy="691151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b="1" dirty="0"/>
                  <a:t> S</a:t>
                </a:r>
                <a:r>
                  <a:rPr lang="en-GB" sz="2400" b="1" baseline="-25000" dirty="0"/>
                  <a:t>n</a:t>
                </a:r>
                <a:r>
                  <a:rPr lang="en-GB" sz="2400" b="1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1" dirty="0" smtClean="0"/>
                          <m:t>a</m:t>
                        </m:r>
                        <m:r>
                          <m:rPr>
                            <m:nor/>
                          </m:rPr>
                          <a:rPr lang="en-GB" sz="2400" b="1" dirty="0" smtClean="0"/>
                          <m:t>(1−</m:t>
                        </m:r>
                        <m:r>
                          <m:rPr>
                            <m:nor/>
                          </m:rPr>
                          <a:rPr lang="en-GB" sz="2400" b="1" dirty="0" smtClean="0"/>
                          <m:t>rn</m:t>
                        </m:r>
                        <m:r>
                          <m:rPr>
                            <m:nor/>
                          </m:rPr>
                          <a:rPr lang="en-GB" sz="2400" b="1" dirty="0" smtClean="0"/>
                          <m:t>) 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1" dirty="0" smtClean="0"/>
                          <m:t>1−</m:t>
                        </m:r>
                        <m:r>
                          <m:rPr>
                            <m:nor/>
                          </m:rPr>
                          <a:rPr lang="en-GB" sz="2400" b="1" dirty="0" smtClean="0"/>
                          <m:t>r</m:t>
                        </m:r>
                      </m:den>
                    </m:f>
                  </m:oMath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24" y="1071547"/>
                <a:ext cx="3214710" cy="691151"/>
              </a:xfrm>
              <a:prstGeom prst="rect">
                <a:avLst/>
              </a:prstGeom>
              <a:blipFill>
                <a:blip r:embed="rId3"/>
                <a:stretch>
                  <a:fillRect t="-6897" b="-3448"/>
                </a:stretch>
              </a:blipFill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524628" y="1071547"/>
                <a:ext cx="3214710" cy="691151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b="1" dirty="0"/>
                  <a:t> S</a:t>
                </a:r>
                <a:r>
                  <a:rPr lang="en-GB" sz="2400" b="1" baseline="-25000" dirty="0"/>
                  <a:t>n</a:t>
                </a:r>
                <a:r>
                  <a:rPr lang="en-GB" sz="2400" b="1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1" dirty="0" smtClean="0"/>
                          <m:t>a</m:t>
                        </m:r>
                        <m:r>
                          <m:rPr>
                            <m:nor/>
                          </m:rPr>
                          <a:rPr lang="en-GB" sz="2400" b="1" dirty="0" smtClean="0"/>
                          <m:t>(</m:t>
                        </m:r>
                        <m:r>
                          <m:rPr>
                            <m:nor/>
                          </m:rPr>
                          <a:rPr lang="en-GB" sz="2400" b="1" dirty="0" smtClean="0"/>
                          <m:t>rn</m:t>
                        </m:r>
                        <m:r>
                          <m:rPr>
                            <m:nor/>
                          </m:rPr>
                          <a:rPr lang="en-GB" sz="2400" b="1" dirty="0" smtClean="0"/>
                          <m:t>−</m:t>
                        </m:r>
                        <m:r>
                          <m:rPr>
                            <m:nor/>
                          </m:rPr>
                          <a:rPr lang="en-AU" sz="2400" b="1" i="0" dirty="0" smtClean="0"/>
                          <m:t>1</m:t>
                        </m:r>
                        <m:r>
                          <m:rPr>
                            <m:nor/>
                          </m:rPr>
                          <a:rPr lang="en-GB" sz="2400" b="1" dirty="0" smtClean="0"/>
                          <m:t>) 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1" dirty="0" smtClean="0"/>
                          <m:t>r</m:t>
                        </m:r>
                        <m:r>
                          <m:rPr>
                            <m:nor/>
                          </m:rPr>
                          <a:rPr lang="en-GB" sz="2400" b="1" dirty="0" smtClean="0"/>
                          <m:t>−</m:t>
                        </m:r>
                        <m:r>
                          <a:rPr lang="en-AU" sz="2400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4628" y="1071547"/>
                <a:ext cx="3214710" cy="691151"/>
              </a:xfrm>
              <a:prstGeom prst="rect">
                <a:avLst/>
              </a:prstGeom>
              <a:blipFill>
                <a:blip r:embed="rId4"/>
                <a:stretch>
                  <a:fillRect t="-6897" b="-3448"/>
                </a:stretch>
              </a:blipFill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809720" y="2143116"/>
            <a:ext cx="8572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An investor invests £2000 on January 1</a:t>
            </a:r>
            <a:r>
              <a:rPr lang="en-GB" baseline="30000" dirty="0"/>
              <a:t>st</a:t>
            </a:r>
            <a:r>
              <a:rPr lang="en-GB" dirty="0"/>
              <a:t> every year in an account that guarantees 4% per annum, If the interest is calculated on the 31</a:t>
            </a:r>
            <a:r>
              <a:rPr lang="en-GB" baseline="30000" dirty="0"/>
              <a:t>st</a:t>
            </a:r>
            <a:r>
              <a:rPr lang="en-GB" dirty="0"/>
              <a:t> of December each year, how much will be in the account at the end of the 10</a:t>
            </a:r>
            <a:r>
              <a:rPr lang="en-GB" baseline="30000" dirty="0"/>
              <a:t>th</a:t>
            </a:r>
            <a:r>
              <a:rPr lang="en-GB" dirty="0"/>
              <a:t> year?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09720" y="3143249"/>
            <a:ext cx="7786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So using logic break it down to understand what is happening: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09720" y="3929066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End of year 1: 	2000 x 1.04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09720" y="4274114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Start  of year 2: 	2000 x 1.04 +2000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09720" y="4572009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End  of year 2: 	(2000 x 1.04 +2000) x 1.04</a:t>
            </a:r>
          </a:p>
          <a:p>
            <a:r>
              <a:rPr lang="en-GB" dirty="0"/>
              <a:t>		 2000 x 1.04</a:t>
            </a:r>
            <a:r>
              <a:rPr lang="en-GB" baseline="36000" dirty="0"/>
              <a:t>2</a:t>
            </a:r>
            <a:r>
              <a:rPr lang="en-GB" dirty="0"/>
              <a:t> +2000 x 1.04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09720" y="5140123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Start  of year 3: 	 2000 x 1.04</a:t>
            </a:r>
            <a:r>
              <a:rPr lang="en-GB" baseline="36000" dirty="0"/>
              <a:t>2</a:t>
            </a:r>
            <a:r>
              <a:rPr lang="en-GB" dirty="0"/>
              <a:t> +2000 x 1.04 +2000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09720" y="5488561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Start  of year 3: 	(2000 x 1.04</a:t>
            </a:r>
            <a:r>
              <a:rPr lang="en-GB" baseline="36000" dirty="0"/>
              <a:t>2</a:t>
            </a:r>
            <a:r>
              <a:rPr lang="en-GB" dirty="0"/>
              <a:t> +2000 x 1.04 +2000) x 1.04</a:t>
            </a:r>
          </a:p>
          <a:p>
            <a:r>
              <a:rPr lang="en-GB" dirty="0"/>
              <a:t>		 2000 x 1.04</a:t>
            </a:r>
            <a:r>
              <a:rPr lang="en-GB" baseline="36000" dirty="0"/>
              <a:t>3</a:t>
            </a:r>
            <a:r>
              <a:rPr lang="en-GB" dirty="0"/>
              <a:t> +2000 x 1.04</a:t>
            </a:r>
            <a:r>
              <a:rPr lang="en-GB" baseline="36000" dirty="0"/>
              <a:t>2</a:t>
            </a:r>
            <a:r>
              <a:rPr lang="en-GB" dirty="0"/>
              <a:t> +2000 x 1.04 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rot="16200000" flipH="1">
            <a:off x="2238348" y="642918"/>
            <a:ext cx="357190" cy="357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 flipV="1">
            <a:off x="9667900" y="714356"/>
            <a:ext cx="357190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1666844" y="-24"/>
          <a:ext cx="928662" cy="663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5320" imgH="253800" progId="Equation.3">
                  <p:embed/>
                </p:oleObj>
              </mc:Choice>
              <mc:Fallback>
                <p:oleObj name="Equation" r:id="rId5" imgW="355320" imgH="253800" progId="Equation.3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44" y="-24"/>
                        <a:ext cx="928662" cy="6633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9596463" y="-24"/>
          <a:ext cx="928687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5320" imgH="253800" progId="Equation.3">
                  <p:embed/>
                </p:oleObj>
              </mc:Choice>
              <mc:Fallback>
                <p:oleObj name="Equation" r:id="rId7" imgW="355320" imgH="253800" progId="Equation.3">
                  <p:embed/>
                  <p:pic>
                    <p:nvPicPr>
                      <p:cNvPr id="174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96463" y="-24"/>
                        <a:ext cx="928687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828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/>
      <p:bldP spid="13" grpId="0"/>
      <p:bldP spid="14" grpId="0"/>
      <p:bldP spid="15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05422" y="0"/>
            <a:ext cx="473963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Geometric Series</a:t>
            </a:r>
          </a:p>
          <a:p>
            <a:pPr algn="ctr"/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453322" y="1071547"/>
                <a:ext cx="3214710" cy="691151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b="1" dirty="0"/>
                  <a:t> S</a:t>
                </a:r>
                <a:r>
                  <a:rPr lang="en-GB" sz="2400" b="1" baseline="-25000" dirty="0"/>
                  <a:t>n</a:t>
                </a:r>
                <a:r>
                  <a:rPr lang="en-GB" sz="2400" b="1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1" dirty="0" smtClean="0"/>
                          <m:t>a</m:t>
                        </m:r>
                        <m:r>
                          <m:rPr>
                            <m:nor/>
                          </m:rPr>
                          <a:rPr lang="en-GB" sz="2400" b="1" dirty="0" smtClean="0"/>
                          <m:t>(</m:t>
                        </m:r>
                        <m:r>
                          <m:rPr>
                            <m:nor/>
                          </m:rPr>
                          <a:rPr lang="en-GB" sz="2400" b="1" dirty="0" smtClean="0"/>
                          <m:t>rn</m:t>
                        </m:r>
                        <m:r>
                          <m:rPr>
                            <m:nor/>
                          </m:rPr>
                          <a:rPr lang="en-GB" sz="2400" b="1" dirty="0" smtClean="0"/>
                          <m:t>−</m:t>
                        </m:r>
                        <m:r>
                          <m:rPr>
                            <m:nor/>
                          </m:rPr>
                          <a:rPr lang="en-AU" sz="2400" b="1" i="0" dirty="0" smtClean="0"/>
                          <m:t>1</m:t>
                        </m:r>
                        <m:r>
                          <m:rPr>
                            <m:nor/>
                          </m:rPr>
                          <a:rPr lang="en-GB" sz="2400" b="1" dirty="0" smtClean="0"/>
                          <m:t>) 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1" dirty="0" smtClean="0"/>
                          <m:t>r</m:t>
                        </m:r>
                        <m:r>
                          <m:rPr>
                            <m:nor/>
                          </m:rPr>
                          <a:rPr lang="en-GB" sz="2400" b="1" dirty="0" smtClean="0"/>
                          <m:t>−</m:t>
                        </m:r>
                        <m:r>
                          <a:rPr lang="en-AU" sz="2400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3322" y="1071547"/>
                <a:ext cx="3214710" cy="691151"/>
              </a:xfrm>
              <a:prstGeom prst="rect">
                <a:avLst/>
              </a:prstGeom>
              <a:blipFill>
                <a:blip r:embed="rId2"/>
                <a:stretch>
                  <a:fillRect t="-6897" b="-3448"/>
                </a:stretch>
              </a:blipFill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1738282" y="937423"/>
            <a:ext cx="53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End of year 1: 	2000 x 1.04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38282" y="1282471"/>
            <a:ext cx="53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Start  of year 2: 	2000 x 1.04 +2000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38282" y="1580366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End  of year 2: 	(2000 x 1.04 +2000) x 1.04</a:t>
            </a:r>
          </a:p>
          <a:p>
            <a:r>
              <a:rPr lang="en-GB" dirty="0"/>
              <a:t>		 2000 x 1.04</a:t>
            </a:r>
            <a:r>
              <a:rPr lang="en-GB" baseline="36000" dirty="0"/>
              <a:t>2</a:t>
            </a:r>
            <a:r>
              <a:rPr lang="en-GB" dirty="0"/>
              <a:t> +2000 x 1.04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38282" y="2148480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Start  of year 3: 	 2000 x 1.04</a:t>
            </a:r>
            <a:r>
              <a:rPr lang="en-GB" baseline="36000" dirty="0"/>
              <a:t>2</a:t>
            </a:r>
            <a:r>
              <a:rPr lang="en-GB" dirty="0"/>
              <a:t> +2000 x 1.04 +2000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738282" y="2496918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Start  of year 3: 	(2000 x 1.04</a:t>
            </a:r>
            <a:r>
              <a:rPr lang="en-GB" baseline="36000" dirty="0"/>
              <a:t>2</a:t>
            </a:r>
            <a:r>
              <a:rPr lang="en-GB" dirty="0"/>
              <a:t> +2000 x 1.04 +2000) x 1.04</a:t>
            </a:r>
          </a:p>
          <a:p>
            <a:r>
              <a:rPr lang="en-GB" dirty="0"/>
              <a:t>		 2000 x 1.04</a:t>
            </a:r>
            <a:r>
              <a:rPr lang="en-GB" baseline="36000" dirty="0"/>
              <a:t>3</a:t>
            </a:r>
            <a:r>
              <a:rPr lang="en-GB" dirty="0"/>
              <a:t> +2000 x 1.04</a:t>
            </a:r>
            <a:r>
              <a:rPr lang="en-GB" baseline="36000" dirty="0"/>
              <a:t>2</a:t>
            </a:r>
            <a:r>
              <a:rPr lang="en-GB" dirty="0"/>
              <a:t> +2000 x 1.04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66844" y="3357562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End of year 10: 	 2000 x 1.04</a:t>
            </a:r>
            <a:r>
              <a:rPr lang="en-GB" baseline="36000" dirty="0"/>
              <a:t>10</a:t>
            </a:r>
            <a:r>
              <a:rPr lang="en-GB" dirty="0"/>
              <a:t> +2000 x 1.04</a:t>
            </a:r>
            <a:r>
              <a:rPr lang="en-GB" baseline="36000" dirty="0"/>
              <a:t>9</a:t>
            </a:r>
            <a:r>
              <a:rPr lang="en-GB" dirty="0"/>
              <a:t> +..............+2000 x 1.04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666844" y="3916924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End of year 10: 	 2000 (1.04</a:t>
            </a:r>
            <a:r>
              <a:rPr lang="en-GB" baseline="36000" dirty="0"/>
              <a:t>10</a:t>
            </a:r>
            <a:r>
              <a:rPr lang="en-GB" dirty="0"/>
              <a:t> + 1.04</a:t>
            </a:r>
            <a:r>
              <a:rPr lang="en-GB" baseline="36000" dirty="0"/>
              <a:t>9</a:t>
            </a:r>
            <a:r>
              <a:rPr lang="en-GB" dirty="0"/>
              <a:t> +..............+1.04)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403484" y="3857628"/>
            <a:ext cx="257410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Geometric series!!!</a:t>
            </a:r>
          </a:p>
          <a:p>
            <a:pPr algn="ctr"/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r=1.04</a:t>
            </a:r>
          </a:p>
          <a:p>
            <a:pPr algn="ctr"/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a=1.04</a:t>
            </a:r>
          </a:p>
          <a:p>
            <a:pPr algn="ctr"/>
            <a:endParaRPr lang="en-U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2" name="Curved Down Arrow 21"/>
          <p:cNvSpPr/>
          <p:nvPr/>
        </p:nvSpPr>
        <p:spPr>
          <a:xfrm>
            <a:off x="6524628" y="3714752"/>
            <a:ext cx="2286016" cy="285752"/>
          </a:xfrm>
          <a:prstGeom prst="curvedDownArrow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66844" y="4643447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End of year 10: 	 2000 x </a:t>
            </a:r>
            <a:r>
              <a:rPr lang="en-GB" u="sng" dirty="0"/>
              <a:t>1.04 (1.04</a:t>
            </a:r>
            <a:r>
              <a:rPr lang="en-GB" u="sng" baseline="38000" dirty="0"/>
              <a:t>10</a:t>
            </a:r>
            <a:r>
              <a:rPr lang="en-GB" u="sng" dirty="0"/>
              <a:t>-1)</a:t>
            </a:r>
          </a:p>
          <a:p>
            <a:r>
              <a:rPr lang="en-GB" dirty="0"/>
              <a:t>			1.04-1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66844" y="5643578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End of year 10: 	 = £24 972.70</a:t>
            </a:r>
          </a:p>
        </p:txBody>
      </p:sp>
    </p:spTree>
    <p:extLst>
      <p:ext uri="{BB962C8B-B14F-4D97-AF65-F5344CB8AC3E}">
        <p14:creationId xmlns:p14="http://schemas.microsoft.com/office/powerpoint/2010/main" val="133122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21" grpId="0"/>
      <p:bldP spid="22" grpId="0" animBg="1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DE8167-1CA4-494A-9EA2-32AFBCF7832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01780" y="936908"/>
                <a:ext cx="10972800" cy="5551735"/>
              </a:xfrm>
            </p:spPr>
            <p:txBody>
              <a:bodyPr>
                <a:noAutofit/>
              </a:bodyPr>
              <a:lstStyle/>
              <a:p>
                <a:r>
                  <a:rPr lang="en-US" sz="2800" dirty="0"/>
                  <a:t>Find the sum of the first nine terms of the sequence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AU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den>
                    </m:f>
                    <m:r>
                      <a:rPr lang="en-AU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81</m:t>
                        </m:r>
                      </m:den>
                    </m:f>
                    <m:r>
                      <a:rPr lang="en-AU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,….</a:t>
                </a:r>
              </a:p>
              <a:p>
                <a:pPr algn="ctr"/>
                <a:r>
                  <a:rPr lang="en-US" sz="2800" dirty="0"/>
                  <a:t>𝑎=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800" dirty="0"/>
                  <a:t>, 𝑟=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AU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, 𝑛=9</a:t>
                </a:r>
              </a:p>
              <a:p>
                <a:pPr algn="ctr"/>
                <a:r>
                  <a:rPr lang="en-GB" sz="2800" b="1" dirty="0"/>
                  <a:t>S</a:t>
                </a:r>
                <a:r>
                  <a:rPr lang="en-GB" sz="2800" b="1" baseline="-25000" dirty="0"/>
                  <a:t>n</a:t>
                </a:r>
                <a:r>
                  <a:rPr lang="en-GB" sz="2800" b="1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1" dirty="0"/>
                          <m:t>a</m:t>
                        </m:r>
                        <m:r>
                          <m:rPr>
                            <m:nor/>
                          </m:rPr>
                          <a:rPr lang="en-GB" sz="2800" b="1" dirty="0"/>
                          <m:t>(</m:t>
                        </m:r>
                        <m:r>
                          <m:rPr>
                            <m:nor/>
                          </m:rPr>
                          <a:rPr lang="en-AU" sz="2800" b="1" i="0" dirty="0" smtClean="0"/>
                          <m:t>1</m:t>
                        </m:r>
                        <m:r>
                          <m:rPr>
                            <m:nor/>
                          </m:rPr>
                          <a:rPr lang="en-GB" sz="2800" b="1" dirty="0"/>
                          <m:t>−</m:t>
                        </m:r>
                        <m:r>
                          <m:rPr>
                            <m:nor/>
                          </m:rPr>
                          <a:rPr lang="en-GB" sz="2800" b="1" dirty="0"/>
                          <m:t>r</m:t>
                        </m:r>
                        <m:r>
                          <m:rPr>
                            <m:nor/>
                          </m:rPr>
                          <a:rPr lang="en-GB" sz="2800" b="1" baseline="40000" dirty="0"/>
                          <m:t>n</m:t>
                        </m:r>
                        <m:r>
                          <m:rPr>
                            <m:nor/>
                          </m:rPr>
                          <a:rPr lang="en-GB" sz="2800" b="1" dirty="0"/>
                          <m:t>) </m:t>
                        </m:r>
                      </m:num>
                      <m:den>
                        <m:r>
                          <m:rPr>
                            <m:nor/>
                          </m:rPr>
                          <a:rPr lang="en-AU" sz="2800" b="1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GB" sz="2800" b="1" dirty="0"/>
                          <m:t>−</m:t>
                        </m:r>
                        <m:r>
                          <m:rPr>
                            <m:nor/>
                          </m:rPr>
                          <a:rPr lang="en-GB" sz="2800" b="1" dirty="0"/>
                          <m:t>r</m:t>
                        </m:r>
                      </m:den>
                    </m:f>
                    <m:r>
                      <a:rPr lang="en-AU" sz="2800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 dirty="0"/>
              </a:p>
              <a:p>
                <a:pPr algn="ctr"/>
                <a:r>
                  <a:rPr lang="en-GB" sz="2800" b="1" dirty="0"/>
                  <a:t>S</a:t>
                </a:r>
                <a:r>
                  <a:rPr lang="en-GB" sz="2800" b="1" baseline="-25000" dirty="0"/>
                  <a:t>9</a:t>
                </a:r>
                <a:r>
                  <a:rPr lang="en-GB" sz="2800" b="1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AU" sz="28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2800" b="1" dirty="0"/>
                          <m:t>(</m:t>
                        </m:r>
                        <m:r>
                          <m:rPr>
                            <m:nor/>
                          </m:rPr>
                          <a:rPr lang="en-AU" sz="2800" b="1" i="0" dirty="0" smtClean="0"/>
                          <m:t>1</m:t>
                        </m:r>
                        <m:r>
                          <m:rPr>
                            <m:nor/>
                          </m:rPr>
                          <a:rPr lang="en-GB" sz="2800" b="1" dirty="0"/>
                          <m:t>−</m:t>
                        </m:r>
                        <m:r>
                          <m:rPr>
                            <m:nor/>
                          </m:rPr>
                          <a:rPr lang="en-US" sz="2800" dirty="0"/>
                          <m:t>(</m:t>
                        </m:r>
                        <m:f>
                          <m:f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AU" sz="28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800" dirty="0"/>
                          <m:t>)</m:t>
                        </m:r>
                        <m:r>
                          <m:rPr>
                            <m:nor/>
                          </m:rPr>
                          <a:rPr lang="en-AU" sz="2800" b="1" i="0" baseline="40000" dirty="0" smtClean="0"/>
                          <m:t>9</m:t>
                        </m:r>
                        <m:r>
                          <m:rPr>
                            <m:nor/>
                          </m:rPr>
                          <a:rPr lang="en-GB" sz="2800" b="1" dirty="0"/>
                          <m:t>) </m:t>
                        </m:r>
                      </m:num>
                      <m:den>
                        <m:r>
                          <m:rPr>
                            <m:nor/>
                          </m:rPr>
                          <a:rPr lang="en-AU" sz="2800" b="1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GB" sz="2800" b="1" dirty="0"/>
                          <m:t>−</m:t>
                        </m:r>
                        <m:r>
                          <m:rPr>
                            <m:nor/>
                          </m:rPr>
                          <a:rPr lang="en-US" sz="2800" dirty="0"/>
                          <m:t>(</m:t>
                        </m:r>
                        <m:f>
                          <m:f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AU" sz="28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sz="2800" dirty="0"/>
                          <m:t>)</m:t>
                        </m:r>
                      </m:den>
                    </m:f>
                    <m:r>
                      <a:rPr lang="en-AU" sz="2800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 dirty="0"/>
              </a:p>
              <a:p>
                <a:pPr algn="ctr"/>
                <a:r>
                  <a:rPr lang="en-GB" sz="2800" b="1" dirty="0"/>
                  <a:t>S</a:t>
                </a:r>
                <a:r>
                  <a:rPr lang="en-GB" sz="2800" b="1" baseline="-25000" dirty="0"/>
                  <a:t>9</a:t>
                </a:r>
                <a:r>
                  <a:rPr lang="en-GB" sz="2800" b="1" dirty="0"/>
                  <a:t>=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en-GB" sz="2800" b="1" dirty="0"/>
                      <m:t>(</m:t>
                    </m:r>
                    <m:r>
                      <m:rPr>
                        <m:nor/>
                      </m:rPr>
                      <a:rPr lang="en-AU" sz="2800" b="1" dirty="0"/>
                      <m:t>1</m:t>
                    </m:r>
                    <m:r>
                      <m:rPr>
                        <m:nor/>
                      </m:rPr>
                      <a:rPr lang="en-GB" sz="2800" b="1" dirty="0"/>
                      <m:t>−</m:t>
                    </m:r>
                    <m:r>
                      <m:rPr>
                        <m:nor/>
                      </m:rPr>
                      <a:rPr lang="en-US" sz="2800" dirty="0"/>
                      <m:t>(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m:rPr>
                        <m:nor/>
                      </m:rPr>
                      <a:rPr lang="en-US" sz="2800" dirty="0"/>
                      <m:t>)</m:t>
                    </m:r>
                    <m:r>
                      <m:rPr>
                        <m:nor/>
                      </m:rPr>
                      <a:rPr lang="en-AU" sz="2800" b="1" baseline="40000" dirty="0"/>
                      <m:t>9</m:t>
                    </m:r>
                    <m:r>
                      <m:rPr>
                        <m:nor/>
                      </m:rPr>
                      <a:rPr lang="en-GB" sz="2800" b="1" dirty="0"/>
                      <m:t>)</m:t>
                    </m:r>
                    <m:r>
                      <a:rPr lang="en-GB" sz="2800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sz="2800" b="1" dirty="0"/>
              </a:p>
              <a:p>
                <a:pPr algn="ctr"/>
                <a:r>
                  <a:rPr lang="en-US" sz="2800" dirty="0"/>
                  <a:t>∴</a:t>
                </a:r>
                <a:r>
                  <a:rPr lang="en-GB" sz="2800" b="1" dirty="0"/>
                  <a:t> S</a:t>
                </a:r>
                <a:r>
                  <a:rPr lang="en-GB" sz="2800" b="1" baseline="-25000" dirty="0"/>
                  <a:t>9 </a:t>
                </a:r>
                <a:r>
                  <a:rPr lang="en-US" sz="2800" dirty="0"/>
                  <a:t>≈0.499975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DE8167-1CA4-494A-9EA2-32AFBCF783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1780" y="936908"/>
                <a:ext cx="10972800" cy="5551735"/>
              </a:xfrm>
              <a:blipFill>
                <a:blip r:embed="rId2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5790FC20-D719-9C41-9171-94E8C174B63F}"/>
              </a:ext>
            </a:extLst>
          </p:cNvPr>
          <p:cNvSpPr/>
          <p:nvPr/>
        </p:nvSpPr>
        <p:spPr>
          <a:xfrm>
            <a:off x="4471036" y="0"/>
            <a:ext cx="260840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Example</a:t>
            </a:r>
          </a:p>
          <a:p>
            <a:pPr algn="ctr"/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027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DE8167-1CA4-494A-9EA2-32AFBCF7832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01780" y="936908"/>
                <a:ext cx="10972800" cy="5551735"/>
              </a:xfrm>
            </p:spPr>
            <p:txBody>
              <a:bodyPr>
                <a:noAutofit/>
              </a:bodyPr>
              <a:lstStyle/>
              <a:p>
                <a:r>
                  <a:rPr lang="en-US" sz="2800" dirty="0"/>
                  <a:t>For the geometric sequence 1,3,9,…, find how many terms must be added together to obtain a sum of 1093.</a:t>
                </a:r>
              </a:p>
              <a:p>
                <a:r>
                  <a:rPr lang="en-US" sz="2800" dirty="0"/>
                  <a:t>𝑎=1, 𝑟=3,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800" dirty="0"/>
                  <a:t>=1093</a:t>
                </a:r>
              </a:p>
              <a:p>
                <a:r>
                  <a:rPr lang="en-GB" sz="2800" b="1" dirty="0"/>
                  <a:t>S</a:t>
                </a:r>
                <a:r>
                  <a:rPr lang="en-GB" sz="2800" b="1" baseline="-25000" dirty="0"/>
                  <a:t>n</a:t>
                </a:r>
                <a:r>
                  <a:rPr lang="en-GB" sz="2800" b="1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1" dirty="0"/>
                          <m:t>a</m:t>
                        </m:r>
                        <m:r>
                          <m:rPr>
                            <m:nor/>
                          </m:rPr>
                          <a:rPr lang="en-GB" sz="2800" b="1" dirty="0"/>
                          <m:t>(</m:t>
                        </m:r>
                        <m:r>
                          <m:rPr>
                            <m:nor/>
                          </m:rPr>
                          <a:rPr lang="en-GB" sz="2800" b="1" dirty="0"/>
                          <m:t>r</m:t>
                        </m:r>
                        <m:r>
                          <m:rPr>
                            <m:nor/>
                          </m:rPr>
                          <a:rPr lang="en-GB" sz="2800" b="1" baseline="40000" dirty="0"/>
                          <m:t>n</m:t>
                        </m:r>
                        <m:r>
                          <m:rPr>
                            <m:nor/>
                          </m:rPr>
                          <a:rPr lang="en-GB" sz="2800" b="1" dirty="0"/>
                          <m:t>−</m:t>
                        </m:r>
                        <m:r>
                          <m:rPr>
                            <m:nor/>
                          </m:rPr>
                          <a:rPr lang="en-AU" sz="2800" b="1" dirty="0"/>
                          <m:t>1</m:t>
                        </m:r>
                        <m:r>
                          <m:rPr>
                            <m:nor/>
                          </m:rPr>
                          <a:rPr lang="en-GB" sz="2800" b="1" dirty="0"/>
                          <m:t>) 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1" dirty="0"/>
                          <m:t>r</m:t>
                        </m:r>
                        <m:r>
                          <m:rPr>
                            <m:nor/>
                          </m:rPr>
                          <a:rPr lang="en-GB" sz="2800" b="1" dirty="0"/>
                          <m:t>−</m:t>
                        </m:r>
                        <m:r>
                          <a:rPr lang="en-AU" sz="2800" b="1" i="1" dirty="0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  <m:r>
                      <a:rPr lang="en-AU" sz="2800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b="1" dirty="0"/>
                  <a:t>    </a:t>
                </a:r>
                <a:r>
                  <a:rPr lang="en-GB" sz="2800" b="1" dirty="0">
                    <a:sym typeface="Wingdings" pitchFamily="2" charset="2"/>
                  </a:rPr>
                  <a:t>   </a:t>
                </a:r>
                <a:r>
                  <a:rPr lang="en-GB" sz="2800" b="1" dirty="0"/>
                  <a:t>1093=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AU" sz="2800" b="1" i="0" dirty="0" smtClean="0"/>
                          <m:t>1∙</m:t>
                        </m:r>
                        <m:r>
                          <m:rPr>
                            <m:nor/>
                          </m:rPr>
                          <a:rPr lang="en-GB" sz="2800" b="1" dirty="0"/>
                          <m:t>(</m:t>
                        </m:r>
                        <m:r>
                          <m:rPr>
                            <m:nor/>
                          </m:rPr>
                          <a:rPr lang="en-AU" sz="2800" b="1" i="0" dirty="0" smtClean="0"/>
                          <m:t>3</m:t>
                        </m:r>
                        <m:r>
                          <m:rPr>
                            <m:nor/>
                          </m:rPr>
                          <a:rPr lang="en-GB" sz="2800" b="1" baseline="40000" dirty="0"/>
                          <m:t>n</m:t>
                        </m:r>
                        <m:r>
                          <m:rPr>
                            <m:nor/>
                          </m:rPr>
                          <a:rPr lang="en-GB" sz="2800" b="1" dirty="0"/>
                          <m:t>−</m:t>
                        </m:r>
                        <m:r>
                          <m:rPr>
                            <m:nor/>
                          </m:rPr>
                          <a:rPr lang="en-AU" sz="2800" b="1" dirty="0"/>
                          <m:t>1</m:t>
                        </m:r>
                        <m:r>
                          <m:rPr>
                            <m:nor/>
                          </m:rPr>
                          <a:rPr lang="en-GB" sz="2800" b="1" dirty="0"/>
                          <m:t>) </m:t>
                        </m:r>
                      </m:num>
                      <m:den>
                        <m:r>
                          <m:rPr>
                            <m:nor/>
                          </m:rPr>
                          <a:rPr lang="en-AU" sz="2800" b="1" i="0" dirty="0" smtClean="0"/>
                          <m:t>3</m:t>
                        </m:r>
                        <m:r>
                          <m:rPr>
                            <m:nor/>
                          </m:rPr>
                          <a:rPr lang="en-GB" sz="2800" b="1" dirty="0"/>
                          <m:t>−</m:t>
                        </m:r>
                        <m:r>
                          <a:rPr lang="en-AU" sz="2800" b="1" i="1" dirty="0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  <m:r>
                      <a:rPr lang="en-AU" sz="2800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sz="2800" b="1" dirty="0"/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AU" sz="2800" b="1" dirty="0"/>
                      <m:t>3</m:t>
                    </m:r>
                    <m:r>
                      <m:rPr>
                        <m:nor/>
                      </m:rPr>
                      <a:rPr lang="en-GB" sz="2800" b="1" baseline="40000" dirty="0"/>
                      <m:t>n</m:t>
                    </m:r>
                    <m:r>
                      <m:rPr>
                        <m:nor/>
                      </m:rPr>
                      <a:rPr lang="en-GB" sz="2800" b="1" dirty="0"/>
                      <m:t>−</m:t>
                    </m:r>
                    <m:r>
                      <m:rPr>
                        <m:nor/>
                      </m:rPr>
                      <a:rPr lang="en-AU" sz="2800" b="1" dirty="0"/>
                      <m:t>1</m:t>
                    </m:r>
                    <m:r>
                      <a:rPr lang="en-AU" sz="2800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= 1093 ×2=2186    </a:t>
                </a:r>
                <a:r>
                  <a:rPr lang="en-US" sz="2800" dirty="0">
                    <a:sym typeface="Wingdings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AU" sz="28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AU" sz="2800" b="1" dirty="0"/>
                      <m:t>3</m:t>
                    </m:r>
                    <m:r>
                      <m:rPr>
                        <m:nor/>
                      </m:rPr>
                      <a:rPr lang="en-GB" sz="2800" b="1" baseline="40000" dirty="0"/>
                      <m:t>n</m:t>
                    </m:r>
                    <m:r>
                      <a:rPr lang="en-GB" sz="2800" b="1" i="1" baseline="4000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=2187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(3</m:t>
                            </m:r>
                          </m:e>
                          <m:sup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)=</m:t>
                        </m:r>
                        <m:func>
                          <m:funcPr>
                            <m:ctrl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AU" sz="28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2187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2800" dirty="0"/>
                  <a:t>    </a:t>
                </a:r>
                <a:r>
                  <a:rPr lang="en-US" sz="2800" dirty="0">
                    <a:sym typeface="Wingdings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AU" sz="2800" i="1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AU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A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AU" sz="28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AU" sz="28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3=</m:t>
                        </m:r>
                      </m:e>
                    </m:func>
                    <m:r>
                      <a:rPr lang="en-AU" sz="2800" i="1">
                        <a:latin typeface="Cambria Math" panose="02040503050406030204" pitchFamily="18" charset="0"/>
                      </a:rPr>
                      <m:t> </m:t>
                    </m:r>
                    <m:func>
                      <m:funcPr>
                        <m:ctrlPr>
                          <a:rPr lang="en-AU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A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AU" sz="28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AU" sz="28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2187</m:t>
                        </m:r>
                      </m:e>
                    </m:func>
                    <m:r>
                      <a:rPr lang="en-AU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 dirty="0"/>
              </a:p>
              <a:p>
                <a14:m>
                  <m:oMath xmlns:m="http://schemas.openxmlformats.org/officeDocument/2006/math">
                    <m:r>
                      <a:rPr lang="en-AU" sz="2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AU" sz="2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AU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AU" sz="28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AU" sz="2800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r>
                              <a:rPr lang="en-AU" sz="2800" i="1">
                                <a:latin typeface="Cambria Math" panose="02040503050406030204" pitchFamily="18" charset="0"/>
                              </a:rPr>
                              <m:t>2187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AU" sz="2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AU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AU" sz="28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AU" sz="2800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r>
                              <a:rPr lang="en-AU" sz="28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800" dirty="0"/>
                  <a:t> =</a:t>
                </a:r>
                <a:r>
                  <a:rPr lang="en-AU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AU" sz="28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8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2187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AU" sz="2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AU" sz="28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func>
                      </m:den>
                    </m:f>
                  </m:oMath>
                </a14:m>
                <a:endParaRPr lang="en-US" sz="2800" dirty="0"/>
              </a:p>
              <a:p>
                <a:r>
                  <a:rPr lang="en-US" sz="2800" dirty="0"/>
                  <a:t>∴𝑛=7.</a:t>
                </a:r>
              </a:p>
              <a:p>
                <a:r>
                  <a:rPr lang="en-US" sz="2800" dirty="0"/>
                  <a:t>Seven terms are required to give a sum of 1093.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DE8167-1CA4-494A-9EA2-32AFBCF783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1780" y="936908"/>
                <a:ext cx="10972800" cy="5551735"/>
              </a:xfrm>
              <a:blipFill>
                <a:blip r:embed="rId2"/>
                <a:stretch>
                  <a:fillRect l="-667" t="-109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5790FC20-D719-9C41-9171-94E8C174B63F}"/>
              </a:ext>
            </a:extLst>
          </p:cNvPr>
          <p:cNvSpPr/>
          <p:nvPr/>
        </p:nvSpPr>
        <p:spPr>
          <a:xfrm>
            <a:off x="4471036" y="0"/>
            <a:ext cx="260840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Example</a:t>
            </a:r>
          </a:p>
          <a:p>
            <a:pPr algn="ctr"/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782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DE8167-1CA4-494A-9EA2-32AFBCF7832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01780" y="936908"/>
                <a:ext cx="10972800" cy="5551735"/>
              </a:xfrm>
            </p:spPr>
            <p:txBody>
              <a:bodyPr>
                <a:noAutofit/>
              </a:bodyPr>
              <a:lstStyle/>
              <a:p>
                <a:r>
                  <a:rPr lang="en-US" sz="2800" dirty="0"/>
                  <a:t>The sum of the first 𝑛 terms of a geometric sequence</a:t>
                </a:r>
              </a:p>
              <a:p>
                <a:r>
                  <a:rPr lang="en-GB" sz="2800" b="1" dirty="0"/>
                  <a:t>S</a:t>
                </a:r>
                <a:r>
                  <a:rPr lang="en-GB" sz="2800" b="1" baseline="-25000" dirty="0"/>
                  <a:t>n</a:t>
                </a:r>
                <a:r>
                  <a:rPr lang="en-GB" sz="2800" b="1" dirty="0"/>
                  <a:t>	=  a  +   </a:t>
                </a:r>
                <a:r>
                  <a:rPr lang="en-GB" sz="2800" b="1" dirty="0" err="1"/>
                  <a:t>ar</a:t>
                </a:r>
                <a:r>
                  <a:rPr lang="en-GB" sz="2800" b="1" dirty="0"/>
                  <a:t>  +   ar</a:t>
                </a:r>
                <a:r>
                  <a:rPr lang="en-GB" sz="2800" b="1" baseline="38000" dirty="0"/>
                  <a:t>2  </a:t>
                </a:r>
                <a:r>
                  <a:rPr lang="en-GB" sz="2800" b="1" dirty="0"/>
                  <a:t> +  ar</a:t>
                </a:r>
                <a:r>
                  <a:rPr lang="en-GB" sz="2800" b="1" baseline="38000" dirty="0"/>
                  <a:t>3</a:t>
                </a:r>
                <a:r>
                  <a:rPr lang="en-GB" sz="2800" b="1" dirty="0"/>
                  <a:t> +.......+   ar</a:t>
                </a:r>
                <a:r>
                  <a:rPr lang="en-GB" sz="2800" b="1" baseline="38000" dirty="0"/>
                  <a:t>n-2   </a:t>
                </a:r>
                <a:r>
                  <a:rPr lang="en-GB" sz="2800" b="1" dirty="0"/>
                  <a:t>+   ar</a:t>
                </a:r>
                <a:r>
                  <a:rPr lang="en-GB" sz="2800" b="1" baseline="38000" dirty="0"/>
                  <a:t>n-1</a:t>
                </a:r>
                <a:endParaRPr lang="en-GB" sz="2800" b="1" dirty="0"/>
              </a:p>
              <a:p>
                <a:r>
                  <a:rPr lang="en-US" sz="2800" dirty="0"/>
                  <a:t>is given by</a:t>
                </a:r>
              </a:p>
              <a:p>
                <a:endParaRPr lang="en-US" sz="2800" dirty="0"/>
              </a:p>
              <a:p>
                <a:r>
                  <a:rPr lang="en-GB" sz="3600" b="1" dirty="0"/>
                  <a:t>S</a:t>
                </a:r>
                <a:r>
                  <a:rPr lang="en-GB" sz="3600" b="1" baseline="-25000" dirty="0"/>
                  <a:t>n</a:t>
                </a:r>
                <a:r>
                  <a:rPr lang="en-GB" sz="3600" b="1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600" b="1" dirty="0"/>
                          <m:t>a</m:t>
                        </m:r>
                        <m:r>
                          <m:rPr>
                            <m:nor/>
                          </m:rPr>
                          <a:rPr lang="en-GB" sz="3600" b="1" dirty="0"/>
                          <m:t>(1−</m:t>
                        </m:r>
                        <m:r>
                          <m:rPr>
                            <m:nor/>
                          </m:rPr>
                          <a:rPr lang="en-GB" sz="3600" b="1" dirty="0"/>
                          <m:t>r</m:t>
                        </m:r>
                        <m:r>
                          <m:rPr>
                            <m:nor/>
                          </m:rPr>
                          <a:rPr lang="en-GB" sz="3600" b="1" baseline="40000" dirty="0"/>
                          <m:t>n</m:t>
                        </m:r>
                        <m:r>
                          <m:rPr>
                            <m:nor/>
                          </m:rPr>
                          <a:rPr lang="en-GB" sz="3600" b="1" dirty="0"/>
                          <m:t>) 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600" b="1" dirty="0"/>
                          <m:t>1−</m:t>
                        </m:r>
                        <m:r>
                          <m:rPr>
                            <m:nor/>
                          </m:rPr>
                          <a:rPr lang="en-GB" sz="3600" b="1" dirty="0"/>
                          <m:t>r</m:t>
                        </m:r>
                      </m:den>
                    </m:f>
                    <m:r>
                      <a:rPr lang="en-GB" sz="3600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dirty="0"/>
                  <a:t>   or     </a:t>
                </a:r>
                <a:r>
                  <a:rPr lang="en-GB" sz="3600" b="1" dirty="0"/>
                  <a:t>S</a:t>
                </a:r>
                <a:r>
                  <a:rPr lang="en-GB" sz="3600" b="1" baseline="-25000" dirty="0"/>
                  <a:t>n</a:t>
                </a:r>
                <a:r>
                  <a:rPr lang="en-GB" sz="3600" b="1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600" b="1" dirty="0"/>
                          <m:t>a</m:t>
                        </m:r>
                        <m:r>
                          <m:rPr>
                            <m:nor/>
                          </m:rPr>
                          <a:rPr lang="en-GB" sz="3600" b="1" dirty="0"/>
                          <m:t>(</m:t>
                        </m:r>
                        <m:r>
                          <m:rPr>
                            <m:nor/>
                          </m:rPr>
                          <a:rPr lang="en-GB" sz="3600" b="1" dirty="0"/>
                          <m:t>r</m:t>
                        </m:r>
                        <m:r>
                          <m:rPr>
                            <m:nor/>
                          </m:rPr>
                          <a:rPr lang="en-GB" sz="3600" b="1" baseline="40000" dirty="0"/>
                          <m:t>n</m:t>
                        </m:r>
                        <m:r>
                          <m:rPr>
                            <m:nor/>
                          </m:rPr>
                          <a:rPr lang="en-GB" sz="3600" b="1" dirty="0"/>
                          <m:t>−</m:t>
                        </m:r>
                        <m:r>
                          <m:rPr>
                            <m:nor/>
                          </m:rPr>
                          <a:rPr lang="en-AU" sz="3600" b="1" dirty="0"/>
                          <m:t>1</m:t>
                        </m:r>
                        <m:r>
                          <m:rPr>
                            <m:nor/>
                          </m:rPr>
                          <a:rPr lang="en-GB" sz="3600" b="1" dirty="0"/>
                          <m:t>) 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600" b="1" dirty="0"/>
                          <m:t>r</m:t>
                        </m:r>
                        <m:r>
                          <m:rPr>
                            <m:nor/>
                          </m:rPr>
                          <a:rPr lang="en-GB" sz="3600" b="1" dirty="0"/>
                          <m:t>−</m:t>
                        </m:r>
                        <m:r>
                          <a:rPr lang="en-AU" sz="3600" b="1" i="1" dirty="0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DE8167-1CA4-494A-9EA2-32AFBCF783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1780" y="936908"/>
                <a:ext cx="10972800" cy="5551735"/>
              </a:xfrm>
              <a:blipFill>
                <a:blip r:embed="rId2"/>
                <a:stretch>
                  <a:fillRect l="-1056" t="-131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5790FC20-D719-9C41-9171-94E8C174B63F}"/>
              </a:ext>
            </a:extLst>
          </p:cNvPr>
          <p:cNvSpPr/>
          <p:nvPr/>
        </p:nvSpPr>
        <p:spPr>
          <a:xfrm>
            <a:off x="3374165" y="0"/>
            <a:ext cx="48021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Section summary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DBB9C19-A491-AB42-BA04-4E37F533CC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2102994"/>
              </p:ext>
            </p:extLst>
          </p:nvPr>
        </p:nvGraphicFramePr>
        <p:xfrm>
          <a:off x="1192711" y="5079976"/>
          <a:ext cx="928662" cy="663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5320" imgH="253800" progId="Equation.3">
                  <p:embed/>
                </p:oleObj>
              </mc:Choice>
              <mc:Fallback>
                <p:oleObj name="Equation" r:id="rId3" imgW="355320" imgH="253800" progId="Equation.3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711" y="5079976"/>
                        <a:ext cx="928662" cy="6633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9E993DEE-6CF2-864D-98AD-632ED38D19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285672"/>
              </p:ext>
            </p:extLst>
          </p:nvPr>
        </p:nvGraphicFramePr>
        <p:xfrm>
          <a:off x="5167313" y="5079731"/>
          <a:ext cx="928687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55320" imgH="253800" progId="Equation.3">
                  <p:embed/>
                </p:oleObj>
              </mc:Choice>
              <mc:Fallback>
                <p:oleObj name="Equation" r:id="rId5" imgW="355320" imgH="253800" progId="Equation.3">
                  <p:embed/>
                  <p:pic>
                    <p:nvPicPr>
                      <p:cNvPr id="174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7313" y="5079731"/>
                        <a:ext cx="928687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Up Arrow 1">
            <a:extLst>
              <a:ext uri="{FF2B5EF4-FFF2-40B4-BE49-F238E27FC236}">
                <a16:creationId xmlns:a16="http://schemas.microsoft.com/office/drawing/2014/main" id="{8B4BBD21-EEB8-8746-9074-274BEF50E1EF}"/>
              </a:ext>
            </a:extLst>
          </p:cNvPr>
          <p:cNvSpPr/>
          <p:nvPr/>
        </p:nvSpPr>
        <p:spPr>
          <a:xfrm>
            <a:off x="1642534" y="4284133"/>
            <a:ext cx="254000" cy="79559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>
            <a:extLst>
              <a:ext uri="{FF2B5EF4-FFF2-40B4-BE49-F238E27FC236}">
                <a16:creationId xmlns:a16="http://schemas.microsoft.com/office/drawing/2014/main" id="{649BC79C-26E5-1748-882E-C8C7142281DB}"/>
              </a:ext>
            </a:extLst>
          </p:cNvPr>
          <p:cNvSpPr/>
          <p:nvPr/>
        </p:nvSpPr>
        <p:spPr>
          <a:xfrm>
            <a:off x="5452531" y="4182537"/>
            <a:ext cx="254000" cy="79559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00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theme/theme1.xml><?xml version="1.0" encoding="utf-8"?>
<a:theme xmlns:a="http://schemas.openxmlformats.org/drawingml/2006/main" name="ArchiveVTI">
  <a:themeElements>
    <a:clrScheme name="AnalogousFromDarkSeedLeftStep">
      <a:dk1>
        <a:srgbClr val="000000"/>
      </a:dk1>
      <a:lt1>
        <a:srgbClr val="FFFFFF"/>
      </a:lt1>
      <a:dk2>
        <a:srgbClr val="1C2831"/>
      </a:dk2>
      <a:lt2>
        <a:srgbClr val="F0F3F1"/>
      </a:lt2>
      <a:accent1>
        <a:srgbClr val="E729D4"/>
      </a:accent1>
      <a:accent2>
        <a:srgbClr val="9917D5"/>
      </a:accent2>
      <a:accent3>
        <a:srgbClr val="5C29E7"/>
      </a:accent3>
      <a:accent4>
        <a:srgbClr val="2742D8"/>
      </a:accent4>
      <a:accent5>
        <a:srgbClr val="2994E7"/>
      </a:accent5>
      <a:accent6>
        <a:srgbClr val="15BFC2"/>
      </a:accent6>
      <a:hlink>
        <a:srgbClr val="3F72BF"/>
      </a:hlink>
      <a:folHlink>
        <a:srgbClr val="7F7F7F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762</Words>
  <Application>Microsoft Office PowerPoint</Application>
  <PresentationFormat>Widescreen</PresentationFormat>
  <Paragraphs>90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Bembo</vt:lpstr>
      <vt:lpstr>Cambria Math</vt:lpstr>
      <vt:lpstr>Comic Sans MS</vt:lpstr>
      <vt:lpstr>ArchiveVTI</vt:lpstr>
      <vt:lpstr>Equation</vt:lpstr>
      <vt:lpstr>Geometric series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Geometric series</dc:title>
  <dc:creator>Yongmei Zhang</dc:creator>
  <cp:lastModifiedBy>Lyn ZHANG</cp:lastModifiedBy>
  <cp:revision>9</cp:revision>
  <dcterms:created xsi:type="dcterms:W3CDTF">2021-04-15T08:24:32Z</dcterms:created>
  <dcterms:modified xsi:type="dcterms:W3CDTF">2021-05-26T06:48:06Z</dcterms:modified>
</cp:coreProperties>
</file>