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13"/>
  </p:notesMasterIdLst>
  <p:sldIdLst>
    <p:sldId id="256" r:id="rId2"/>
    <p:sldId id="259" r:id="rId3"/>
    <p:sldId id="317" r:id="rId4"/>
    <p:sldId id="318" r:id="rId5"/>
    <p:sldId id="319" r:id="rId6"/>
    <p:sldId id="320" r:id="rId7"/>
    <p:sldId id="321" r:id="rId8"/>
    <p:sldId id="323" r:id="rId9"/>
    <p:sldId id="310" r:id="rId10"/>
    <p:sldId id="311" r:id="rId11"/>
    <p:sldId id="27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599"/>
  </p:normalViewPr>
  <p:slideViewPr>
    <p:cSldViewPr snapToGrid="0" snapToObjects="1">
      <p:cViewPr varScale="1">
        <p:scale>
          <a:sx n="88" d="100"/>
          <a:sy n="88" d="100"/>
        </p:scale>
        <p:origin x="184" y="4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5E19E3-27F8-F74B-9CDC-49AAE73EBD55}" type="datetimeFigureOut">
              <a:rPr lang="en-US" smtClean="0"/>
              <a:t>4/15/21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42E128-A0F0-A74C-B996-23437494D204}" type="slidenum">
              <a:rPr lang="en-US" smtClean="0"/>
              <a:t>‹#›</a:t>
            </a:fld>
            <a:endParaRPr lang="en-US"/>
          </a:p>
        </p:txBody>
      </p:sp>
    </p:spTree>
    <p:extLst>
      <p:ext uri="{BB962C8B-B14F-4D97-AF65-F5344CB8AC3E}">
        <p14:creationId xmlns:p14="http://schemas.microsoft.com/office/powerpoint/2010/main" val="3617754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ACF9FEFA-4B62-4649-8E4A-8CAE287CC4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10910933-4032-4841-8259-CA7F16DE429F}" type="slidenum">
              <a:rPr lang="en-US" altLang="en-US" sz="1200">
                <a:latin typeface="Arial" panose="020B0604020202020204" pitchFamily="34" charset="0"/>
              </a:rPr>
              <a:pPr/>
              <a:t>2</a:t>
            </a:fld>
            <a:endParaRPr lang="en-US" altLang="en-US" sz="1200">
              <a:latin typeface="Arial" panose="020B0604020202020204" pitchFamily="34" charset="0"/>
            </a:endParaRPr>
          </a:p>
        </p:txBody>
      </p:sp>
      <p:sp>
        <p:nvSpPr>
          <p:cNvPr id="33795" name="Rectangle 2">
            <a:extLst>
              <a:ext uri="{FF2B5EF4-FFF2-40B4-BE49-F238E27FC236}">
                <a16:creationId xmlns:a16="http://schemas.microsoft.com/office/drawing/2014/main" id="{09A0D893-915B-D449-8EFE-4CBB2853E848}"/>
              </a:ext>
            </a:extLst>
          </p:cNvPr>
          <p:cNvSpPr>
            <a:spLocks noRot="1" noChangeArrowheads="1" noTextEdit="1"/>
          </p:cNvSpPr>
          <p:nvPr>
            <p:ph type="sldImg"/>
          </p:nvPr>
        </p:nvSpPr>
        <p:spPr>
          <a:ln/>
        </p:spPr>
      </p:sp>
      <p:sp>
        <p:nvSpPr>
          <p:cNvPr id="33796" name="Rectangle 3">
            <a:extLst>
              <a:ext uri="{FF2B5EF4-FFF2-40B4-BE49-F238E27FC236}">
                <a16:creationId xmlns:a16="http://schemas.microsoft.com/office/drawing/2014/main" id="{27E9D2CB-56A5-554A-A6B6-72AE67CB16A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401750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28AC4642-6BB6-D440-AD2E-52806291D1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C6E17624-531C-6341-B103-1EEFC32980C3}" type="slidenum">
              <a:rPr lang="en-US" altLang="en-US" sz="1200">
                <a:latin typeface="Arial" panose="020B0604020202020204" pitchFamily="34" charset="0"/>
              </a:rPr>
              <a:pPr/>
              <a:t>9</a:t>
            </a:fld>
            <a:endParaRPr lang="en-US" altLang="en-US" sz="1200">
              <a:latin typeface="Arial" panose="020B0604020202020204" pitchFamily="34" charset="0"/>
            </a:endParaRPr>
          </a:p>
        </p:txBody>
      </p:sp>
      <p:sp>
        <p:nvSpPr>
          <p:cNvPr id="18435" name="Rectangle 2">
            <a:extLst>
              <a:ext uri="{FF2B5EF4-FFF2-40B4-BE49-F238E27FC236}">
                <a16:creationId xmlns:a16="http://schemas.microsoft.com/office/drawing/2014/main" id="{5F96AC07-5422-634C-A3B7-9551E5ECCEC7}"/>
              </a:ext>
            </a:extLst>
          </p:cNvPr>
          <p:cNvSpPr>
            <a:spLocks noRot="1" noChangeArrowheads="1" noTextEdit="1"/>
          </p:cNvSpPr>
          <p:nvPr>
            <p:ph type="sldImg"/>
          </p:nvPr>
        </p:nvSpPr>
        <p:spPr>
          <a:ln/>
        </p:spPr>
      </p:sp>
      <p:sp>
        <p:nvSpPr>
          <p:cNvPr id="18436" name="Rectangle 3">
            <a:extLst>
              <a:ext uri="{FF2B5EF4-FFF2-40B4-BE49-F238E27FC236}">
                <a16:creationId xmlns:a16="http://schemas.microsoft.com/office/drawing/2014/main" id="{3DAB4797-0C9F-2847-B006-C54530A26021}"/>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401028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A9D3A874-560E-4946-9A85-9849D9BA19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3F7FA8C-442D-B445-999E-67A4A861840D}" type="slidenum">
              <a:rPr lang="en-US" altLang="en-US" sz="1200">
                <a:latin typeface="Arial" panose="020B0604020202020204" pitchFamily="34" charset="0"/>
              </a:rPr>
              <a:pPr/>
              <a:t>10</a:t>
            </a:fld>
            <a:endParaRPr lang="en-US" altLang="en-US" sz="1200">
              <a:latin typeface="Arial" panose="020B0604020202020204" pitchFamily="34" charset="0"/>
            </a:endParaRPr>
          </a:p>
        </p:txBody>
      </p:sp>
      <p:sp>
        <p:nvSpPr>
          <p:cNvPr id="20483" name="Rectangle 2">
            <a:extLst>
              <a:ext uri="{FF2B5EF4-FFF2-40B4-BE49-F238E27FC236}">
                <a16:creationId xmlns:a16="http://schemas.microsoft.com/office/drawing/2014/main" id="{9DCC1A0B-CB21-5D41-B4C0-3B8F458C9010}"/>
              </a:ext>
            </a:extLst>
          </p:cNvPr>
          <p:cNvSpPr>
            <a:spLocks noRot="1" noChangeArrowheads="1" noTextEdit="1"/>
          </p:cNvSpPr>
          <p:nvPr>
            <p:ph type="sldImg"/>
          </p:nvPr>
        </p:nvSpPr>
        <p:spPr>
          <a:ln/>
        </p:spPr>
      </p:sp>
      <p:sp>
        <p:nvSpPr>
          <p:cNvPr id="20484" name="Rectangle 3">
            <a:extLst>
              <a:ext uri="{FF2B5EF4-FFF2-40B4-BE49-F238E27FC236}">
                <a16:creationId xmlns:a16="http://schemas.microsoft.com/office/drawing/2014/main" id="{81E325D6-A977-8B4D-9E9E-C5F2521CB14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36189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4/15/21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52729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4/15/21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5152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4/15/21</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47998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4/15/21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54752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4/15/21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5682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4/15/21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5057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4/15/21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99509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4/15/21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11158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4/15/21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2812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4/15/21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71706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4/15/21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32014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4/15/21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81974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2" r:id="rId6"/>
    <p:sldLayoutId id="2147483667" r:id="rId7"/>
    <p:sldLayoutId id="2147483668" r:id="rId8"/>
    <p:sldLayoutId id="2147483669" r:id="rId9"/>
    <p:sldLayoutId id="2147483671" r:id="rId10"/>
    <p:sldLayoutId id="2147483670" r:id="rId11"/>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ilver metal newtons cradle">
            <a:extLst>
              <a:ext uri="{FF2B5EF4-FFF2-40B4-BE49-F238E27FC236}">
                <a16:creationId xmlns:a16="http://schemas.microsoft.com/office/drawing/2014/main" id="{D6A82ABE-FD21-4ED0-95A4-E9E5502A18DF}"/>
              </a:ext>
            </a:extLst>
          </p:cNvPr>
          <p:cNvPicPr>
            <a:picLocks noChangeAspect="1"/>
          </p:cNvPicPr>
          <p:nvPr/>
        </p:nvPicPr>
        <p:blipFill rotWithShape="1">
          <a:blip r:embed="rId2"/>
          <a:srcRect t="17182" b="3312"/>
          <a:stretch/>
        </p:blipFill>
        <p:spPr>
          <a:xfrm>
            <a:off x="20" y="975"/>
            <a:ext cx="12191980" cy="6858000"/>
          </a:xfrm>
          <a:prstGeom prst="rect">
            <a:avLst/>
          </a:prstGeom>
        </p:spPr>
      </p:pic>
      <p:sp>
        <p:nvSpPr>
          <p:cNvPr id="11" name="Rectangle 10">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4E41A0-34D7-7B48-B521-EE56A81F25C0}"/>
              </a:ext>
            </a:extLst>
          </p:cNvPr>
          <p:cNvSpPr>
            <a:spLocks noGrp="1"/>
          </p:cNvSpPr>
          <p:nvPr>
            <p:ph type="ctrTitle"/>
          </p:nvPr>
        </p:nvSpPr>
        <p:spPr>
          <a:xfrm>
            <a:off x="854277" y="1475234"/>
            <a:ext cx="3214307" cy="2901694"/>
          </a:xfrm>
        </p:spPr>
        <p:txBody>
          <a:bodyPr anchor="b">
            <a:normAutofit/>
          </a:bodyPr>
          <a:lstStyle/>
          <a:p>
            <a:r>
              <a:rPr lang="en-US" sz="4100">
                <a:solidFill>
                  <a:schemeClr val="tx1"/>
                </a:solidFill>
              </a:rPr>
              <a:t>Zeno's paradox and infinite geometric series</a:t>
            </a:r>
          </a:p>
        </p:txBody>
      </p:sp>
      <p:sp>
        <p:nvSpPr>
          <p:cNvPr id="3" name="Subtitle 2">
            <a:extLst>
              <a:ext uri="{FF2B5EF4-FFF2-40B4-BE49-F238E27FC236}">
                <a16:creationId xmlns:a16="http://schemas.microsoft.com/office/drawing/2014/main" id="{B64CA328-6223-9345-8A22-3EF68879A891}"/>
              </a:ext>
            </a:extLst>
          </p:cNvPr>
          <p:cNvSpPr>
            <a:spLocks noGrp="1"/>
          </p:cNvSpPr>
          <p:nvPr>
            <p:ph type="subTitle" idx="1"/>
          </p:nvPr>
        </p:nvSpPr>
        <p:spPr>
          <a:xfrm>
            <a:off x="858610" y="4608576"/>
            <a:ext cx="3205640" cy="774186"/>
          </a:xfrm>
        </p:spPr>
        <p:txBody>
          <a:bodyPr anchor="t">
            <a:normAutofit/>
          </a:bodyPr>
          <a:lstStyle/>
          <a:p>
            <a:r>
              <a:rPr lang="en-US" sz="2000"/>
              <a:t>4F</a:t>
            </a:r>
          </a:p>
        </p:txBody>
      </p:sp>
      <p:cxnSp>
        <p:nvCxnSpPr>
          <p:cNvPr id="13" name="Straight Connector 12">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95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footer rectangle">
            <a:extLst>
              <a:ext uri="{FF2B5EF4-FFF2-40B4-BE49-F238E27FC236}">
                <a16:creationId xmlns:a16="http://schemas.microsoft.com/office/drawing/2014/main" id="{E239D8CC-16F4-4B2B-80F0-203C56D0D2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571150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0EE97B0D-D160-4641-8188-9360B6D1224E}"/>
              </a:ext>
            </a:extLst>
          </p:cNvPr>
          <p:cNvSpPr>
            <a:spLocks noChangeArrowheads="1"/>
          </p:cNvSpPr>
          <p:nvPr/>
        </p:nvSpPr>
        <p:spPr bwMode="auto">
          <a:xfrm>
            <a:off x="1752600" y="1981200"/>
            <a:ext cx="8458200" cy="3962400"/>
          </a:xfrm>
          <a:prstGeom prst="rect">
            <a:avLst/>
          </a:prstGeom>
          <a:solidFill>
            <a:srgbClr val="FFFF9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99"/>
            </a:extrusionClr>
            <a:contourClr>
              <a:srgbClr val="FFFF99"/>
            </a:contourClr>
          </a:sp3d>
        </p:spPr>
        <p:txBody>
          <a:bodyPr wrap="none" anchor="ctr">
            <a:flatTx/>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9460" name="Rectangle 3">
            <a:extLst>
              <a:ext uri="{FF2B5EF4-FFF2-40B4-BE49-F238E27FC236}">
                <a16:creationId xmlns:a16="http://schemas.microsoft.com/office/drawing/2014/main" id="{A81600FC-98F9-7748-97A9-A7DCA41C65CE}"/>
              </a:ext>
            </a:extLst>
          </p:cNvPr>
          <p:cNvSpPr>
            <a:spLocks noGrp="1" noChangeArrowheads="1"/>
          </p:cNvSpPr>
          <p:nvPr>
            <p:ph type="title"/>
          </p:nvPr>
        </p:nvSpPr>
        <p:spPr/>
        <p:txBody>
          <a:bodyPr/>
          <a:lstStyle/>
          <a:p>
            <a:r>
              <a:rPr lang="en-US" altLang="en-US" sz="5400" i="1" u="sng">
                <a:solidFill>
                  <a:schemeClr val="tx1"/>
                </a:solidFill>
              </a:rPr>
              <a:t>For example...</a:t>
            </a:r>
            <a:endParaRPr lang="en-US" altLang="en-US">
              <a:solidFill>
                <a:schemeClr val="tx1"/>
              </a:solidFill>
            </a:endParaRPr>
          </a:p>
        </p:txBody>
      </p:sp>
      <mc:AlternateContent xmlns:mc="http://schemas.openxmlformats.org/markup-compatibility/2006">
        <mc:Choice xmlns:a14="http://schemas.microsoft.com/office/drawing/2010/main" Requires="a14">
          <p:sp>
            <p:nvSpPr>
              <p:cNvPr id="19461" name="Rectangle 4">
                <a:extLst>
                  <a:ext uri="{FF2B5EF4-FFF2-40B4-BE49-F238E27FC236}">
                    <a16:creationId xmlns:a16="http://schemas.microsoft.com/office/drawing/2014/main" id="{9F7A3674-8F2D-7544-A941-57D70BD52063}"/>
                  </a:ext>
                </a:extLst>
              </p:cNvPr>
              <p:cNvSpPr>
                <a:spLocks noChangeArrowheads="1"/>
              </p:cNvSpPr>
              <p:nvPr/>
            </p:nvSpPr>
            <p:spPr bwMode="auto">
              <a:xfrm>
                <a:off x="1981200" y="2057401"/>
                <a:ext cx="8229600" cy="311880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ts val="500"/>
                  </a:spcBef>
                  <a:spcAft>
                    <a:spcPts val="500"/>
                  </a:spcAft>
                </a:pPr>
                <a:r>
                  <a:rPr lang="en-US" altLang="en-US" sz="3600" dirty="0">
                    <a:solidFill>
                      <a:srgbClr val="000000"/>
                    </a:solidFill>
                  </a:rPr>
                  <a:t>The sequence </a:t>
                </a:r>
              </a:p>
              <a:p>
                <a:pPr>
                  <a:spcBef>
                    <a:spcPts val="500"/>
                  </a:spcBef>
                  <a:spcAft>
                    <a:spcPts val="500"/>
                  </a:spcAft>
                </a:pPr>
                <a:r>
                  <a:rPr lang="en-US" altLang="en-US" sz="3600" dirty="0">
                    <a:solidFill>
                      <a:srgbClr val="000000"/>
                    </a:solidFill>
                  </a:rPr>
                  <a:t>1, 1/2, 1/4, 1/8, 1/16, .... , 1/2</a:t>
                </a:r>
                <a:r>
                  <a:rPr lang="en-US" altLang="en-US" sz="3600" dirty="0"/>
                  <a:t> </a:t>
                </a:r>
                <a:r>
                  <a:rPr lang="en-US" altLang="en-US" sz="3600" dirty="0">
                    <a:solidFill>
                      <a:srgbClr val="000000"/>
                    </a:solidFill>
                  </a:rPr>
                  <a:t>, ... is </a:t>
                </a:r>
                <a:r>
                  <a:rPr lang="en-US" altLang="en-US" sz="3600" i="1" dirty="0">
                    <a:solidFill>
                      <a:srgbClr val="000000"/>
                    </a:solidFill>
                  </a:rPr>
                  <a:t>convergent </a:t>
                </a:r>
                <a:r>
                  <a:rPr lang="en-US" altLang="en-US" sz="3600" dirty="0">
                    <a:solidFill>
                      <a:srgbClr val="000000"/>
                    </a:solidFill>
                  </a:rPr>
                  <a:t>since </a:t>
                </a:r>
                <a14:m>
                  <m:oMath xmlns:m="http://schemas.openxmlformats.org/officeDocument/2006/math">
                    <m:sSub>
                      <m:sSubPr>
                        <m:ctrlPr>
                          <a:rPr lang="en-US" altLang="en-US" sz="3600" i="1" smtClean="0">
                            <a:solidFill>
                              <a:srgbClr val="000000"/>
                            </a:solidFill>
                            <a:latin typeface="Cambria Math" panose="02040503050406030204" pitchFamily="18" charset="0"/>
                          </a:rPr>
                        </m:ctrlPr>
                      </m:sSubPr>
                      <m:e>
                        <m:r>
                          <a:rPr lang="en-AU" altLang="en-US" sz="3600" b="0" i="1" smtClean="0">
                            <a:solidFill>
                              <a:srgbClr val="000000"/>
                            </a:solidFill>
                            <a:latin typeface="Cambria Math" panose="02040503050406030204" pitchFamily="18" charset="0"/>
                          </a:rPr>
                          <m:t>𝑆</m:t>
                        </m:r>
                      </m:e>
                      <m:sub>
                        <m:r>
                          <a:rPr lang="en-US" altLang="en-US" sz="3600" i="1" smtClean="0">
                            <a:solidFill>
                              <a:srgbClr val="000000"/>
                            </a:solidFill>
                            <a:latin typeface="Cambria Math" panose="02040503050406030204" pitchFamily="18" charset="0"/>
                            <a:ea typeface="Cambria Math" panose="02040503050406030204" pitchFamily="18" charset="0"/>
                          </a:rPr>
                          <m:t>∞</m:t>
                        </m:r>
                      </m:sub>
                    </m:sSub>
                  </m:oMath>
                </a14:m>
                <a:r>
                  <a:rPr lang="en-US" altLang="en-US" sz="3600" dirty="0">
                    <a:solidFill>
                      <a:srgbClr val="000000"/>
                    </a:solidFill>
                  </a:rPr>
                  <a:t>=2, whereas:</a:t>
                </a:r>
                <a:r>
                  <a:rPr lang="en-US" altLang="en-US" sz="3600" dirty="0"/>
                  <a:t> </a:t>
                </a:r>
              </a:p>
              <a:p>
                <a:pPr>
                  <a:spcBef>
                    <a:spcPts val="500"/>
                  </a:spcBef>
                  <a:spcAft>
                    <a:spcPts val="500"/>
                  </a:spcAft>
                </a:pPr>
                <a:r>
                  <a:rPr lang="en-US" altLang="en-US" sz="3600" dirty="0">
                    <a:solidFill>
                      <a:srgbClr val="000000"/>
                    </a:solidFill>
                  </a:rPr>
                  <a:t>the sequence 1, 4, 9, 16, .…</a:t>
                </a:r>
                <a:r>
                  <a:rPr lang="en-US" altLang="en-US" sz="3600" i="1" dirty="0">
                    <a:solidFill>
                      <a:srgbClr val="000000"/>
                    </a:solidFill>
                  </a:rPr>
                  <a:t>n</a:t>
                </a:r>
                <a:r>
                  <a:rPr lang="en-US" altLang="en-US" sz="3600" dirty="0">
                    <a:solidFill>
                      <a:srgbClr val="000000"/>
                    </a:solidFill>
                  </a:rPr>
                  <a:t> , ... is </a:t>
                </a:r>
                <a:r>
                  <a:rPr lang="en-US" altLang="en-US" sz="3600" i="1" dirty="0">
                    <a:solidFill>
                      <a:srgbClr val="000000"/>
                    </a:solidFill>
                  </a:rPr>
                  <a:t>divergent</a:t>
                </a:r>
                <a:r>
                  <a:rPr lang="en-US" altLang="en-US" sz="3600" dirty="0">
                    <a:solidFill>
                      <a:srgbClr val="000000"/>
                    </a:solidFill>
                  </a:rPr>
                  <a:t>.</a:t>
                </a:r>
                <a:r>
                  <a:rPr lang="en-US" altLang="en-US" sz="3600" dirty="0"/>
                  <a:t> </a:t>
                </a:r>
              </a:p>
            </p:txBody>
          </p:sp>
        </mc:Choice>
        <mc:Fallback>
          <p:sp>
            <p:nvSpPr>
              <p:cNvPr id="19461" name="Rectangle 4">
                <a:extLst>
                  <a:ext uri="{FF2B5EF4-FFF2-40B4-BE49-F238E27FC236}">
                    <a16:creationId xmlns:a16="http://schemas.microsoft.com/office/drawing/2014/main" id="{9F7A3674-8F2D-7544-A941-57D70BD52063}"/>
                  </a:ext>
                </a:extLst>
              </p:cNvPr>
              <p:cNvSpPr>
                <a:spLocks noRot="1" noChangeAspect="1" noMove="1" noResize="1" noEditPoints="1" noAdjustHandles="1" noChangeArrowheads="1" noChangeShapeType="1" noTextEdit="1"/>
              </p:cNvSpPr>
              <p:nvPr/>
            </p:nvSpPr>
            <p:spPr bwMode="auto">
              <a:xfrm>
                <a:off x="1981200" y="2057401"/>
                <a:ext cx="8229600" cy="3118803"/>
              </a:xfrm>
              <a:prstGeom prst="rect">
                <a:avLst/>
              </a:prstGeom>
              <a:blipFill>
                <a:blip r:embed="rId3"/>
                <a:stretch>
                  <a:fillRect l="-2311" t="-3252" b="-650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9463" name="Text Box 6">
            <a:extLst>
              <a:ext uri="{FF2B5EF4-FFF2-40B4-BE49-F238E27FC236}">
                <a16:creationId xmlns:a16="http://schemas.microsoft.com/office/drawing/2014/main" id="{FA1D58FB-96DD-3240-ACEB-6665291680B4}"/>
              </a:ext>
            </a:extLst>
          </p:cNvPr>
          <p:cNvSpPr txBox="1">
            <a:spLocks noChangeArrowheads="1"/>
          </p:cNvSpPr>
          <p:nvPr/>
        </p:nvSpPr>
        <p:spPr bwMode="auto">
          <a:xfrm>
            <a:off x="7315200" y="2667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i="1"/>
              <a:t>n</a:t>
            </a:r>
          </a:p>
        </p:txBody>
      </p:sp>
    </p:spTree>
    <p:extLst>
      <p:ext uri="{BB962C8B-B14F-4D97-AF65-F5344CB8AC3E}">
        <p14:creationId xmlns:p14="http://schemas.microsoft.com/office/powerpoint/2010/main" val="4043545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a:extLst>
              <a:ext uri="{FF2B5EF4-FFF2-40B4-BE49-F238E27FC236}">
                <a16:creationId xmlns:a16="http://schemas.microsoft.com/office/drawing/2014/main" id="{C3B78160-8345-5B4E-91C0-7A065C0095FB}"/>
              </a:ext>
            </a:extLst>
          </p:cNvPr>
          <p:cNvSpPr>
            <a:spLocks noGrp="1" noChangeArrowheads="1"/>
          </p:cNvSpPr>
          <p:nvPr>
            <p:ph type="title"/>
          </p:nvPr>
        </p:nvSpPr>
        <p:spPr/>
        <p:txBody>
          <a:bodyPr/>
          <a:lstStyle/>
          <a:p>
            <a:r>
              <a:rPr lang="en-US" altLang="en-US"/>
              <a:t>We conclude that...</a:t>
            </a: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A5F89F32-AFB0-2844-921E-5872EEA4ABAE}"/>
                  </a:ext>
                </a:extLst>
              </p:cNvPr>
              <p:cNvSpPr txBox="1">
                <a:spLocks noChangeArrowheads="1"/>
              </p:cNvSpPr>
              <p:nvPr/>
            </p:nvSpPr>
            <p:spPr>
              <a:xfrm>
                <a:off x="1312568" y="2434826"/>
                <a:ext cx="9566863" cy="3254774"/>
              </a:xfrm>
              <a:prstGeom prst="rect">
                <a:avLst/>
              </a:prstGeom>
            </p:spPr>
            <p:txBody>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spcBef>
                    <a:spcPts val="500"/>
                  </a:spcBef>
                  <a:spcAft>
                    <a:spcPts val="500"/>
                  </a:spcAft>
                  <a:buNone/>
                </a:pPr>
                <a14:m>
                  <m:oMath xmlns:m="http://schemas.openxmlformats.org/officeDocument/2006/math">
                    <m:sSub>
                      <m:sSubPr>
                        <m:ctrlPr>
                          <a:rPr lang="en-US" altLang="en-US" sz="2400" i="1" smtClean="0">
                            <a:solidFill>
                              <a:schemeClr val="tx1"/>
                            </a:solidFill>
                            <a:latin typeface="Cambria Math" panose="02040503050406030204" pitchFamily="18" charset="0"/>
                          </a:rPr>
                        </m:ctrlPr>
                      </m:sSubPr>
                      <m:e>
                        <m:r>
                          <a:rPr lang="en-AU" altLang="en-US" sz="2400" b="0" i="1" smtClean="0">
                            <a:solidFill>
                              <a:schemeClr val="tx1"/>
                            </a:solidFill>
                            <a:latin typeface="Cambria Math" panose="02040503050406030204" pitchFamily="18" charset="0"/>
                          </a:rPr>
                          <m:t>𝑆</m:t>
                        </m:r>
                      </m:e>
                      <m:sub>
                        <m:r>
                          <a:rPr lang="en-US" altLang="en-US" sz="2400" i="1" smtClean="0">
                            <a:solidFill>
                              <a:schemeClr val="tx1"/>
                            </a:solidFill>
                            <a:latin typeface="Cambria Math" panose="02040503050406030204" pitchFamily="18" charset="0"/>
                            <a:ea typeface="Cambria Math" panose="02040503050406030204" pitchFamily="18" charset="0"/>
                          </a:rPr>
                          <m:t>∞</m:t>
                        </m:r>
                      </m:sub>
                    </m:sSub>
                  </m:oMath>
                </a14:m>
                <a:r>
                  <a:rPr lang="en-US" altLang="en-US" sz="2400" dirty="0">
                    <a:solidFill>
                      <a:schemeClr val="tx1"/>
                    </a:solidFill>
                  </a:rPr>
                  <a:t>= </a:t>
                </a:r>
                <a14:m>
                  <m:oMath xmlns:m="http://schemas.openxmlformats.org/officeDocument/2006/math">
                    <m:f>
                      <m:fPr>
                        <m:ctrlPr>
                          <a:rPr lang="en-US" altLang="en-US" sz="2400" i="1" dirty="0">
                            <a:solidFill>
                              <a:schemeClr val="tx1"/>
                            </a:solidFill>
                            <a:latin typeface="Cambria Math" panose="02040503050406030204" pitchFamily="18" charset="0"/>
                          </a:rPr>
                        </m:ctrlPr>
                      </m:fPr>
                      <m:num>
                        <m:r>
                          <m:rPr>
                            <m:nor/>
                          </m:rPr>
                          <a:rPr lang="en-US" altLang="en-US" sz="2400" dirty="0">
                            <a:solidFill>
                              <a:schemeClr val="tx1"/>
                            </a:solidFill>
                          </a:rPr>
                          <m:t>𝑎</m:t>
                        </m:r>
                      </m:num>
                      <m:den>
                        <m:r>
                          <m:rPr>
                            <m:nor/>
                          </m:rPr>
                          <a:rPr lang="en-US" altLang="en-US" sz="2400" dirty="0">
                            <a:solidFill>
                              <a:schemeClr val="tx1"/>
                            </a:solidFill>
                          </a:rPr>
                          <m:t>1−</m:t>
                        </m:r>
                        <m:r>
                          <m:rPr>
                            <m:nor/>
                          </m:rPr>
                          <a:rPr lang="en-US" altLang="en-US" sz="2400" dirty="0">
                            <a:solidFill>
                              <a:schemeClr val="tx1"/>
                            </a:solidFill>
                          </a:rPr>
                          <m:t>𝑟</m:t>
                        </m:r>
                      </m:den>
                    </m:f>
                  </m:oMath>
                </a14:m>
                <a:r>
                  <a:rPr lang="en-US" altLang="en-US" sz="2400" dirty="0"/>
                  <a:t> if </a:t>
                </a:r>
                <a14:m>
                  <m:oMath xmlns:m="http://schemas.openxmlformats.org/officeDocument/2006/math">
                    <m:d>
                      <m:dPr>
                        <m:begChr m:val="⌊"/>
                        <m:endChr m:val="⌋"/>
                        <m:ctrlPr>
                          <a:rPr lang="en-US" altLang="en-US" sz="2400" i="1" dirty="0" smtClean="0">
                            <a:latin typeface="Cambria Math" panose="02040503050406030204" pitchFamily="18" charset="0"/>
                          </a:rPr>
                        </m:ctrlPr>
                      </m:dPr>
                      <m:e>
                        <m:r>
                          <a:rPr lang="en-AU" altLang="en-US" sz="2400" b="0" i="1" dirty="0" smtClean="0">
                            <a:latin typeface="Cambria Math" panose="02040503050406030204" pitchFamily="18" charset="0"/>
                          </a:rPr>
                          <m:t>𝑟</m:t>
                        </m:r>
                      </m:e>
                    </m:d>
                    <m:r>
                      <a:rPr lang="en-US" altLang="en-US" sz="2400" i="1" dirty="0">
                        <a:latin typeface="Cambria Math" panose="02040503050406030204" pitchFamily="18" charset="0"/>
                        <a:ea typeface="Cambria Math" panose="02040503050406030204" pitchFamily="18" charset="0"/>
                      </a:rPr>
                      <m:t>&lt;</m:t>
                    </m:r>
                    <m:r>
                      <a:rPr lang="en-AU" altLang="en-US" sz="2400" b="0" i="1" dirty="0" smtClean="0">
                        <a:latin typeface="Cambria Math" panose="02040503050406030204" pitchFamily="18" charset="0"/>
                        <a:ea typeface="Cambria Math" panose="02040503050406030204" pitchFamily="18" charset="0"/>
                      </a:rPr>
                      <m:t>1,</m:t>
                    </m:r>
                  </m:oMath>
                </a14:m>
                <a:endParaRPr lang="en-AU" altLang="en-US" sz="2400" b="0" i="1" dirty="0">
                  <a:latin typeface="Cambria Math" panose="02040503050406030204" pitchFamily="18" charset="0"/>
                  <a:ea typeface="Cambria Math" panose="02040503050406030204" pitchFamily="18" charset="0"/>
                </a:endParaRPr>
              </a:p>
              <a:p>
                <a:pPr>
                  <a:spcBef>
                    <a:spcPts val="500"/>
                  </a:spcBef>
                  <a:spcAft>
                    <a:spcPts val="500"/>
                  </a:spcAft>
                  <a:buNone/>
                </a:pPr>
                <a:r>
                  <a:rPr lang="en-AU" altLang="en-US" sz="2400" b="0" dirty="0">
                    <a:ea typeface="Cambria Math" panose="02040503050406030204" pitchFamily="18" charset="0"/>
                  </a:rPr>
                  <a:t>The geometric series converges precisely when </a:t>
                </a:r>
                <a14:m>
                  <m:oMath xmlns:m="http://schemas.openxmlformats.org/officeDocument/2006/math">
                    <m:d>
                      <m:dPr>
                        <m:begChr m:val="⌊"/>
                        <m:endChr m:val="⌋"/>
                        <m:ctrlPr>
                          <a:rPr lang="en-US" altLang="en-US" sz="2400" i="1" dirty="0">
                            <a:latin typeface="Cambria Math" panose="02040503050406030204" pitchFamily="18" charset="0"/>
                          </a:rPr>
                        </m:ctrlPr>
                      </m:dPr>
                      <m:e>
                        <m:r>
                          <a:rPr lang="en-AU" altLang="en-US" sz="2400" i="1" dirty="0">
                            <a:latin typeface="Cambria Math" panose="02040503050406030204" pitchFamily="18" charset="0"/>
                          </a:rPr>
                          <m:t>𝑟</m:t>
                        </m:r>
                      </m:e>
                    </m:d>
                    <m:r>
                      <a:rPr lang="en-US" altLang="en-US" sz="2400" i="1" dirty="0">
                        <a:latin typeface="Cambria Math" panose="02040503050406030204" pitchFamily="18" charset="0"/>
                        <a:ea typeface="Cambria Math" panose="02040503050406030204" pitchFamily="18" charset="0"/>
                      </a:rPr>
                      <m:t>&lt;</m:t>
                    </m:r>
                    <m:r>
                      <a:rPr lang="en-AU" altLang="en-US" sz="2400" i="1" dirty="0">
                        <a:latin typeface="Cambria Math" panose="02040503050406030204" pitchFamily="18" charset="0"/>
                        <a:ea typeface="Cambria Math" panose="02040503050406030204" pitchFamily="18" charset="0"/>
                      </a:rPr>
                      <m:t>1</m:t>
                    </m:r>
                  </m:oMath>
                </a14:m>
                <a:r>
                  <a:rPr lang="en-AU" altLang="en-US" sz="2400" b="0" dirty="0">
                    <a:ea typeface="Cambria Math" panose="02040503050406030204" pitchFamily="18" charset="0"/>
                  </a:rPr>
                  <a:t>, and diverges otherwise. </a:t>
                </a:r>
                <a14:m>
                  <m:oMath xmlns:m="http://schemas.openxmlformats.org/officeDocument/2006/math">
                    <m:r>
                      <a:rPr lang="en-AU" altLang="en-US" sz="2400" b="0" i="1" dirty="0" smtClean="0">
                        <a:latin typeface="Cambria Math" panose="02040503050406030204" pitchFamily="18" charset="0"/>
                        <a:ea typeface="Cambria Math" panose="02040503050406030204" pitchFamily="18" charset="0"/>
                      </a:rPr>
                      <m:t> </m:t>
                    </m:r>
                  </m:oMath>
                </a14:m>
                <a:endParaRPr lang="en-US" altLang="en-US" sz="2400" dirty="0"/>
              </a:p>
            </p:txBody>
          </p:sp>
        </mc:Choice>
        <mc:Fallback>
          <p:sp>
            <p:nvSpPr>
              <p:cNvPr id="4" name="Rectangle 3">
                <a:extLst>
                  <a:ext uri="{FF2B5EF4-FFF2-40B4-BE49-F238E27FC236}">
                    <a16:creationId xmlns:a16="http://schemas.microsoft.com/office/drawing/2014/main" id="{A5F89F32-AFB0-2844-921E-5872EEA4ABAE}"/>
                  </a:ext>
                </a:extLst>
              </p:cNvPr>
              <p:cNvSpPr txBox="1">
                <a:spLocks noRot="1" noChangeAspect="1" noMove="1" noResize="1" noEditPoints="1" noAdjustHandles="1" noChangeArrowheads="1" noChangeShapeType="1" noTextEdit="1"/>
              </p:cNvSpPr>
              <p:nvPr/>
            </p:nvSpPr>
            <p:spPr>
              <a:xfrm>
                <a:off x="1312568" y="2434826"/>
                <a:ext cx="9566863" cy="3254774"/>
              </a:xfrm>
              <a:prstGeom prst="rect">
                <a:avLst/>
              </a:prstGeom>
              <a:blipFill>
                <a:blip r:embed="rId2"/>
                <a:stretch>
                  <a:fillRect l="-928"/>
                </a:stretch>
              </a:blipFill>
            </p:spPr>
            <p:txBody>
              <a:bodyPr/>
              <a:lstStyle/>
              <a:p>
                <a:r>
                  <a:rPr lang="en-US">
                    <a:noFill/>
                  </a:rPr>
                  <a:t> </a:t>
                </a:r>
              </a:p>
            </p:txBody>
          </p:sp>
        </mc:Fallback>
      </mc:AlternateContent>
    </p:spTree>
    <p:extLst>
      <p:ext uri="{BB962C8B-B14F-4D97-AF65-F5344CB8AC3E}">
        <p14:creationId xmlns:p14="http://schemas.microsoft.com/office/powerpoint/2010/main" val="126159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51400262-357E-5742-A3D7-1695ACE2FBA1}"/>
              </a:ext>
            </a:extLst>
          </p:cNvPr>
          <p:cNvSpPr>
            <a:spLocks noGrp="1" noChangeArrowheads="1"/>
          </p:cNvSpPr>
          <p:nvPr>
            <p:ph type="title"/>
          </p:nvPr>
        </p:nvSpPr>
        <p:spPr/>
        <p:txBody>
          <a:bodyPr/>
          <a:lstStyle/>
          <a:p>
            <a:r>
              <a:rPr lang="en-US" altLang="en-US" dirty="0"/>
              <a:t>Zeno’s Paradox</a:t>
            </a:r>
          </a:p>
        </p:txBody>
      </p:sp>
      <p:sp>
        <p:nvSpPr>
          <p:cNvPr id="32771" name="Rectangle 3">
            <a:extLst>
              <a:ext uri="{FF2B5EF4-FFF2-40B4-BE49-F238E27FC236}">
                <a16:creationId xmlns:a16="http://schemas.microsoft.com/office/drawing/2014/main" id="{C7DC57BA-8F73-3C4E-8131-394083C8F70A}"/>
              </a:ext>
            </a:extLst>
          </p:cNvPr>
          <p:cNvSpPr>
            <a:spLocks noGrp="1" noChangeArrowheads="1"/>
          </p:cNvSpPr>
          <p:nvPr>
            <p:ph type="body" idx="1"/>
          </p:nvPr>
        </p:nvSpPr>
        <p:spPr/>
        <p:txBody>
          <a:bodyPr/>
          <a:lstStyle/>
          <a:p>
            <a:pPr>
              <a:spcBef>
                <a:spcPts val="500"/>
              </a:spcBef>
              <a:spcAft>
                <a:spcPts val="500"/>
              </a:spcAft>
              <a:buNone/>
            </a:pPr>
            <a:r>
              <a:rPr lang="en-US" altLang="en-US" dirty="0"/>
              <a:t>A runner wants to go from point 𝐴 to point 𝐵. To do this, he would first have to run half the distance, then half the remaining distance, then half the remaining distance, and so on.</a:t>
            </a:r>
          </a:p>
          <a:p>
            <a:pPr>
              <a:spcBef>
                <a:spcPts val="500"/>
              </a:spcBef>
              <a:spcAft>
                <a:spcPts val="500"/>
              </a:spcAft>
              <a:buNone/>
            </a:pPr>
            <a:endParaRPr lang="en-US" altLang="en-US" dirty="0"/>
          </a:p>
          <a:p>
            <a:pPr>
              <a:spcBef>
                <a:spcPts val="500"/>
              </a:spcBef>
              <a:spcAft>
                <a:spcPts val="500"/>
              </a:spcAft>
              <a:buNone/>
            </a:pPr>
            <a:endParaRPr lang="en-US" altLang="en-US" dirty="0"/>
          </a:p>
          <a:p>
            <a:pPr>
              <a:spcBef>
                <a:spcPts val="500"/>
              </a:spcBef>
              <a:spcAft>
                <a:spcPts val="500"/>
              </a:spcAft>
              <a:buNone/>
            </a:pPr>
            <a:endParaRPr lang="en-US" altLang="en-US" dirty="0"/>
          </a:p>
          <a:p>
            <a:pPr>
              <a:spcBef>
                <a:spcPts val="500"/>
              </a:spcBef>
              <a:spcAft>
                <a:spcPts val="500"/>
              </a:spcAft>
              <a:buNone/>
            </a:pPr>
            <a:r>
              <a:rPr lang="en-US" altLang="en-US" dirty="0"/>
              <a:t>The Greek philosopher Zeno of Elea, who lived about 450 BC, argued that since the runner has to complete an infinite number of stages to get from 𝐴 to 𝐵, he cannot do this in a finite amount of time, and so he cannot reach 𝐵. In this section we see how to resolve this paradox.</a:t>
            </a:r>
          </a:p>
          <a:p>
            <a:pPr>
              <a:spcBef>
                <a:spcPts val="500"/>
              </a:spcBef>
              <a:spcAft>
                <a:spcPts val="500"/>
              </a:spcAft>
              <a:buNone/>
            </a:pPr>
            <a:r>
              <a:rPr lang="en-US" altLang="en-US" dirty="0"/>
              <a:t>How can an infinite number of things happen in a finite amount of time? </a:t>
            </a:r>
          </a:p>
        </p:txBody>
      </p:sp>
      <p:pic>
        <p:nvPicPr>
          <p:cNvPr id="2" name="Picture 1">
            <a:extLst>
              <a:ext uri="{FF2B5EF4-FFF2-40B4-BE49-F238E27FC236}">
                <a16:creationId xmlns:a16="http://schemas.microsoft.com/office/drawing/2014/main" id="{6F4660FB-99B1-7D4D-B9BF-BCF0C3CDE764}"/>
              </a:ext>
            </a:extLst>
          </p:cNvPr>
          <p:cNvPicPr>
            <a:picLocks noChangeAspect="1"/>
          </p:cNvPicPr>
          <p:nvPr/>
        </p:nvPicPr>
        <p:blipFill>
          <a:blip r:embed="rId3"/>
          <a:stretch>
            <a:fillRect/>
          </a:stretch>
        </p:blipFill>
        <p:spPr>
          <a:xfrm>
            <a:off x="2887436" y="2865159"/>
            <a:ext cx="5937250" cy="1451934"/>
          </a:xfrm>
          <a:prstGeom prst="rect">
            <a:avLst/>
          </a:prstGeom>
        </p:spPr>
      </p:pic>
    </p:spTree>
    <p:extLst>
      <p:ext uri="{BB962C8B-B14F-4D97-AF65-F5344CB8AC3E}">
        <p14:creationId xmlns:p14="http://schemas.microsoft.com/office/powerpoint/2010/main" val="190463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anim calcmode="lin" valueType="num">
                                      <p:cBhvr additive="base">
                                        <p:cTn id="19" dur="5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2771">
                                            <p:txEl>
                                              <p:pRg st="5" end="5"/>
                                            </p:txEl>
                                          </p:spTgt>
                                        </p:tgtEl>
                                        <p:attrNameLst>
                                          <p:attrName>style.visibility</p:attrName>
                                        </p:attrNameLst>
                                      </p:cBhvr>
                                      <p:to>
                                        <p:strVal val="visible"/>
                                      </p:to>
                                    </p:set>
                                    <p:anim calcmode="lin" valueType="num">
                                      <p:cBhvr additive="base">
                                        <p:cTn id="25" dur="500" fill="hold"/>
                                        <p:tgtEl>
                                          <p:spTgt spid="3277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1F29B-A633-F64F-B085-897AA03E2C15}"/>
              </a:ext>
            </a:extLst>
          </p:cNvPr>
          <p:cNvSpPr>
            <a:spLocks noGrp="1"/>
          </p:cNvSpPr>
          <p:nvPr>
            <p:ph type="title"/>
          </p:nvPr>
        </p:nvSpPr>
        <p:spPr/>
        <p:txBody>
          <a:bodyPr/>
          <a:lstStyle/>
          <a:p>
            <a:r>
              <a:rPr lang="en-US" dirty="0"/>
              <a:t>Infinite geometric series</a:t>
            </a:r>
          </a:p>
        </p:txBody>
      </p:sp>
      <mc:AlternateContent xmlns:mc="http://schemas.openxmlformats.org/markup-compatibility/2006">
        <mc:Choice xmlns:a14="http://schemas.microsoft.com/office/drawing/2010/main" Requires="a14">
          <p:sp>
            <p:nvSpPr>
              <p:cNvPr id="3" name="Rectangle 3">
                <a:extLst>
                  <a:ext uri="{FF2B5EF4-FFF2-40B4-BE49-F238E27FC236}">
                    <a16:creationId xmlns:a16="http://schemas.microsoft.com/office/drawing/2014/main" id="{69A8212F-E81D-8441-8CFF-F1D6EF397D36}"/>
                  </a:ext>
                </a:extLst>
              </p:cNvPr>
              <p:cNvSpPr txBox="1">
                <a:spLocks noChangeArrowheads="1"/>
              </p:cNvSpPr>
              <p:nvPr/>
            </p:nvSpPr>
            <p:spPr>
              <a:xfrm>
                <a:off x="203200" y="2108201"/>
                <a:ext cx="11771086" cy="3760891"/>
              </a:xfrm>
              <a:prstGeom prst="rect">
                <a:avLst/>
              </a:prstGeom>
            </p:spPr>
            <p:txBody>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500"/>
                  </a:spcBef>
                  <a:spcAft>
                    <a:spcPts val="500"/>
                  </a:spcAft>
                  <a:buNone/>
                </a:pPr>
                <a:r>
                  <a:rPr lang="en-US" altLang="en-US" sz="2400" dirty="0"/>
                  <a:t>If a geometric sequence has a common ratio with magnitude less than 1, that is, if −1&lt;𝑟&lt;1, then each successive term is closer to zero. For example, consider the sequence</a:t>
                </a:r>
              </a:p>
              <a:p>
                <a:pPr>
                  <a:spcBef>
                    <a:spcPts val="500"/>
                  </a:spcBef>
                  <a:spcAft>
                    <a:spcPts val="500"/>
                  </a:spcAft>
                  <a:buNone/>
                </a:pPr>
                <a14:m>
                  <m:oMath xmlns:m="http://schemas.openxmlformats.org/officeDocument/2006/math">
                    <m:f>
                      <m:fPr>
                        <m:ctrlPr>
                          <a:rPr lang="en-US" altLang="en-US" sz="2400" i="1" smtClean="0">
                            <a:latin typeface="Cambria Math" panose="02040503050406030204" pitchFamily="18" charset="0"/>
                          </a:rPr>
                        </m:ctrlPr>
                      </m:fPr>
                      <m:num>
                        <m:r>
                          <a:rPr lang="en-AU" altLang="en-US" sz="2400" b="0" i="1" smtClean="0">
                            <a:latin typeface="Cambria Math" panose="02040503050406030204" pitchFamily="18" charset="0"/>
                          </a:rPr>
                          <m:t>1</m:t>
                        </m:r>
                      </m:num>
                      <m:den>
                        <m:r>
                          <a:rPr lang="en-AU" altLang="en-US" sz="2400" b="0" i="1" smtClean="0">
                            <a:latin typeface="Cambria Math" panose="02040503050406030204" pitchFamily="18" charset="0"/>
                          </a:rPr>
                          <m:t>3</m:t>
                        </m:r>
                      </m:den>
                    </m:f>
                  </m:oMath>
                </a14:m>
                <a:r>
                  <a:rPr lang="en-US" altLang="en-US" sz="2400" dirty="0"/>
                  <a:t>, </a:t>
                </a:r>
                <a14:m>
                  <m:oMath xmlns:m="http://schemas.openxmlformats.org/officeDocument/2006/math">
                    <m:f>
                      <m:fPr>
                        <m:ctrlPr>
                          <a:rPr lang="en-US" altLang="en-US" sz="2400" i="1">
                            <a:latin typeface="Cambria Math" panose="02040503050406030204" pitchFamily="18" charset="0"/>
                          </a:rPr>
                        </m:ctrlPr>
                      </m:fPr>
                      <m:num>
                        <m:r>
                          <a:rPr lang="en-AU" altLang="en-US" sz="2400" i="1">
                            <a:latin typeface="Cambria Math" panose="02040503050406030204" pitchFamily="18" charset="0"/>
                          </a:rPr>
                          <m:t>1</m:t>
                        </m:r>
                      </m:num>
                      <m:den>
                        <m:r>
                          <a:rPr lang="en-AU" altLang="en-US" sz="2400" b="0" i="1" smtClean="0">
                            <a:latin typeface="Cambria Math" panose="02040503050406030204" pitchFamily="18" charset="0"/>
                          </a:rPr>
                          <m:t>9</m:t>
                        </m:r>
                      </m:den>
                    </m:f>
                    <m:r>
                      <a:rPr lang="en-AU" altLang="en-US" sz="2400" i="1">
                        <a:latin typeface="Cambria Math" panose="02040503050406030204" pitchFamily="18" charset="0"/>
                      </a:rPr>
                      <m:t> </m:t>
                    </m:r>
                  </m:oMath>
                </a14:m>
                <a:r>
                  <a:rPr lang="en-US" altLang="en-US" sz="2400" dirty="0"/>
                  <a:t>, </a:t>
                </a:r>
                <a14:m>
                  <m:oMath xmlns:m="http://schemas.openxmlformats.org/officeDocument/2006/math">
                    <m:f>
                      <m:fPr>
                        <m:ctrlPr>
                          <a:rPr lang="en-US" altLang="en-US" sz="2400" i="1">
                            <a:latin typeface="Cambria Math" panose="02040503050406030204" pitchFamily="18" charset="0"/>
                          </a:rPr>
                        </m:ctrlPr>
                      </m:fPr>
                      <m:num>
                        <m:r>
                          <a:rPr lang="en-AU" altLang="en-US" sz="2400" i="1">
                            <a:latin typeface="Cambria Math" panose="02040503050406030204" pitchFamily="18" charset="0"/>
                          </a:rPr>
                          <m:t>1</m:t>
                        </m:r>
                      </m:num>
                      <m:den>
                        <m:r>
                          <a:rPr lang="en-AU" altLang="en-US" sz="2400" b="0" i="1" smtClean="0">
                            <a:latin typeface="Cambria Math" panose="02040503050406030204" pitchFamily="18" charset="0"/>
                          </a:rPr>
                          <m:t>27</m:t>
                        </m:r>
                      </m:den>
                    </m:f>
                    <m:r>
                      <a:rPr lang="en-AU" altLang="en-US" sz="2400" i="1">
                        <a:latin typeface="Cambria Math" panose="02040503050406030204" pitchFamily="18" charset="0"/>
                      </a:rPr>
                      <m:t> </m:t>
                    </m:r>
                  </m:oMath>
                </a14:m>
                <a:r>
                  <a:rPr lang="en-US" altLang="en-US" sz="2400" dirty="0"/>
                  <a:t>, </a:t>
                </a:r>
                <a14:m>
                  <m:oMath xmlns:m="http://schemas.openxmlformats.org/officeDocument/2006/math">
                    <m:f>
                      <m:fPr>
                        <m:ctrlPr>
                          <a:rPr lang="en-US" altLang="en-US" sz="2400" i="1">
                            <a:latin typeface="Cambria Math" panose="02040503050406030204" pitchFamily="18" charset="0"/>
                          </a:rPr>
                        </m:ctrlPr>
                      </m:fPr>
                      <m:num>
                        <m:r>
                          <a:rPr lang="en-AU" altLang="en-US" sz="2400" i="1">
                            <a:latin typeface="Cambria Math" panose="02040503050406030204" pitchFamily="18" charset="0"/>
                          </a:rPr>
                          <m:t>1</m:t>
                        </m:r>
                      </m:num>
                      <m:den>
                        <m:r>
                          <a:rPr lang="en-AU" altLang="en-US" sz="2400" b="0" i="1" smtClean="0">
                            <a:latin typeface="Cambria Math" panose="02040503050406030204" pitchFamily="18" charset="0"/>
                          </a:rPr>
                          <m:t>81</m:t>
                        </m:r>
                      </m:den>
                    </m:f>
                    <m:r>
                      <a:rPr lang="en-AU" altLang="en-US" sz="2400" i="1">
                        <a:latin typeface="Cambria Math" panose="02040503050406030204" pitchFamily="18" charset="0"/>
                      </a:rPr>
                      <m:t> </m:t>
                    </m:r>
                  </m:oMath>
                </a14:m>
                <a:r>
                  <a:rPr lang="en-US" altLang="en-US" sz="2400" dirty="0"/>
                  <a:t>,…</a:t>
                </a:r>
              </a:p>
              <a:p>
                <a:pPr>
                  <a:spcBef>
                    <a:spcPts val="500"/>
                  </a:spcBef>
                  <a:spcAft>
                    <a:spcPts val="500"/>
                  </a:spcAft>
                  <a:buNone/>
                </a:pPr>
                <a14:m>
                  <m:oMath xmlns:m="http://schemas.openxmlformats.org/officeDocument/2006/math">
                    <m:sSub>
                      <m:sSubPr>
                        <m:ctrlPr>
                          <a:rPr lang="en-US" altLang="en-US" sz="2400" i="1" dirty="0" smtClean="0">
                            <a:latin typeface="Cambria Math" panose="02040503050406030204" pitchFamily="18" charset="0"/>
                          </a:rPr>
                        </m:ctrlPr>
                      </m:sSubPr>
                      <m:e>
                        <m:r>
                          <a:rPr lang="en-AU" altLang="en-US" sz="2400" b="0" i="1" dirty="0" smtClean="0">
                            <a:latin typeface="Cambria Math" panose="02040503050406030204" pitchFamily="18" charset="0"/>
                          </a:rPr>
                          <m:t>𝑆</m:t>
                        </m:r>
                      </m:e>
                      <m:sub>
                        <m:r>
                          <a:rPr lang="en-AU" altLang="en-US" sz="2400" b="0" i="1" dirty="0" smtClean="0">
                            <a:latin typeface="Cambria Math" panose="02040503050406030204" pitchFamily="18" charset="0"/>
                          </a:rPr>
                          <m:t>9</m:t>
                        </m:r>
                      </m:sub>
                    </m:sSub>
                  </m:oMath>
                </a14:m>
                <a:r>
                  <a:rPr lang="en-US" altLang="en-US" sz="2400" dirty="0"/>
                  <a:t>≈0.499975. </a:t>
                </a:r>
                <a14:m>
                  <m:oMath xmlns:m="http://schemas.openxmlformats.org/officeDocument/2006/math">
                    <m:sSub>
                      <m:sSubPr>
                        <m:ctrlPr>
                          <a:rPr lang="en-US" altLang="en-US" sz="2400" i="1" dirty="0">
                            <a:latin typeface="Cambria Math" panose="02040503050406030204" pitchFamily="18" charset="0"/>
                          </a:rPr>
                        </m:ctrlPr>
                      </m:sSubPr>
                      <m:e>
                        <m:r>
                          <a:rPr lang="en-AU" altLang="en-US" sz="2400" i="1" dirty="0">
                            <a:latin typeface="Cambria Math" panose="02040503050406030204" pitchFamily="18" charset="0"/>
                          </a:rPr>
                          <m:t>𝑆</m:t>
                        </m:r>
                      </m:e>
                      <m:sub>
                        <m:r>
                          <a:rPr lang="en-AU" altLang="en-US" sz="2400" b="0" i="1" dirty="0" smtClean="0">
                            <a:latin typeface="Cambria Math" panose="02040503050406030204" pitchFamily="18" charset="0"/>
                          </a:rPr>
                          <m:t>20</m:t>
                        </m:r>
                      </m:sub>
                    </m:sSub>
                    <m:r>
                      <a:rPr lang="en-AU" altLang="en-US" sz="2400" i="1" dirty="0">
                        <a:latin typeface="Cambria Math" panose="02040503050406030204" pitchFamily="18" charset="0"/>
                      </a:rPr>
                      <m:t> </m:t>
                    </m:r>
                  </m:oMath>
                </a14:m>
                <a:r>
                  <a:rPr lang="en-US" altLang="en-US" sz="2400" dirty="0"/>
                  <a:t>≈0.49999999986. </a:t>
                </a:r>
              </a:p>
              <a:p>
                <a:pPr>
                  <a:spcBef>
                    <a:spcPts val="500"/>
                  </a:spcBef>
                  <a:spcAft>
                    <a:spcPts val="500"/>
                  </a:spcAft>
                  <a:buNone/>
                </a:pPr>
                <a:r>
                  <a:rPr lang="en-US" altLang="en-US" sz="2400" dirty="0"/>
                  <a:t>We might conjecture that, as we add more and more terms of the sequence, the sum will get closer and closer to 0.5, that is, </a:t>
                </a:r>
                <a14:m>
                  <m:oMath xmlns:m="http://schemas.openxmlformats.org/officeDocument/2006/math">
                    <m:sSub>
                      <m:sSubPr>
                        <m:ctrlPr>
                          <a:rPr lang="en-US" altLang="en-US" sz="2400" i="1" dirty="0" smtClean="0">
                            <a:solidFill>
                              <a:srgbClr val="0070C0"/>
                            </a:solidFill>
                            <a:latin typeface="Cambria Math" panose="02040503050406030204" pitchFamily="18" charset="0"/>
                          </a:rPr>
                        </m:ctrlPr>
                      </m:sSubPr>
                      <m:e>
                        <m:r>
                          <a:rPr lang="en-AU" altLang="en-US" sz="2400" i="1" dirty="0">
                            <a:solidFill>
                              <a:srgbClr val="0070C0"/>
                            </a:solidFill>
                            <a:latin typeface="Cambria Math" panose="02040503050406030204" pitchFamily="18" charset="0"/>
                          </a:rPr>
                          <m:t>𝑆</m:t>
                        </m:r>
                      </m:e>
                      <m:sub>
                        <m:r>
                          <a:rPr lang="en-AU" altLang="en-US" sz="2400" b="0" i="1" dirty="0" smtClean="0">
                            <a:solidFill>
                              <a:srgbClr val="0070C0"/>
                            </a:solidFill>
                            <a:latin typeface="Cambria Math" panose="02040503050406030204" pitchFamily="18" charset="0"/>
                          </a:rPr>
                          <m:t>𝑛</m:t>
                        </m:r>
                      </m:sub>
                    </m:sSub>
                    <m:r>
                      <a:rPr lang="en-AU" altLang="en-US" sz="2400" i="1" dirty="0">
                        <a:solidFill>
                          <a:srgbClr val="0070C0"/>
                        </a:solidFill>
                        <a:latin typeface="Cambria Math" panose="02040503050406030204" pitchFamily="18" charset="0"/>
                      </a:rPr>
                      <m:t> </m:t>
                    </m:r>
                  </m:oMath>
                </a14:m>
                <a:r>
                  <a:rPr lang="en-US" altLang="en-US" sz="2400" dirty="0">
                    <a:solidFill>
                      <a:srgbClr val="0070C0"/>
                    </a:solidFill>
                  </a:rPr>
                  <a:t>→0.5 as 𝑛→∞</a:t>
                </a:r>
                <a:r>
                  <a:rPr lang="en-US" altLang="en-US" sz="2400" dirty="0"/>
                  <a:t>.</a:t>
                </a:r>
              </a:p>
              <a:p>
                <a:pPr>
                  <a:spcBef>
                    <a:spcPts val="500"/>
                  </a:spcBef>
                  <a:spcAft>
                    <a:spcPts val="500"/>
                  </a:spcAft>
                  <a:buNone/>
                </a:pPr>
                <a:r>
                  <a:rPr lang="en-US" altLang="en-US" sz="2400" dirty="0"/>
                  <a:t>An infinite series </a:t>
                </a:r>
                <a14:m>
                  <m:oMath xmlns:m="http://schemas.openxmlformats.org/officeDocument/2006/math">
                    <m:sSub>
                      <m:sSubPr>
                        <m:ctrlPr>
                          <a:rPr lang="en-US" altLang="en-US" sz="2400" i="1" dirty="0">
                            <a:latin typeface="Cambria Math" panose="02040503050406030204" pitchFamily="18" charset="0"/>
                          </a:rPr>
                        </m:ctrlPr>
                      </m:sSubPr>
                      <m:e>
                        <m:r>
                          <a:rPr lang="en-AU" altLang="en-US" sz="2400" b="0" i="1" dirty="0" smtClean="0">
                            <a:latin typeface="Cambria Math" panose="02040503050406030204" pitchFamily="18" charset="0"/>
                          </a:rPr>
                          <m:t>𝑡</m:t>
                        </m:r>
                      </m:e>
                      <m:sub>
                        <m:r>
                          <a:rPr lang="en-AU" altLang="en-US" sz="2400" b="0" i="1" dirty="0" smtClean="0">
                            <a:latin typeface="Cambria Math" panose="02040503050406030204" pitchFamily="18" charset="0"/>
                          </a:rPr>
                          <m:t>1</m:t>
                        </m:r>
                      </m:sub>
                    </m:sSub>
                    <m:r>
                      <a:rPr lang="en-AU" altLang="en-US" sz="2400" i="1" dirty="0">
                        <a:latin typeface="Cambria Math" panose="02040503050406030204" pitchFamily="18" charset="0"/>
                      </a:rPr>
                      <m:t> </m:t>
                    </m:r>
                  </m:oMath>
                </a14:m>
                <a:r>
                  <a:rPr lang="en-US" altLang="en-US" sz="2400" dirty="0"/>
                  <a:t>+ </a:t>
                </a:r>
                <a14:m>
                  <m:oMath xmlns:m="http://schemas.openxmlformats.org/officeDocument/2006/math">
                    <m:sSub>
                      <m:sSubPr>
                        <m:ctrlPr>
                          <a:rPr lang="en-US" altLang="en-US" sz="2400" i="1" dirty="0">
                            <a:latin typeface="Cambria Math" panose="02040503050406030204" pitchFamily="18" charset="0"/>
                          </a:rPr>
                        </m:ctrlPr>
                      </m:sSubPr>
                      <m:e>
                        <m:r>
                          <a:rPr lang="en-AU" altLang="en-US" sz="2400" i="1" dirty="0">
                            <a:latin typeface="Cambria Math" panose="02040503050406030204" pitchFamily="18" charset="0"/>
                          </a:rPr>
                          <m:t>𝑡</m:t>
                        </m:r>
                      </m:e>
                      <m:sub>
                        <m:r>
                          <a:rPr lang="en-AU" altLang="en-US" sz="2400" b="0" i="1" dirty="0" smtClean="0">
                            <a:latin typeface="Cambria Math" panose="02040503050406030204" pitchFamily="18" charset="0"/>
                          </a:rPr>
                          <m:t>2</m:t>
                        </m:r>
                      </m:sub>
                    </m:sSub>
                    <m:r>
                      <a:rPr lang="en-AU" altLang="en-US" sz="2400" i="1" dirty="0">
                        <a:latin typeface="Cambria Math" panose="02040503050406030204" pitchFamily="18" charset="0"/>
                      </a:rPr>
                      <m:t> </m:t>
                    </m:r>
                  </m:oMath>
                </a14:m>
                <a:r>
                  <a:rPr lang="en-US" altLang="en-US" sz="2400" dirty="0"/>
                  <a:t>+ </a:t>
                </a:r>
                <a14:m>
                  <m:oMath xmlns:m="http://schemas.openxmlformats.org/officeDocument/2006/math">
                    <m:sSub>
                      <m:sSubPr>
                        <m:ctrlPr>
                          <a:rPr lang="en-US" altLang="en-US" sz="2400" i="1" dirty="0">
                            <a:latin typeface="Cambria Math" panose="02040503050406030204" pitchFamily="18" charset="0"/>
                          </a:rPr>
                        </m:ctrlPr>
                      </m:sSubPr>
                      <m:e>
                        <m:r>
                          <a:rPr lang="en-AU" altLang="en-US" sz="2400" i="1" dirty="0">
                            <a:latin typeface="Cambria Math" panose="02040503050406030204" pitchFamily="18" charset="0"/>
                          </a:rPr>
                          <m:t>𝑡</m:t>
                        </m:r>
                      </m:e>
                      <m:sub>
                        <m:r>
                          <a:rPr lang="en-AU" altLang="en-US" sz="2400" b="0" i="1" dirty="0" smtClean="0">
                            <a:latin typeface="Cambria Math" panose="02040503050406030204" pitchFamily="18" charset="0"/>
                          </a:rPr>
                          <m:t>3</m:t>
                        </m:r>
                      </m:sub>
                    </m:sSub>
                    <m:r>
                      <a:rPr lang="en-AU" altLang="en-US" sz="2400" i="1" dirty="0">
                        <a:latin typeface="Cambria Math" panose="02040503050406030204" pitchFamily="18" charset="0"/>
                      </a:rPr>
                      <m:t> </m:t>
                    </m:r>
                  </m:oMath>
                </a14:m>
                <a:r>
                  <a:rPr lang="en-US" altLang="en-US" sz="2400" dirty="0"/>
                  <a:t>+⋯ is said to be </a:t>
                </a:r>
                <a:r>
                  <a:rPr lang="en-US" altLang="en-US" sz="2400" dirty="0">
                    <a:solidFill>
                      <a:srgbClr val="C00000"/>
                    </a:solidFill>
                  </a:rPr>
                  <a:t>convergent</a:t>
                </a:r>
                <a:r>
                  <a:rPr lang="en-US" altLang="en-US" sz="2400" dirty="0"/>
                  <a:t> if the sum of the first 𝑛 terms, </a:t>
                </a:r>
                <a14:m>
                  <m:oMath xmlns:m="http://schemas.openxmlformats.org/officeDocument/2006/math">
                    <m:sSub>
                      <m:sSubPr>
                        <m:ctrlPr>
                          <a:rPr lang="en-US" altLang="en-US" sz="2400" i="1" dirty="0">
                            <a:latin typeface="Cambria Math" panose="02040503050406030204" pitchFamily="18" charset="0"/>
                          </a:rPr>
                        </m:ctrlPr>
                      </m:sSubPr>
                      <m:e>
                        <m:r>
                          <a:rPr lang="en-AU" altLang="en-US" sz="2400" i="1" dirty="0">
                            <a:latin typeface="Cambria Math" panose="02040503050406030204" pitchFamily="18" charset="0"/>
                          </a:rPr>
                          <m:t>𝑆</m:t>
                        </m:r>
                      </m:e>
                      <m:sub>
                        <m:r>
                          <a:rPr lang="en-AU" altLang="en-US" sz="2400" b="0" i="1" dirty="0" smtClean="0">
                            <a:latin typeface="Cambria Math" panose="02040503050406030204" pitchFamily="18" charset="0"/>
                          </a:rPr>
                          <m:t>𝑛</m:t>
                        </m:r>
                      </m:sub>
                    </m:sSub>
                  </m:oMath>
                </a14:m>
                <a:r>
                  <a:rPr lang="en-US" altLang="en-US" sz="2400" dirty="0"/>
                  <a:t>, approaches a limiting value as 𝑛→∞. This limit is called the </a:t>
                </a:r>
                <a:r>
                  <a:rPr lang="en-US" altLang="en-US" sz="2400" dirty="0">
                    <a:solidFill>
                      <a:srgbClr val="C00000"/>
                    </a:solidFill>
                  </a:rPr>
                  <a:t>sum to infinity </a:t>
                </a:r>
                <a:r>
                  <a:rPr lang="en-US" altLang="en-US" sz="2400" dirty="0"/>
                  <a:t>of the series.</a:t>
                </a:r>
              </a:p>
            </p:txBody>
          </p:sp>
        </mc:Choice>
        <mc:Fallback>
          <p:sp>
            <p:nvSpPr>
              <p:cNvPr id="3" name="Rectangle 3">
                <a:extLst>
                  <a:ext uri="{FF2B5EF4-FFF2-40B4-BE49-F238E27FC236}">
                    <a16:creationId xmlns:a16="http://schemas.microsoft.com/office/drawing/2014/main" id="{69A8212F-E81D-8441-8CFF-F1D6EF397D36}"/>
                  </a:ext>
                </a:extLst>
              </p:cNvPr>
              <p:cNvSpPr txBox="1">
                <a:spLocks noRot="1" noChangeAspect="1" noMove="1" noResize="1" noEditPoints="1" noAdjustHandles="1" noChangeArrowheads="1" noChangeShapeType="1" noTextEdit="1"/>
              </p:cNvSpPr>
              <p:nvPr/>
            </p:nvSpPr>
            <p:spPr>
              <a:xfrm>
                <a:off x="203200" y="2108201"/>
                <a:ext cx="11771086" cy="3760891"/>
              </a:xfrm>
              <a:prstGeom prst="rect">
                <a:avLst/>
              </a:prstGeom>
              <a:blipFill>
                <a:blip r:embed="rId2"/>
                <a:stretch>
                  <a:fillRect l="-754" t="-1010" r="-1616" b="-9091"/>
                </a:stretch>
              </a:blipFill>
            </p:spPr>
            <p:txBody>
              <a:bodyPr/>
              <a:lstStyle/>
              <a:p>
                <a:r>
                  <a:rPr lang="en-US">
                    <a:noFill/>
                  </a:rPr>
                  <a:t> </a:t>
                </a:r>
              </a:p>
            </p:txBody>
          </p:sp>
        </mc:Fallback>
      </mc:AlternateContent>
    </p:spTree>
    <p:extLst>
      <p:ext uri="{BB962C8B-B14F-4D97-AF65-F5344CB8AC3E}">
        <p14:creationId xmlns:p14="http://schemas.microsoft.com/office/powerpoint/2010/main" val="415041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BF063-52B4-CC46-BBE1-43D83F5E918B}"/>
              </a:ext>
            </a:extLst>
          </p:cNvPr>
          <p:cNvSpPr>
            <a:spLocks noGrp="1"/>
          </p:cNvSpPr>
          <p:nvPr>
            <p:ph type="title"/>
          </p:nvPr>
        </p:nvSpPr>
        <p:spPr/>
        <p:txBody>
          <a:bodyPr/>
          <a:lstStyle/>
          <a:p>
            <a:r>
              <a:rPr lang="en-US" dirty="0"/>
              <a:t>The sum to infinity</a:t>
            </a:r>
          </a:p>
        </p:txBody>
      </p:sp>
      <mc:AlternateContent xmlns:mc="http://schemas.openxmlformats.org/markup-compatibility/2006">
        <mc:Choice xmlns:a14="http://schemas.microsoft.com/office/drawing/2010/main" Requires="a14">
          <p:sp>
            <p:nvSpPr>
              <p:cNvPr id="3" name="Rectangle 3">
                <a:extLst>
                  <a:ext uri="{FF2B5EF4-FFF2-40B4-BE49-F238E27FC236}">
                    <a16:creationId xmlns:a16="http://schemas.microsoft.com/office/drawing/2014/main" id="{5BAE6A1A-1AB8-3B43-ABF2-7A220D2246AC}"/>
                  </a:ext>
                </a:extLst>
              </p:cNvPr>
              <p:cNvSpPr txBox="1">
                <a:spLocks noChangeArrowheads="1"/>
              </p:cNvSpPr>
              <p:nvPr/>
            </p:nvSpPr>
            <p:spPr>
              <a:xfrm>
                <a:off x="1066800" y="1977573"/>
                <a:ext cx="10058400" cy="4379684"/>
              </a:xfrm>
              <a:prstGeom prst="rect">
                <a:avLst/>
              </a:prstGeom>
            </p:spPr>
            <p:txBody>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500"/>
                  </a:spcBef>
                  <a:spcAft>
                    <a:spcPts val="500"/>
                  </a:spcAft>
                  <a:buNone/>
                </a:pPr>
                <a:r>
                  <a:rPr lang="en-US" altLang="en-US" sz="2400" dirty="0"/>
                  <a:t>If −1&lt;𝑟&lt;1, then the infinite geometric series 𝑎+𝑎𝑟+𝑎</a:t>
                </a:r>
                <a14:m>
                  <m:oMath xmlns:m="http://schemas.openxmlformats.org/officeDocument/2006/math">
                    <m:sSup>
                      <m:sSupPr>
                        <m:ctrlPr>
                          <a:rPr lang="en-US" altLang="en-US" sz="2400" i="1" smtClean="0">
                            <a:latin typeface="Cambria Math" panose="02040503050406030204" pitchFamily="18" charset="0"/>
                          </a:rPr>
                        </m:ctrlPr>
                      </m:sSupPr>
                      <m:e>
                        <m:r>
                          <a:rPr lang="en-AU" altLang="en-US" sz="2400" b="0" i="1" smtClean="0">
                            <a:latin typeface="Cambria Math" panose="02040503050406030204" pitchFamily="18" charset="0"/>
                          </a:rPr>
                          <m:t>𝑟</m:t>
                        </m:r>
                      </m:e>
                      <m:sup>
                        <m:r>
                          <a:rPr lang="en-AU" altLang="en-US" sz="2400" b="0" i="1" smtClean="0">
                            <a:latin typeface="Cambria Math" panose="02040503050406030204" pitchFamily="18" charset="0"/>
                          </a:rPr>
                          <m:t>2</m:t>
                        </m:r>
                      </m:sup>
                    </m:sSup>
                  </m:oMath>
                </a14:m>
                <a:r>
                  <a:rPr lang="en-US" altLang="en-US" sz="2400" dirty="0"/>
                  <a:t>+⋯ is </a:t>
                </a:r>
                <a:r>
                  <a:rPr lang="en-US" altLang="en-US" sz="2400" dirty="0">
                    <a:solidFill>
                      <a:srgbClr val="C00000"/>
                    </a:solidFill>
                  </a:rPr>
                  <a:t>convergent</a:t>
                </a:r>
                <a:r>
                  <a:rPr lang="en-US" altLang="en-US" sz="2400" dirty="0"/>
                  <a:t> and the </a:t>
                </a:r>
                <a:r>
                  <a:rPr lang="en-US" altLang="en-US" sz="2400" dirty="0">
                    <a:solidFill>
                      <a:srgbClr val="C00000"/>
                    </a:solidFill>
                  </a:rPr>
                  <a:t>sum to infinity </a:t>
                </a:r>
                <a:r>
                  <a:rPr lang="en-US" altLang="en-US" sz="2400" dirty="0"/>
                  <a:t>is given by</a:t>
                </a:r>
              </a:p>
              <a:p>
                <a:pPr>
                  <a:spcBef>
                    <a:spcPts val="500"/>
                  </a:spcBef>
                  <a:spcAft>
                    <a:spcPts val="500"/>
                  </a:spcAft>
                  <a:buNone/>
                </a:pPr>
                <a14:m>
                  <m:oMath xmlns:m="http://schemas.openxmlformats.org/officeDocument/2006/math">
                    <m:sSub>
                      <m:sSubPr>
                        <m:ctrlPr>
                          <a:rPr lang="en-US" altLang="en-US" sz="2400" i="1" dirty="0" smtClean="0">
                            <a:solidFill>
                              <a:srgbClr val="0070C0"/>
                            </a:solidFill>
                            <a:latin typeface="Cambria Math" panose="02040503050406030204" pitchFamily="18" charset="0"/>
                          </a:rPr>
                        </m:ctrlPr>
                      </m:sSubPr>
                      <m:e>
                        <m:r>
                          <a:rPr lang="en-AU" altLang="en-US" sz="2400" b="0" i="1" dirty="0" smtClean="0">
                            <a:solidFill>
                              <a:srgbClr val="0070C0"/>
                            </a:solidFill>
                            <a:latin typeface="Cambria Math" panose="02040503050406030204" pitchFamily="18" charset="0"/>
                          </a:rPr>
                          <m:t>𝑆</m:t>
                        </m:r>
                      </m:e>
                      <m:sub>
                        <m:r>
                          <a:rPr lang="en-US" altLang="en-US" sz="2400" i="1" dirty="0">
                            <a:solidFill>
                              <a:srgbClr val="0070C0"/>
                            </a:solidFill>
                            <a:latin typeface="Cambria Math" panose="02040503050406030204" pitchFamily="18" charset="0"/>
                          </a:rPr>
                          <m:t>∞</m:t>
                        </m:r>
                      </m:sub>
                    </m:sSub>
                  </m:oMath>
                </a14:m>
                <a:r>
                  <a:rPr lang="en-US" altLang="en-US" sz="2400" dirty="0">
                    <a:solidFill>
                      <a:srgbClr val="0070C0"/>
                    </a:solidFill>
                  </a:rPr>
                  <a:t>=</a:t>
                </a:r>
                <a14:m>
                  <m:oMath xmlns:m="http://schemas.openxmlformats.org/officeDocument/2006/math">
                    <m:f>
                      <m:fPr>
                        <m:ctrlPr>
                          <a:rPr lang="en-US" altLang="en-US" sz="2400" i="1" dirty="0" smtClean="0">
                            <a:solidFill>
                              <a:srgbClr val="0070C0"/>
                            </a:solidFill>
                            <a:latin typeface="Cambria Math" panose="02040503050406030204" pitchFamily="18" charset="0"/>
                          </a:rPr>
                        </m:ctrlPr>
                      </m:fPr>
                      <m:num>
                        <m:r>
                          <m:rPr>
                            <m:nor/>
                          </m:rPr>
                          <a:rPr lang="en-US" altLang="en-US" sz="2400" dirty="0">
                            <a:solidFill>
                              <a:srgbClr val="0070C0"/>
                            </a:solidFill>
                          </a:rPr>
                          <m:t>𝑎</m:t>
                        </m:r>
                      </m:num>
                      <m:den>
                        <m:r>
                          <m:rPr>
                            <m:nor/>
                          </m:rPr>
                          <a:rPr lang="en-US" altLang="en-US" sz="2400" dirty="0">
                            <a:solidFill>
                              <a:srgbClr val="0070C0"/>
                            </a:solidFill>
                          </a:rPr>
                          <m:t>1−</m:t>
                        </m:r>
                        <m:r>
                          <m:rPr>
                            <m:nor/>
                          </m:rPr>
                          <a:rPr lang="en-US" altLang="en-US" sz="2400" dirty="0">
                            <a:solidFill>
                              <a:srgbClr val="0070C0"/>
                            </a:solidFill>
                          </a:rPr>
                          <m:t>𝑟</m:t>
                        </m:r>
                      </m:den>
                    </m:f>
                  </m:oMath>
                </a14:m>
                <a:endParaRPr lang="en-US" altLang="en-US" sz="2400" dirty="0"/>
              </a:p>
              <a:p>
                <a:pPr>
                  <a:spcBef>
                    <a:spcPts val="500"/>
                  </a:spcBef>
                  <a:spcAft>
                    <a:spcPts val="500"/>
                  </a:spcAft>
                  <a:buNone/>
                </a:pPr>
                <a:r>
                  <a:rPr lang="en-US" altLang="en-US" sz="2400" dirty="0"/>
                  <a:t>Proof</a:t>
                </a:r>
              </a:p>
              <a:p>
                <a:pPr>
                  <a:spcBef>
                    <a:spcPts val="500"/>
                  </a:spcBef>
                  <a:spcAft>
                    <a:spcPts val="500"/>
                  </a:spcAft>
                  <a:buNone/>
                </a:pPr>
                <a:r>
                  <a:rPr lang="en-US" altLang="en-US" sz="2400" dirty="0"/>
                  <a:t>We know that</a:t>
                </a:r>
              </a:p>
              <a:p>
                <a:pPr>
                  <a:spcBef>
                    <a:spcPts val="500"/>
                  </a:spcBef>
                  <a:spcAft>
                    <a:spcPts val="500"/>
                  </a:spcAft>
                  <a:buNone/>
                </a:pPr>
                <a14:m>
                  <m:oMath xmlns:m="http://schemas.openxmlformats.org/officeDocument/2006/math">
                    <m:sSub>
                      <m:sSubPr>
                        <m:ctrlPr>
                          <a:rPr lang="en-US" altLang="en-US" sz="2400" i="1" dirty="0">
                            <a:latin typeface="Cambria Math" panose="02040503050406030204" pitchFamily="18" charset="0"/>
                          </a:rPr>
                        </m:ctrlPr>
                      </m:sSubPr>
                      <m:e>
                        <m:r>
                          <a:rPr lang="en-AU" altLang="en-US" sz="2400" i="1" dirty="0">
                            <a:latin typeface="Cambria Math" panose="02040503050406030204" pitchFamily="18" charset="0"/>
                          </a:rPr>
                          <m:t>𝑆</m:t>
                        </m:r>
                      </m:e>
                      <m:sub>
                        <m:r>
                          <a:rPr lang="en-AU" altLang="en-US" sz="2400" b="0" i="1" dirty="0" smtClean="0">
                            <a:latin typeface="Cambria Math" panose="02040503050406030204" pitchFamily="18" charset="0"/>
                          </a:rPr>
                          <m:t>𝑛</m:t>
                        </m:r>
                      </m:sub>
                    </m:sSub>
                    <m:r>
                      <a:rPr lang="en-US" altLang="en-US" sz="2400" i="1" dirty="0">
                        <a:latin typeface="Cambria Math" panose="02040503050406030204" pitchFamily="18" charset="0"/>
                      </a:rPr>
                      <m:t> </m:t>
                    </m:r>
                  </m:oMath>
                </a14:m>
                <a:r>
                  <a:rPr lang="en-US" altLang="en-US" sz="2400" dirty="0"/>
                  <a:t>= </a:t>
                </a:r>
                <a14:m>
                  <m:oMath xmlns:m="http://schemas.openxmlformats.org/officeDocument/2006/math">
                    <m:f>
                      <m:fPr>
                        <m:ctrlPr>
                          <a:rPr lang="en-US" altLang="en-US" sz="2400" i="1" dirty="0" smtClean="0">
                            <a:latin typeface="Cambria Math" panose="02040503050406030204" pitchFamily="18" charset="0"/>
                          </a:rPr>
                        </m:ctrlPr>
                      </m:fPr>
                      <m:num>
                        <m:r>
                          <m:rPr>
                            <m:nor/>
                          </m:rPr>
                          <a:rPr lang="en-US" altLang="en-US" sz="2400" dirty="0"/>
                          <m:t>𝑎</m:t>
                        </m:r>
                        <m:r>
                          <m:rPr>
                            <m:nor/>
                          </m:rPr>
                          <a:rPr lang="en-AU" altLang="en-US" sz="2400" b="0" i="0" dirty="0" smtClean="0"/>
                          <m:t>(</m:t>
                        </m:r>
                        <m:r>
                          <m:rPr>
                            <m:nor/>
                          </m:rPr>
                          <a:rPr lang="en-AU" altLang="en-US" sz="2400" dirty="0"/>
                          <m:t>1</m:t>
                        </m:r>
                        <m:r>
                          <m:rPr>
                            <m:nor/>
                          </m:rPr>
                          <a:rPr lang="en-US" altLang="en-US" sz="2400" dirty="0"/>
                          <m:t>−</m:t>
                        </m:r>
                        <m:sSup>
                          <m:sSupPr>
                            <m:ctrlPr>
                              <a:rPr lang="en-US" altLang="en-US" sz="2400" i="1" dirty="0">
                                <a:latin typeface="Cambria Math" panose="02040503050406030204" pitchFamily="18" charset="0"/>
                              </a:rPr>
                            </m:ctrlPr>
                          </m:sSupPr>
                          <m:e>
                            <m:r>
                              <a:rPr lang="en-AU" altLang="en-US" sz="2400" i="1" dirty="0">
                                <a:latin typeface="Cambria Math" panose="02040503050406030204" pitchFamily="18" charset="0"/>
                              </a:rPr>
                              <m:t>𝑟</m:t>
                            </m:r>
                          </m:e>
                          <m:sup>
                            <m:r>
                              <a:rPr lang="en-AU" altLang="en-US" sz="2400" i="1" dirty="0">
                                <a:latin typeface="Cambria Math" panose="02040503050406030204" pitchFamily="18" charset="0"/>
                              </a:rPr>
                              <m:t>𝑛</m:t>
                            </m:r>
                          </m:sup>
                        </m:sSup>
                        <m:r>
                          <m:rPr>
                            <m:nor/>
                          </m:rPr>
                          <a:rPr lang="en-AU" altLang="en-US" sz="2400" b="0" i="0" dirty="0" smtClean="0"/>
                          <m:t>)</m:t>
                        </m:r>
                        <m:r>
                          <a:rPr lang="en-AU" altLang="en-US" sz="2400" b="0" i="1" dirty="0" smtClean="0"/>
                          <m:t> </m:t>
                        </m:r>
                      </m:num>
                      <m:den>
                        <m:r>
                          <m:rPr>
                            <m:nor/>
                          </m:rPr>
                          <a:rPr lang="en-US" altLang="en-US" sz="2400" dirty="0"/>
                          <m:t>1−</m:t>
                        </m:r>
                        <m:r>
                          <m:rPr>
                            <m:nor/>
                          </m:rPr>
                          <a:rPr lang="en-US" altLang="en-US" sz="2400" dirty="0"/>
                          <m:t>𝑟</m:t>
                        </m:r>
                      </m:den>
                    </m:f>
                    <m:r>
                      <a:rPr lang="en-US" altLang="en-US" sz="2400" i="1" dirty="0">
                        <a:latin typeface="Cambria Math" panose="02040503050406030204" pitchFamily="18" charset="0"/>
                      </a:rPr>
                      <m:t> </m:t>
                    </m:r>
                  </m:oMath>
                </a14:m>
                <a:r>
                  <a:rPr lang="en-US" altLang="en-US" sz="2400" dirty="0"/>
                  <a:t>= </a:t>
                </a:r>
                <a14:m>
                  <m:oMath xmlns:m="http://schemas.openxmlformats.org/officeDocument/2006/math">
                    <m:f>
                      <m:fPr>
                        <m:ctrlPr>
                          <a:rPr lang="en-US" altLang="en-US" sz="2400" i="1" dirty="0">
                            <a:latin typeface="Cambria Math" panose="02040503050406030204" pitchFamily="18" charset="0"/>
                          </a:rPr>
                        </m:ctrlPr>
                      </m:fPr>
                      <m:num>
                        <m:r>
                          <m:rPr>
                            <m:nor/>
                          </m:rPr>
                          <a:rPr lang="en-US" altLang="en-US" sz="2400" dirty="0"/>
                          <m:t>𝑎</m:t>
                        </m:r>
                        <m:r>
                          <a:rPr lang="en-AU" altLang="en-US" sz="2400" i="1" dirty="0">
                            <a:latin typeface="Cambria Math" panose="02040503050406030204" pitchFamily="18" charset="0"/>
                          </a:rPr>
                          <m:t> </m:t>
                        </m:r>
                      </m:num>
                      <m:den>
                        <m:r>
                          <m:rPr>
                            <m:nor/>
                          </m:rPr>
                          <a:rPr lang="en-US" altLang="en-US" sz="2400" dirty="0"/>
                          <m:t>1−</m:t>
                        </m:r>
                        <m:r>
                          <m:rPr>
                            <m:nor/>
                          </m:rPr>
                          <a:rPr lang="en-US" altLang="en-US" sz="2400" dirty="0"/>
                          <m:t>𝑟</m:t>
                        </m:r>
                      </m:den>
                    </m:f>
                    <m:r>
                      <a:rPr lang="en-US" altLang="en-US" sz="2400" i="1" dirty="0">
                        <a:latin typeface="Cambria Math" panose="02040503050406030204" pitchFamily="18" charset="0"/>
                      </a:rPr>
                      <m:t> </m:t>
                    </m:r>
                  </m:oMath>
                </a14:m>
                <a:r>
                  <a:rPr lang="en-US" altLang="en-US" sz="2400" dirty="0"/>
                  <a:t>− </a:t>
                </a:r>
                <a14:m>
                  <m:oMath xmlns:m="http://schemas.openxmlformats.org/officeDocument/2006/math">
                    <m:f>
                      <m:fPr>
                        <m:ctrlPr>
                          <a:rPr lang="en-US" altLang="en-US" sz="2400" i="1" dirty="0">
                            <a:latin typeface="Cambria Math" panose="02040503050406030204" pitchFamily="18" charset="0"/>
                          </a:rPr>
                        </m:ctrlPr>
                      </m:fPr>
                      <m:num>
                        <m:r>
                          <m:rPr>
                            <m:nor/>
                          </m:rPr>
                          <a:rPr lang="en-US" altLang="en-US" sz="2400" dirty="0" smtClean="0"/>
                          <m:t>𝑎</m:t>
                        </m:r>
                        <m:sSup>
                          <m:sSupPr>
                            <m:ctrlPr>
                              <a:rPr lang="en-US" altLang="en-US" sz="2400" i="1" dirty="0">
                                <a:latin typeface="Cambria Math" panose="02040503050406030204" pitchFamily="18" charset="0"/>
                              </a:rPr>
                            </m:ctrlPr>
                          </m:sSupPr>
                          <m:e>
                            <m:r>
                              <a:rPr lang="en-AU" altLang="en-US" sz="2400" i="1" dirty="0">
                                <a:latin typeface="Cambria Math" panose="02040503050406030204" pitchFamily="18" charset="0"/>
                              </a:rPr>
                              <m:t>𝑟</m:t>
                            </m:r>
                          </m:e>
                          <m:sup>
                            <m:r>
                              <a:rPr lang="en-AU" altLang="en-US" sz="2400" i="1" dirty="0">
                                <a:latin typeface="Cambria Math" panose="02040503050406030204" pitchFamily="18" charset="0"/>
                              </a:rPr>
                              <m:t>𝑛</m:t>
                            </m:r>
                          </m:sup>
                        </m:sSup>
                        <m:r>
                          <a:rPr lang="en-AU" altLang="en-US" sz="2400" i="1" dirty="0">
                            <a:latin typeface="Cambria Math" panose="02040503050406030204" pitchFamily="18" charset="0"/>
                          </a:rPr>
                          <m:t> </m:t>
                        </m:r>
                      </m:num>
                      <m:den>
                        <m:r>
                          <m:rPr>
                            <m:nor/>
                          </m:rPr>
                          <a:rPr lang="en-US" altLang="en-US" sz="2400" dirty="0"/>
                          <m:t>1−</m:t>
                        </m:r>
                        <m:r>
                          <m:rPr>
                            <m:nor/>
                          </m:rPr>
                          <a:rPr lang="en-US" altLang="en-US" sz="2400" dirty="0"/>
                          <m:t>𝑟</m:t>
                        </m:r>
                      </m:den>
                    </m:f>
                    <m:r>
                      <a:rPr lang="en-US" altLang="en-US" sz="2400" i="1" dirty="0">
                        <a:latin typeface="Cambria Math" panose="02040503050406030204" pitchFamily="18" charset="0"/>
                      </a:rPr>
                      <m:t> </m:t>
                    </m:r>
                  </m:oMath>
                </a14:m>
                <a:endParaRPr lang="en-US" altLang="en-US" sz="2400" dirty="0"/>
              </a:p>
              <a:p>
                <a:pPr>
                  <a:spcBef>
                    <a:spcPts val="500"/>
                  </a:spcBef>
                  <a:spcAft>
                    <a:spcPts val="500"/>
                  </a:spcAft>
                  <a:buNone/>
                </a:pPr>
                <a:r>
                  <a:rPr lang="en-US" altLang="en-US" sz="2400" dirty="0"/>
                  <a:t>As 𝑛→∞, we have </a:t>
                </a:r>
                <a14:m>
                  <m:oMath xmlns:m="http://schemas.openxmlformats.org/officeDocument/2006/math">
                    <m:sSup>
                      <m:sSupPr>
                        <m:ctrlPr>
                          <a:rPr lang="en-US" altLang="en-US" sz="2400" i="1" dirty="0">
                            <a:latin typeface="Cambria Math" panose="02040503050406030204" pitchFamily="18" charset="0"/>
                          </a:rPr>
                        </m:ctrlPr>
                      </m:sSupPr>
                      <m:e>
                        <m:r>
                          <a:rPr lang="en-AU" altLang="en-US" sz="2400" i="1" dirty="0">
                            <a:latin typeface="Cambria Math" panose="02040503050406030204" pitchFamily="18" charset="0"/>
                          </a:rPr>
                          <m:t>𝑟</m:t>
                        </m:r>
                      </m:e>
                      <m:sup>
                        <m:r>
                          <a:rPr lang="en-AU" altLang="en-US" sz="2400" i="1" dirty="0">
                            <a:latin typeface="Cambria Math" panose="02040503050406030204" pitchFamily="18" charset="0"/>
                          </a:rPr>
                          <m:t>𝑛</m:t>
                        </m:r>
                      </m:sup>
                    </m:sSup>
                    <m:r>
                      <a:rPr lang="en-AU" altLang="en-US" sz="2400" i="1" dirty="0">
                        <a:latin typeface="Cambria Math" panose="02040503050406030204" pitchFamily="18" charset="0"/>
                      </a:rPr>
                      <m:t> </m:t>
                    </m:r>
                  </m:oMath>
                </a14:m>
                <a:r>
                  <a:rPr lang="en-US" altLang="en-US" sz="2400" dirty="0"/>
                  <a:t>→0 and so </a:t>
                </a:r>
                <a14:m>
                  <m:oMath xmlns:m="http://schemas.openxmlformats.org/officeDocument/2006/math">
                    <m:f>
                      <m:fPr>
                        <m:ctrlPr>
                          <a:rPr lang="en-US" altLang="en-US" sz="2400" i="1" dirty="0">
                            <a:latin typeface="Cambria Math" panose="02040503050406030204" pitchFamily="18" charset="0"/>
                          </a:rPr>
                        </m:ctrlPr>
                      </m:fPr>
                      <m:num>
                        <m:r>
                          <m:rPr>
                            <m:nor/>
                          </m:rPr>
                          <a:rPr lang="en-US" altLang="en-US" sz="2400" dirty="0"/>
                          <m:t>𝑎</m:t>
                        </m:r>
                        <m:sSup>
                          <m:sSupPr>
                            <m:ctrlPr>
                              <a:rPr lang="en-US" altLang="en-US" sz="2400" i="1" dirty="0">
                                <a:latin typeface="Cambria Math" panose="02040503050406030204" pitchFamily="18" charset="0"/>
                              </a:rPr>
                            </m:ctrlPr>
                          </m:sSupPr>
                          <m:e>
                            <m:r>
                              <a:rPr lang="en-AU" altLang="en-US" sz="2400" i="1" dirty="0">
                                <a:latin typeface="Cambria Math" panose="02040503050406030204" pitchFamily="18" charset="0"/>
                              </a:rPr>
                              <m:t>𝑟</m:t>
                            </m:r>
                          </m:e>
                          <m:sup>
                            <m:r>
                              <a:rPr lang="en-AU" altLang="en-US" sz="2400" i="1" dirty="0">
                                <a:latin typeface="Cambria Math" panose="02040503050406030204" pitchFamily="18" charset="0"/>
                              </a:rPr>
                              <m:t>𝑛</m:t>
                            </m:r>
                          </m:sup>
                        </m:sSup>
                        <m:r>
                          <a:rPr lang="en-AU" altLang="en-US" sz="2400" i="1" dirty="0">
                            <a:latin typeface="Cambria Math" panose="02040503050406030204" pitchFamily="18" charset="0"/>
                          </a:rPr>
                          <m:t> </m:t>
                        </m:r>
                      </m:num>
                      <m:den>
                        <m:r>
                          <m:rPr>
                            <m:nor/>
                          </m:rPr>
                          <a:rPr lang="en-US" altLang="en-US" sz="2400" dirty="0"/>
                          <m:t>1−</m:t>
                        </m:r>
                        <m:r>
                          <m:rPr>
                            <m:nor/>
                          </m:rPr>
                          <a:rPr lang="en-US" altLang="en-US" sz="2400" dirty="0"/>
                          <m:t>𝑟</m:t>
                        </m:r>
                      </m:den>
                    </m:f>
                    <m:r>
                      <a:rPr lang="en-US" altLang="en-US" sz="2400" i="1" dirty="0">
                        <a:latin typeface="Cambria Math" panose="02040503050406030204" pitchFamily="18" charset="0"/>
                      </a:rPr>
                      <m:t> </m:t>
                    </m:r>
                  </m:oMath>
                </a14:m>
                <a:r>
                  <a:rPr lang="en-US" altLang="en-US" sz="2400" dirty="0"/>
                  <a:t>→0. Hence </a:t>
                </a:r>
                <a14:m>
                  <m:oMath xmlns:m="http://schemas.openxmlformats.org/officeDocument/2006/math">
                    <m:sSub>
                      <m:sSubPr>
                        <m:ctrlPr>
                          <a:rPr lang="en-US" altLang="en-US" sz="2400" i="1" dirty="0" smtClean="0">
                            <a:solidFill>
                              <a:srgbClr val="0070C0"/>
                            </a:solidFill>
                            <a:latin typeface="Cambria Math" panose="02040503050406030204" pitchFamily="18" charset="0"/>
                          </a:rPr>
                        </m:ctrlPr>
                      </m:sSubPr>
                      <m:e>
                        <m:r>
                          <a:rPr lang="en-AU" altLang="en-US" sz="2400" i="1" dirty="0">
                            <a:solidFill>
                              <a:srgbClr val="0070C0"/>
                            </a:solidFill>
                            <a:latin typeface="Cambria Math" panose="02040503050406030204" pitchFamily="18" charset="0"/>
                          </a:rPr>
                          <m:t>𝑆</m:t>
                        </m:r>
                      </m:e>
                      <m:sub>
                        <m:r>
                          <a:rPr lang="en-AU" altLang="en-US" sz="2400" i="1" dirty="0">
                            <a:solidFill>
                              <a:srgbClr val="0070C0"/>
                            </a:solidFill>
                            <a:latin typeface="Cambria Math" panose="02040503050406030204" pitchFamily="18" charset="0"/>
                          </a:rPr>
                          <m:t>𝑛</m:t>
                        </m:r>
                      </m:sub>
                    </m:sSub>
                    <m:r>
                      <a:rPr lang="en-US" altLang="en-US" sz="2400" i="1" dirty="0">
                        <a:solidFill>
                          <a:srgbClr val="0070C0"/>
                        </a:solidFill>
                        <a:latin typeface="Cambria Math" panose="02040503050406030204" pitchFamily="18" charset="0"/>
                      </a:rPr>
                      <m:t> </m:t>
                    </m:r>
                  </m:oMath>
                </a14:m>
                <a:r>
                  <a:rPr lang="en-US" altLang="en-US" sz="2400" dirty="0">
                    <a:solidFill>
                      <a:srgbClr val="0070C0"/>
                    </a:solidFill>
                  </a:rPr>
                  <a:t>→ </a:t>
                </a:r>
                <a14:m>
                  <m:oMath xmlns:m="http://schemas.openxmlformats.org/officeDocument/2006/math">
                    <m:f>
                      <m:fPr>
                        <m:ctrlPr>
                          <a:rPr lang="en-US" altLang="en-US" sz="2400" i="1" dirty="0">
                            <a:solidFill>
                              <a:srgbClr val="0070C0"/>
                            </a:solidFill>
                            <a:latin typeface="Cambria Math" panose="02040503050406030204" pitchFamily="18" charset="0"/>
                          </a:rPr>
                        </m:ctrlPr>
                      </m:fPr>
                      <m:num>
                        <m:r>
                          <m:rPr>
                            <m:nor/>
                          </m:rPr>
                          <a:rPr lang="en-US" altLang="en-US" sz="2400" dirty="0">
                            <a:solidFill>
                              <a:srgbClr val="0070C0"/>
                            </a:solidFill>
                          </a:rPr>
                          <m:t>𝑎</m:t>
                        </m:r>
                        <m:r>
                          <a:rPr lang="en-AU" altLang="en-US" sz="2400" i="1" dirty="0">
                            <a:solidFill>
                              <a:srgbClr val="0070C0"/>
                            </a:solidFill>
                            <a:latin typeface="Cambria Math" panose="02040503050406030204" pitchFamily="18" charset="0"/>
                          </a:rPr>
                          <m:t> </m:t>
                        </m:r>
                      </m:num>
                      <m:den>
                        <m:r>
                          <m:rPr>
                            <m:nor/>
                          </m:rPr>
                          <a:rPr lang="en-US" altLang="en-US" sz="2400" dirty="0">
                            <a:solidFill>
                              <a:srgbClr val="0070C0"/>
                            </a:solidFill>
                          </a:rPr>
                          <m:t>1−</m:t>
                        </m:r>
                        <m:r>
                          <m:rPr>
                            <m:nor/>
                          </m:rPr>
                          <a:rPr lang="en-US" altLang="en-US" sz="2400" dirty="0">
                            <a:solidFill>
                              <a:srgbClr val="0070C0"/>
                            </a:solidFill>
                          </a:rPr>
                          <m:t>𝑟</m:t>
                        </m:r>
                      </m:den>
                    </m:f>
                    <m:r>
                      <a:rPr lang="en-US" altLang="en-US" sz="2400" i="1" dirty="0">
                        <a:latin typeface="Cambria Math" panose="02040503050406030204" pitchFamily="18" charset="0"/>
                      </a:rPr>
                      <m:t> </m:t>
                    </m:r>
                  </m:oMath>
                </a14:m>
                <a:r>
                  <a:rPr lang="en-US" altLang="en-US" sz="2400" dirty="0"/>
                  <a:t> as 𝑛→∞.</a:t>
                </a:r>
              </a:p>
            </p:txBody>
          </p:sp>
        </mc:Choice>
        <mc:Fallback>
          <p:sp>
            <p:nvSpPr>
              <p:cNvPr id="3" name="Rectangle 3">
                <a:extLst>
                  <a:ext uri="{FF2B5EF4-FFF2-40B4-BE49-F238E27FC236}">
                    <a16:creationId xmlns:a16="http://schemas.microsoft.com/office/drawing/2014/main" id="{5BAE6A1A-1AB8-3B43-ABF2-7A220D2246AC}"/>
                  </a:ext>
                </a:extLst>
              </p:cNvPr>
              <p:cNvSpPr txBox="1">
                <a:spLocks noRot="1" noChangeAspect="1" noMove="1" noResize="1" noEditPoints="1" noAdjustHandles="1" noChangeArrowheads="1" noChangeShapeType="1" noTextEdit="1"/>
              </p:cNvSpPr>
              <p:nvPr/>
            </p:nvSpPr>
            <p:spPr>
              <a:xfrm>
                <a:off x="1066800" y="1977573"/>
                <a:ext cx="10058400" cy="4379684"/>
              </a:xfrm>
              <a:prstGeom prst="rect">
                <a:avLst/>
              </a:prstGeom>
              <a:blipFill>
                <a:blip r:embed="rId2"/>
                <a:stretch>
                  <a:fillRect l="-1009" t="-867" r="-1009"/>
                </a:stretch>
              </a:blipFill>
            </p:spPr>
            <p:txBody>
              <a:bodyPr/>
              <a:lstStyle/>
              <a:p>
                <a:r>
                  <a:rPr lang="en-US">
                    <a:noFill/>
                  </a:rPr>
                  <a:t> </a:t>
                </a:r>
              </a:p>
            </p:txBody>
          </p:sp>
        </mc:Fallback>
      </mc:AlternateContent>
    </p:spTree>
    <p:extLst>
      <p:ext uri="{BB962C8B-B14F-4D97-AF65-F5344CB8AC3E}">
        <p14:creationId xmlns:p14="http://schemas.microsoft.com/office/powerpoint/2010/main" val="118064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9A9ED-B54E-DF4B-9288-33210C051693}"/>
              </a:ext>
            </a:extLst>
          </p:cNvPr>
          <p:cNvSpPr>
            <a:spLocks noGrp="1"/>
          </p:cNvSpPr>
          <p:nvPr>
            <p:ph type="title"/>
          </p:nvPr>
        </p:nvSpPr>
        <p:spPr/>
        <p:txBody>
          <a:bodyPr/>
          <a:lstStyle/>
          <a:p>
            <a:r>
              <a:rPr lang="en-US" dirty="0"/>
              <a:t>Resolution of Zeno’s paradox</a:t>
            </a:r>
          </a:p>
        </p:txBody>
      </p:sp>
      <mc:AlternateContent xmlns:mc="http://schemas.openxmlformats.org/markup-compatibility/2006">
        <mc:Choice xmlns:a14="http://schemas.microsoft.com/office/drawing/2010/main" Requires="a14">
          <p:sp>
            <p:nvSpPr>
              <p:cNvPr id="5" name="Rectangle 3">
                <a:extLst>
                  <a:ext uri="{FF2B5EF4-FFF2-40B4-BE49-F238E27FC236}">
                    <a16:creationId xmlns:a16="http://schemas.microsoft.com/office/drawing/2014/main" id="{73816E3A-0175-F64D-989A-9E1894FFB758}"/>
                  </a:ext>
                </a:extLst>
              </p:cNvPr>
              <p:cNvSpPr txBox="1">
                <a:spLocks noChangeArrowheads="1"/>
              </p:cNvSpPr>
              <p:nvPr/>
            </p:nvSpPr>
            <p:spPr>
              <a:xfrm>
                <a:off x="30480" y="1846944"/>
                <a:ext cx="12192000" cy="4379684"/>
              </a:xfrm>
              <a:prstGeom prst="rect">
                <a:avLst/>
              </a:prstGeom>
            </p:spPr>
            <p:txBody>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500"/>
                  </a:spcBef>
                  <a:spcAft>
                    <a:spcPts val="500"/>
                  </a:spcAft>
                  <a:buNone/>
                </a:pPr>
                <a:r>
                  <a:rPr lang="en-US" altLang="en-US" sz="2400" dirty="0"/>
                  <a:t>Assume that the runner is travelling at a constant speed and that he takes </a:t>
                </a:r>
                <a:r>
                  <a:rPr lang="en-US" altLang="en-US" sz="2400" dirty="0">
                    <a:solidFill>
                      <a:srgbClr val="0070C0"/>
                    </a:solidFill>
                  </a:rPr>
                  <a:t>1</a:t>
                </a:r>
                <a:r>
                  <a:rPr lang="en-US" altLang="en-US" sz="2400" dirty="0"/>
                  <a:t> minute to run half the distance from 𝐴 to 𝐵. Then he takes </a:t>
                </a:r>
                <a14:m>
                  <m:oMath xmlns:m="http://schemas.openxmlformats.org/officeDocument/2006/math">
                    <m:f>
                      <m:fPr>
                        <m:ctrlPr>
                          <a:rPr lang="en-US" altLang="en-US" sz="2400" i="1">
                            <a:latin typeface="Cambria Math" panose="02040503050406030204" pitchFamily="18" charset="0"/>
                          </a:rPr>
                        </m:ctrlPr>
                      </m:fPr>
                      <m:num>
                        <m:r>
                          <a:rPr lang="en-AU" altLang="en-US" sz="2400" i="1">
                            <a:latin typeface="Cambria Math" panose="02040503050406030204" pitchFamily="18" charset="0"/>
                          </a:rPr>
                          <m:t>1</m:t>
                        </m:r>
                      </m:num>
                      <m:den>
                        <m:r>
                          <a:rPr lang="en-AU" altLang="en-US" sz="2400" i="1">
                            <a:latin typeface="Cambria Math" panose="02040503050406030204" pitchFamily="18" charset="0"/>
                          </a:rPr>
                          <m:t>2</m:t>
                        </m:r>
                      </m:den>
                    </m:f>
                  </m:oMath>
                </a14:m>
                <a:r>
                  <a:rPr lang="en-US" altLang="en-US" sz="2400" dirty="0"/>
                  <a:t> minute to run half the remaining distance, and so on. The total time taken is</a:t>
                </a:r>
              </a:p>
              <a:p>
                <a:pPr algn="ctr">
                  <a:spcBef>
                    <a:spcPts val="500"/>
                  </a:spcBef>
                  <a:spcAft>
                    <a:spcPts val="500"/>
                  </a:spcAft>
                  <a:buNone/>
                </a:pPr>
                <a:r>
                  <a:rPr lang="en-US" altLang="en-US" sz="2400" dirty="0"/>
                  <a:t>1+</a:t>
                </a:r>
                <a14:m>
                  <m:oMath xmlns:m="http://schemas.openxmlformats.org/officeDocument/2006/math">
                    <m:f>
                      <m:fPr>
                        <m:ctrlPr>
                          <a:rPr lang="en-US" altLang="en-US" sz="2400" i="1" smtClean="0">
                            <a:latin typeface="Cambria Math" panose="02040503050406030204" pitchFamily="18" charset="0"/>
                          </a:rPr>
                        </m:ctrlPr>
                      </m:fPr>
                      <m:num>
                        <m:r>
                          <a:rPr lang="en-AU" altLang="en-US" sz="2400" b="0" i="1" smtClean="0">
                            <a:latin typeface="Cambria Math" panose="02040503050406030204" pitchFamily="18" charset="0"/>
                          </a:rPr>
                          <m:t>1</m:t>
                        </m:r>
                      </m:num>
                      <m:den>
                        <m:r>
                          <a:rPr lang="en-AU" altLang="en-US" sz="2400" b="0" i="1" smtClean="0">
                            <a:latin typeface="Cambria Math" panose="02040503050406030204" pitchFamily="18" charset="0"/>
                          </a:rPr>
                          <m:t>2</m:t>
                        </m:r>
                      </m:den>
                    </m:f>
                  </m:oMath>
                </a14:m>
                <a:r>
                  <a:rPr lang="en-US" altLang="en-US" sz="2400" dirty="0"/>
                  <a:t>+ </a:t>
                </a:r>
                <a14:m>
                  <m:oMath xmlns:m="http://schemas.openxmlformats.org/officeDocument/2006/math">
                    <m:f>
                      <m:fPr>
                        <m:ctrlPr>
                          <a:rPr lang="en-US" altLang="en-US" sz="2400" i="1">
                            <a:latin typeface="Cambria Math" panose="02040503050406030204" pitchFamily="18" charset="0"/>
                          </a:rPr>
                        </m:ctrlPr>
                      </m:fPr>
                      <m:num>
                        <m:r>
                          <a:rPr lang="en-AU" altLang="en-US" sz="2400" i="1">
                            <a:latin typeface="Cambria Math" panose="02040503050406030204" pitchFamily="18" charset="0"/>
                          </a:rPr>
                          <m:t>1</m:t>
                        </m:r>
                      </m:num>
                      <m:den>
                        <m:r>
                          <a:rPr lang="en-AU" altLang="en-US" sz="2400" b="0" i="1" smtClean="0">
                            <a:latin typeface="Cambria Math" panose="02040503050406030204" pitchFamily="18" charset="0"/>
                          </a:rPr>
                          <m:t>4</m:t>
                        </m:r>
                      </m:den>
                    </m:f>
                    <m:r>
                      <a:rPr lang="en-AU" altLang="en-US" sz="2400" i="1">
                        <a:latin typeface="Cambria Math" panose="02040503050406030204" pitchFamily="18" charset="0"/>
                      </a:rPr>
                      <m:t> </m:t>
                    </m:r>
                  </m:oMath>
                </a14:m>
                <a:r>
                  <a:rPr lang="en-US" altLang="en-US" sz="2400" dirty="0"/>
                  <a:t>+ </a:t>
                </a:r>
                <a14:m>
                  <m:oMath xmlns:m="http://schemas.openxmlformats.org/officeDocument/2006/math">
                    <m:f>
                      <m:fPr>
                        <m:ctrlPr>
                          <a:rPr lang="en-US" altLang="en-US" sz="2400" i="1">
                            <a:latin typeface="Cambria Math" panose="02040503050406030204" pitchFamily="18" charset="0"/>
                          </a:rPr>
                        </m:ctrlPr>
                      </m:fPr>
                      <m:num>
                        <m:r>
                          <a:rPr lang="en-AU" altLang="en-US" sz="2400" i="1">
                            <a:latin typeface="Cambria Math" panose="02040503050406030204" pitchFamily="18" charset="0"/>
                          </a:rPr>
                          <m:t>1</m:t>
                        </m:r>
                      </m:num>
                      <m:den>
                        <m:r>
                          <a:rPr lang="en-AU" altLang="en-US" sz="2400" b="0" i="1" smtClean="0">
                            <a:latin typeface="Cambria Math" panose="02040503050406030204" pitchFamily="18" charset="0"/>
                          </a:rPr>
                          <m:t>8</m:t>
                        </m:r>
                      </m:den>
                    </m:f>
                    <m:r>
                      <a:rPr lang="en-AU" altLang="en-US" sz="2400" i="1">
                        <a:latin typeface="Cambria Math" panose="02040503050406030204" pitchFamily="18" charset="0"/>
                      </a:rPr>
                      <m:t> </m:t>
                    </m:r>
                  </m:oMath>
                </a14:m>
                <a:r>
                  <a:rPr lang="en-US" altLang="en-US" sz="2400" dirty="0"/>
                  <a:t>+ </a:t>
                </a:r>
                <a14:m>
                  <m:oMath xmlns:m="http://schemas.openxmlformats.org/officeDocument/2006/math">
                    <m:f>
                      <m:fPr>
                        <m:ctrlPr>
                          <a:rPr lang="en-US" altLang="en-US" sz="2400" i="1">
                            <a:latin typeface="Cambria Math" panose="02040503050406030204" pitchFamily="18" charset="0"/>
                          </a:rPr>
                        </m:ctrlPr>
                      </m:fPr>
                      <m:num>
                        <m:r>
                          <a:rPr lang="en-AU" altLang="en-US" sz="2400" i="1">
                            <a:latin typeface="Cambria Math" panose="02040503050406030204" pitchFamily="18" charset="0"/>
                          </a:rPr>
                          <m:t>1</m:t>
                        </m:r>
                      </m:num>
                      <m:den>
                        <m:r>
                          <a:rPr lang="en-AU" altLang="en-US" sz="2400" b="0" i="1" smtClean="0">
                            <a:latin typeface="Cambria Math" panose="02040503050406030204" pitchFamily="18" charset="0"/>
                          </a:rPr>
                          <m:t>16</m:t>
                        </m:r>
                      </m:den>
                    </m:f>
                    <m:r>
                      <a:rPr lang="en-AU" altLang="en-US" sz="2400" i="1">
                        <a:latin typeface="Cambria Math" panose="02040503050406030204" pitchFamily="18" charset="0"/>
                      </a:rPr>
                      <m:t> </m:t>
                    </m:r>
                  </m:oMath>
                </a14:m>
                <a:r>
                  <a:rPr lang="en-US" altLang="en-US" sz="2400" dirty="0"/>
                  <a:t>+⋯</a:t>
                </a:r>
              </a:p>
              <a:p>
                <a:pPr>
                  <a:spcBef>
                    <a:spcPts val="500"/>
                  </a:spcBef>
                  <a:spcAft>
                    <a:spcPts val="500"/>
                  </a:spcAft>
                  <a:buNone/>
                </a:pPr>
                <a:r>
                  <a:rPr lang="en-US" altLang="en-US" sz="2400" dirty="0"/>
                  <a:t>This is an infinite geometric series, and the formula gives </a:t>
                </a:r>
              </a:p>
              <a:p>
                <a:pPr algn="ctr">
                  <a:spcBef>
                    <a:spcPts val="500"/>
                  </a:spcBef>
                  <a:spcAft>
                    <a:spcPts val="500"/>
                  </a:spcAft>
                  <a:buNone/>
                </a:pPr>
                <a14:m>
                  <m:oMath xmlns:m="http://schemas.openxmlformats.org/officeDocument/2006/math">
                    <m:sSub>
                      <m:sSubPr>
                        <m:ctrlPr>
                          <a:rPr lang="en-US" altLang="en-US" sz="2400" i="1" dirty="0">
                            <a:solidFill>
                              <a:srgbClr val="0070C0"/>
                            </a:solidFill>
                            <a:latin typeface="Cambria Math" panose="02040503050406030204" pitchFamily="18" charset="0"/>
                          </a:rPr>
                        </m:ctrlPr>
                      </m:sSubPr>
                      <m:e>
                        <m:r>
                          <a:rPr lang="en-AU" altLang="en-US" sz="2400" i="1" dirty="0">
                            <a:solidFill>
                              <a:srgbClr val="0070C0"/>
                            </a:solidFill>
                            <a:latin typeface="Cambria Math" panose="02040503050406030204" pitchFamily="18" charset="0"/>
                          </a:rPr>
                          <m:t>𝑆</m:t>
                        </m:r>
                      </m:e>
                      <m:sub>
                        <m:r>
                          <a:rPr lang="en-US" altLang="en-US" sz="2400" i="1" dirty="0">
                            <a:solidFill>
                              <a:srgbClr val="0070C0"/>
                            </a:solidFill>
                            <a:latin typeface="Cambria Math" panose="02040503050406030204" pitchFamily="18" charset="0"/>
                          </a:rPr>
                          <m:t>∞</m:t>
                        </m:r>
                      </m:sub>
                    </m:sSub>
                  </m:oMath>
                </a14:m>
                <a:r>
                  <a:rPr lang="en-US" altLang="en-US" sz="2400" dirty="0">
                    <a:solidFill>
                      <a:srgbClr val="0070C0"/>
                    </a:solidFill>
                  </a:rPr>
                  <a:t>=</a:t>
                </a:r>
                <a14:m>
                  <m:oMath xmlns:m="http://schemas.openxmlformats.org/officeDocument/2006/math">
                    <m:f>
                      <m:fPr>
                        <m:ctrlPr>
                          <a:rPr lang="en-US" altLang="en-US" sz="2400" i="1" dirty="0">
                            <a:solidFill>
                              <a:srgbClr val="0070C0"/>
                            </a:solidFill>
                            <a:latin typeface="Cambria Math" panose="02040503050406030204" pitchFamily="18" charset="0"/>
                          </a:rPr>
                        </m:ctrlPr>
                      </m:fPr>
                      <m:num>
                        <m:r>
                          <m:rPr>
                            <m:nor/>
                          </m:rPr>
                          <a:rPr lang="en-US" altLang="en-US" sz="2400" dirty="0">
                            <a:solidFill>
                              <a:srgbClr val="0070C0"/>
                            </a:solidFill>
                          </a:rPr>
                          <m:t>𝑎</m:t>
                        </m:r>
                      </m:num>
                      <m:den>
                        <m:r>
                          <m:rPr>
                            <m:nor/>
                          </m:rPr>
                          <a:rPr lang="en-US" altLang="en-US" sz="2400" dirty="0">
                            <a:solidFill>
                              <a:srgbClr val="0070C0"/>
                            </a:solidFill>
                          </a:rPr>
                          <m:t>1−</m:t>
                        </m:r>
                        <m:r>
                          <m:rPr>
                            <m:nor/>
                          </m:rPr>
                          <a:rPr lang="en-US" altLang="en-US" sz="2400" dirty="0">
                            <a:solidFill>
                              <a:srgbClr val="0070C0"/>
                            </a:solidFill>
                          </a:rPr>
                          <m:t>𝑟</m:t>
                        </m:r>
                      </m:den>
                    </m:f>
                    <m:r>
                      <a:rPr lang="en-US" altLang="en-US" sz="2400" i="1" dirty="0">
                        <a:solidFill>
                          <a:srgbClr val="0070C0"/>
                        </a:solidFill>
                        <a:latin typeface="Cambria Math" panose="02040503050406030204" pitchFamily="18" charset="0"/>
                      </a:rPr>
                      <m:t> </m:t>
                    </m:r>
                  </m:oMath>
                </a14:m>
                <a:r>
                  <a:rPr lang="en-US" altLang="en-US" sz="2400" dirty="0"/>
                  <a:t>=</a:t>
                </a:r>
                <a:r>
                  <a:rPr lang="en-US" altLang="en-US" sz="2400" dirty="0">
                    <a:solidFill>
                      <a:srgbClr val="0070C0"/>
                    </a:solidFill>
                  </a:rPr>
                  <a:t> </a:t>
                </a:r>
                <a14:m>
                  <m:oMath xmlns:m="http://schemas.openxmlformats.org/officeDocument/2006/math">
                    <m:f>
                      <m:fPr>
                        <m:ctrlPr>
                          <a:rPr lang="en-US" altLang="en-US" sz="2400" i="1" dirty="0">
                            <a:solidFill>
                              <a:srgbClr val="0070C0"/>
                            </a:solidFill>
                            <a:latin typeface="Cambria Math" panose="02040503050406030204" pitchFamily="18" charset="0"/>
                          </a:rPr>
                        </m:ctrlPr>
                      </m:fPr>
                      <m:num>
                        <m:r>
                          <m:rPr>
                            <m:nor/>
                          </m:rPr>
                          <a:rPr lang="en-AU" altLang="en-US" sz="2400" b="0" i="0" dirty="0" smtClean="0">
                            <a:solidFill>
                              <a:srgbClr val="0070C0"/>
                            </a:solidFill>
                          </a:rPr>
                          <m:t>1</m:t>
                        </m:r>
                      </m:num>
                      <m:den>
                        <m:r>
                          <m:rPr>
                            <m:nor/>
                          </m:rPr>
                          <a:rPr lang="en-US" altLang="en-US" sz="2400" dirty="0">
                            <a:solidFill>
                              <a:srgbClr val="0070C0"/>
                            </a:solidFill>
                          </a:rPr>
                          <m:t>1−</m:t>
                        </m:r>
                        <m:f>
                          <m:fPr>
                            <m:ctrlPr>
                              <a:rPr lang="en-US" altLang="en-US" sz="2400" i="1" dirty="0">
                                <a:solidFill>
                                  <a:srgbClr val="0070C0"/>
                                </a:solidFill>
                                <a:latin typeface="Cambria Math" panose="02040503050406030204" pitchFamily="18" charset="0"/>
                              </a:rPr>
                            </m:ctrlPr>
                          </m:fPr>
                          <m:num>
                            <m:r>
                              <m:rPr>
                                <m:nor/>
                              </m:rPr>
                              <a:rPr lang="en-AU" altLang="en-US" sz="2400" dirty="0">
                                <a:solidFill>
                                  <a:srgbClr val="0070C0"/>
                                </a:solidFill>
                              </a:rPr>
                              <m:t>1</m:t>
                            </m:r>
                          </m:num>
                          <m:den>
                            <m:r>
                              <m:rPr>
                                <m:nor/>
                              </m:rPr>
                              <a:rPr lang="en-AU" altLang="en-US" sz="2400" b="0" i="0" dirty="0" smtClean="0">
                                <a:solidFill>
                                  <a:srgbClr val="0070C0"/>
                                </a:solidFill>
                                <a:latin typeface="Cambria Math" panose="02040503050406030204" pitchFamily="18" charset="0"/>
                              </a:rPr>
                              <m:t>2</m:t>
                            </m:r>
                          </m:den>
                        </m:f>
                      </m:den>
                    </m:f>
                    <m:r>
                      <a:rPr lang="en-US" altLang="en-US" sz="2400" i="1" dirty="0">
                        <a:solidFill>
                          <a:srgbClr val="0070C0"/>
                        </a:solidFill>
                        <a:latin typeface="Cambria Math" panose="02040503050406030204" pitchFamily="18" charset="0"/>
                      </a:rPr>
                      <m:t> </m:t>
                    </m:r>
                  </m:oMath>
                </a14:m>
                <a:r>
                  <a:rPr lang="en-US" altLang="en-US" sz="2400" dirty="0"/>
                  <a:t>=2.</a:t>
                </a:r>
              </a:p>
              <a:p>
                <a:pPr>
                  <a:spcBef>
                    <a:spcPts val="500"/>
                  </a:spcBef>
                  <a:spcAft>
                    <a:spcPts val="500"/>
                  </a:spcAft>
                  <a:buNone/>
                </a:pPr>
                <a:r>
                  <a:rPr lang="en-US" altLang="en-US" sz="2400" dirty="0"/>
                  <a:t>This fits with our common sense: If the runner takes 1 minute to cover half the distance, then he will take 2 minutes to cover the whole distance.</a:t>
                </a:r>
              </a:p>
            </p:txBody>
          </p:sp>
        </mc:Choice>
        <mc:Fallback>
          <p:sp>
            <p:nvSpPr>
              <p:cNvPr id="5" name="Rectangle 3">
                <a:extLst>
                  <a:ext uri="{FF2B5EF4-FFF2-40B4-BE49-F238E27FC236}">
                    <a16:creationId xmlns:a16="http://schemas.microsoft.com/office/drawing/2014/main" id="{73816E3A-0175-F64D-989A-9E1894FFB758}"/>
                  </a:ext>
                </a:extLst>
              </p:cNvPr>
              <p:cNvSpPr txBox="1">
                <a:spLocks noRot="1" noChangeAspect="1" noMove="1" noResize="1" noEditPoints="1" noAdjustHandles="1" noChangeArrowheads="1" noChangeShapeType="1" noTextEdit="1"/>
              </p:cNvSpPr>
              <p:nvPr/>
            </p:nvSpPr>
            <p:spPr>
              <a:xfrm>
                <a:off x="30480" y="1846944"/>
                <a:ext cx="12192000" cy="4379684"/>
              </a:xfrm>
              <a:prstGeom prst="rect">
                <a:avLst/>
              </a:prstGeom>
              <a:blipFill>
                <a:blip r:embed="rId2"/>
                <a:stretch>
                  <a:fillRect l="-832" t="-867" r="-937" b="-9538"/>
                </a:stretch>
              </a:blipFill>
            </p:spPr>
            <p:txBody>
              <a:bodyPr/>
              <a:lstStyle/>
              <a:p>
                <a:r>
                  <a:rPr lang="en-US">
                    <a:noFill/>
                  </a:rPr>
                  <a:t> </a:t>
                </a:r>
              </a:p>
            </p:txBody>
          </p:sp>
        </mc:Fallback>
      </mc:AlternateContent>
    </p:spTree>
    <p:extLst>
      <p:ext uri="{BB962C8B-B14F-4D97-AF65-F5344CB8AC3E}">
        <p14:creationId xmlns:p14="http://schemas.microsoft.com/office/powerpoint/2010/main" val="417460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EFC90-2CC8-C64D-9F0F-864E54FB13EA}"/>
              </a:ext>
            </a:extLst>
          </p:cNvPr>
          <p:cNvSpPr>
            <a:spLocks noGrp="1"/>
          </p:cNvSpPr>
          <p:nvPr>
            <p:ph type="title"/>
          </p:nvPr>
        </p:nvSpPr>
        <p:spPr/>
        <p:txBody>
          <a:bodyPr/>
          <a:lstStyle/>
          <a:p>
            <a:r>
              <a:rPr lang="en-US" dirty="0"/>
              <a:t>Example</a:t>
            </a:r>
          </a:p>
        </p:txBody>
      </p:sp>
      <mc:AlternateContent xmlns:mc="http://schemas.openxmlformats.org/markup-compatibility/2006">
        <mc:Choice xmlns:a14="http://schemas.microsoft.com/office/drawing/2010/main" Requires="a14">
          <p:sp>
            <p:nvSpPr>
              <p:cNvPr id="3" name="Rectangle 3">
                <a:extLst>
                  <a:ext uri="{FF2B5EF4-FFF2-40B4-BE49-F238E27FC236}">
                    <a16:creationId xmlns:a16="http://schemas.microsoft.com/office/drawing/2014/main" id="{F5DD7A77-86C6-D948-8389-E214EEF301BA}"/>
                  </a:ext>
                </a:extLst>
              </p:cNvPr>
              <p:cNvSpPr txBox="1">
                <a:spLocks noChangeArrowheads="1"/>
              </p:cNvSpPr>
              <p:nvPr/>
            </p:nvSpPr>
            <p:spPr>
              <a:xfrm>
                <a:off x="232229" y="2536426"/>
                <a:ext cx="11424692" cy="4034971"/>
              </a:xfrm>
              <a:prstGeom prst="rect">
                <a:avLst/>
              </a:prstGeom>
            </p:spPr>
            <p:txBody>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500"/>
                  </a:spcBef>
                  <a:spcAft>
                    <a:spcPts val="500"/>
                  </a:spcAft>
                  <a:buNone/>
                </a:pPr>
                <a:r>
                  <a:rPr lang="en-US" altLang="en-US" sz="2400" dirty="0"/>
                  <a:t>Find the sum to infinity of the series </a:t>
                </a:r>
                <a14:m>
                  <m:oMath xmlns:m="http://schemas.openxmlformats.org/officeDocument/2006/math">
                    <m:f>
                      <m:fPr>
                        <m:ctrlPr>
                          <a:rPr lang="en-US" altLang="en-US" sz="2400" i="1">
                            <a:latin typeface="Cambria Math" panose="02040503050406030204" pitchFamily="18" charset="0"/>
                          </a:rPr>
                        </m:ctrlPr>
                      </m:fPr>
                      <m:num>
                        <m:r>
                          <a:rPr lang="en-AU" altLang="en-US" sz="2400" i="1">
                            <a:latin typeface="Cambria Math" panose="02040503050406030204" pitchFamily="18" charset="0"/>
                          </a:rPr>
                          <m:t>1</m:t>
                        </m:r>
                      </m:num>
                      <m:den>
                        <m:r>
                          <a:rPr lang="en-AU" altLang="en-US" sz="2400" i="1">
                            <a:latin typeface="Cambria Math" panose="02040503050406030204" pitchFamily="18" charset="0"/>
                          </a:rPr>
                          <m:t>2</m:t>
                        </m:r>
                      </m:den>
                    </m:f>
                  </m:oMath>
                </a14:m>
                <a:r>
                  <a:rPr lang="en-US" altLang="en-US" sz="2400" dirty="0"/>
                  <a:t>+ </a:t>
                </a:r>
                <a14:m>
                  <m:oMath xmlns:m="http://schemas.openxmlformats.org/officeDocument/2006/math">
                    <m:f>
                      <m:fPr>
                        <m:ctrlPr>
                          <a:rPr lang="en-US" altLang="en-US" sz="2400" i="1">
                            <a:latin typeface="Cambria Math" panose="02040503050406030204" pitchFamily="18" charset="0"/>
                          </a:rPr>
                        </m:ctrlPr>
                      </m:fPr>
                      <m:num>
                        <m:r>
                          <a:rPr lang="en-AU" altLang="en-US" sz="2400" i="1">
                            <a:latin typeface="Cambria Math" panose="02040503050406030204" pitchFamily="18" charset="0"/>
                          </a:rPr>
                          <m:t>1</m:t>
                        </m:r>
                      </m:num>
                      <m:den>
                        <m:r>
                          <a:rPr lang="en-AU" altLang="en-US" sz="2400" i="1">
                            <a:latin typeface="Cambria Math" panose="02040503050406030204" pitchFamily="18" charset="0"/>
                          </a:rPr>
                          <m:t>4</m:t>
                        </m:r>
                      </m:den>
                    </m:f>
                    <m:r>
                      <a:rPr lang="en-AU" altLang="en-US" sz="2400" i="1">
                        <a:latin typeface="Cambria Math" panose="02040503050406030204" pitchFamily="18" charset="0"/>
                      </a:rPr>
                      <m:t> </m:t>
                    </m:r>
                  </m:oMath>
                </a14:m>
                <a:r>
                  <a:rPr lang="en-US" altLang="en-US" sz="2400" dirty="0"/>
                  <a:t>+ </a:t>
                </a:r>
                <a14:m>
                  <m:oMath xmlns:m="http://schemas.openxmlformats.org/officeDocument/2006/math">
                    <m:f>
                      <m:fPr>
                        <m:ctrlPr>
                          <a:rPr lang="en-US" altLang="en-US" sz="2400" i="1">
                            <a:latin typeface="Cambria Math" panose="02040503050406030204" pitchFamily="18" charset="0"/>
                          </a:rPr>
                        </m:ctrlPr>
                      </m:fPr>
                      <m:num>
                        <m:r>
                          <a:rPr lang="en-AU" altLang="en-US" sz="2400" i="1">
                            <a:latin typeface="Cambria Math" panose="02040503050406030204" pitchFamily="18" charset="0"/>
                          </a:rPr>
                          <m:t>1</m:t>
                        </m:r>
                      </m:num>
                      <m:den>
                        <m:r>
                          <a:rPr lang="en-AU" altLang="en-US" sz="2400" i="1">
                            <a:latin typeface="Cambria Math" panose="02040503050406030204" pitchFamily="18" charset="0"/>
                          </a:rPr>
                          <m:t>8</m:t>
                        </m:r>
                      </m:den>
                    </m:f>
                    <m:r>
                      <a:rPr lang="en-AU" altLang="en-US" sz="2400" i="1">
                        <a:latin typeface="Cambria Math" panose="02040503050406030204" pitchFamily="18" charset="0"/>
                      </a:rPr>
                      <m:t> </m:t>
                    </m:r>
                  </m:oMath>
                </a14:m>
                <a:r>
                  <a:rPr lang="en-US" altLang="en-US" sz="2400" dirty="0"/>
                  <a:t>+⋯</a:t>
                </a:r>
              </a:p>
              <a:p>
                <a:pPr>
                  <a:spcBef>
                    <a:spcPts val="500"/>
                  </a:spcBef>
                  <a:spcAft>
                    <a:spcPts val="500"/>
                  </a:spcAft>
                  <a:buNone/>
                </a:pPr>
                <a:r>
                  <a:rPr lang="en-US" altLang="en-US" sz="2400" dirty="0"/>
                  <a:t>𝑎= </a:t>
                </a:r>
                <a14:m>
                  <m:oMath xmlns:m="http://schemas.openxmlformats.org/officeDocument/2006/math">
                    <m:f>
                      <m:fPr>
                        <m:ctrlPr>
                          <a:rPr lang="en-US" altLang="en-US" sz="2400" i="1">
                            <a:latin typeface="Cambria Math" panose="02040503050406030204" pitchFamily="18" charset="0"/>
                          </a:rPr>
                        </m:ctrlPr>
                      </m:fPr>
                      <m:num>
                        <m:r>
                          <a:rPr lang="en-AU" altLang="en-US" sz="2400" i="1">
                            <a:latin typeface="Cambria Math" panose="02040503050406030204" pitchFamily="18" charset="0"/>
                          </a:rPr>
                          <m:t>1</m:t>
                        </m:r>
                      </m:num>
                      <m:den>
                        <m:r>
                          <a:rPr lang="en-AU" altLang="en-US" sz="2400" i="1">
                            <a:latin typeface="Cambria Math" panose="02040503050406030204" pitchFamily="18" charset="0"/>
                          </a:rPr>
                          <m:t>2</m:t>
                        </m:r>
                      </m:den>
                    </m:f>
                  </m:oMath>
                </a14:m>
                <a:r>
                  <a:rPr lang="en-US" altLang="en-US" sz="2400" dirty="0"/>
                  <a:t>, 𝑟= </a:t>
                </a:r>
                <a14:m>
                  <m:oMath xmlns:m="http://schemas.openxmlformats.org/officeDocument/2006/math">
                    <m:f>
                      <m:fPr>
                        <m:ctrlPr>
                          <a:rPr lang="en-US" altLang="en-US" sz="2400" i="1">
                            <a:latin typeface="Cambria Math" panose="02040503050406030204" pitchFamily="18" charset="0"/>
                          </a:rPr>
                        </m:ctrlPr>
                      </m:fPr>
                      <m:num>
                        <m:r>
                          <a:rPr lang="en-AU" altLang="en-US" sz="2400" i="1" smtClean="0">
                            <a:latin typeface="Cambria Math" panose="02040503050406030204" pitchFamily="18" charset="0"/>
                          </a:rPr>
                          <m:t>1</m:t>
                        </m:r>
                      </m:num>
                      <m:den>
                        <m:r>
                          <a:rPr lang="en-AU" altLang="en-US" sz="2400" i="1">
                            <a:latin typeface="Cambria Math" panose="02040503050406030204" pitchFamily="18" charset="0"/>
                          </a:rPr>
                          <m:t>2</m:t>
                        </m:r>
                      </m:den>
                    </m:f>
                  </m:oMath>
                </a14:m>
                <a:r>
                  <a:rPr lang="en-US" altLang="en-US" sz="2400" dirty="0"/>
                  <a:t> </a:t>
                </a:r>
              </a:p>
              <a:p>
                <a:pPr>
                  <a:spcBef>
                    <a:spcPts val="500"/>
                  </a:spcBef>
                  <a:spcAft>
                    <a:spcPts val="500"/>
                  </a:spcAft>
                  <a:buNone/>
                </a:pPr>
                <a14:m>
                  <m:oMath xmlns:m="http://schemas.openxmlformats.org/officeDocument/2006/math">
                    <m:sSub>
                      <m:sSubPr>
                        <m:ctrlPr>
                          <a:rPr lang="en-US" altLang="en-US" sz="2400" i="1" dirty="0">
                            <a:solidFill>
                              <a:srgbClr val="0070C0"/>
                            </a:solidFill>
                            <a:latin typeface="Cambria Math" panose="02040503050406030204" pitchFamily="18" charset="0"/>
                          </a:rPr>
                        </m:ctrlPr>
                      </m:sSubPr>
                      <m:e>
                        <m:r>
                          <a:rPr lang="en-AU" altLang="en-US" sz="2400" i="1" dirty="0">
                            <a:solidFill>
                              <a:srgbClr val="0070C0"/>
                            </a:solidFill>
                            <a:latin typeface="Cambria Math" panose="02040503050406030204" pitchFamily="18" charset="0"/>
                          </a:rPr>
                          <m:t>𝑆</m:t>
                        </m:r>
                      </m:e>
                      <m:sub>
                        <m:r>
                          <a:rPr lang="en-US" altLang="en-US" sz="2400" i="1" dirty="0">
                            <a:solidFill>
                              <a:srgbClr val="0070C0"/>
                            </a:solidFill>
                            <a:latin typeface="Cambria Math" panose="02040503050406030204" pitchFamily="18" charset="0"/>
                          </a:rPr>
                          <m:t>∞</m:t>
                        </m:r>
                      </m:sub>
                    </m:sSub>
                  </m:oMath>
                </a14:m>
                <a:r>
                  <a:rPr lang="en-US" altLang="en-US" sz="2400" dirty="0">
                    <a:solidFill>
                      <a:srgbClr val="0070C0"/>
                    </a:solidFill>
                  </a:rPr>
                  <a:t>=</a:t>
                </a:r>
                <a14:m>
                  <m:oMath xmlns:m="http://schemas.openxmlformats.org/officeDocument/2006/math">
                    <m:f>
                      <m:fPr>
                        <m:ctrlPr>
                          <a:rPr lang="en-US" altLang="en-US" sz="2400" i="1" dirty="0">
                            <a:solidFill>
                              <a:srgbClr val="0070C0"/>
                            </a:solidFill>
                            <a:latin typeface="Cambria Math" panose="02040503050406030204" pitchFamily="18" charset="0"/>
                          </a:rPr>
                        </m:ctrlPr>
                      </m:fPr>
                      <m:num>
                        <m:r>
                          <m:rPr>
                            <m:nor/>
                          </m:rPr>
                          <a:rPr lang="en-US" altLang="en-US" sz="2400" dirty="0">
                            <a:solidFill>
                              <a:srgbClr val="0070C0"/>
                            </a:solidFill>
                          </a:rPr>
                          <m:t>𝑎</m:t>
                        </m:r>
                      </m:num>
                      <m:den>
                        <m:r>
                          <m:rPr>
                            <m:nor/>
                          </m:rPr>
                          <a:rPr lang="en-US" altLang="en-US" sz="2400" dirty="0">
                            <a:solidFill>
                              <a:srgbClr val="0070C0"/>
                            </a:solidFill>
                          </a:rPr>
                          <m:t>1−</m:t>
                        </m:r>
                        <m:r>
                          <m:rPr>
                            <m:nor/>
                          </m:rPr>
                          <a:rPr lang="en-US" altLang="en-US" sz="2400" dirty="0">
                            <a:solidFill>
                              <a:srgbClr val="0070C0"/>
                            </a:solidFill>
                          </a:rPr>
                          <m:t>𝑟</m:t>
                        </m:r>
                      </m:den>
                    </m:f>
                    <m:r>
                      <a:rPr lang="en-US" altLang="en-US" sz="2400" i="1" dirty="0">
                        <a:solidFill>
                          <a:srgbClr val="0070C0"/>
                        </a:solidFill>
                        <a:latin typeface="Cambria Math" panose="02040503050406030204" pitchFamily="18" charset="0"/>
                      </a:rPr>
                      <m:t> </m:t>
                    </m:r>
                  </m:oMath>
                </a14:m>
                <a:r>
                  <a:rPr lang="en-US" altLang="en-US" sz="2400" dirty="0"/>
                  <a:t>=</a:t>
                </a:r>
                <a:r>
                  <a:rPr lang="en-US" altLang="en-US" sz="2400" dirty="0">
                    <a:solidFill>
                      <a:srgbClr val="0070C0"/>
                    </a:solidFill>
                  </a:rPr>
                  <a:t> </a:t>
                </a:r>
                <a14:m>
                  <m:oMath xmlns:m="http://schemas.openxmlformats.org/officeDocument/2006/math">
                    <m:f>
                      <m:fPr>
                        <m:ctrlPr>
                          <a:rPr lang="en-US" altLang="en-US" sz="2400" i="1" dirty="0" smtClean="0">
                            <a:solidFill>
                              <a:srgbClr val="0070C0"/>
                            </a:solidFill>
                            <a:latin typeface="Cambria Math" panose="02040503050406030204" pitchFamily="18" charset="0"/>
                          </a:rPr>
                        </m:ctrlPr>
                      </m:fPr>
                      <m:num>
                        <m:f>
                          <m:fPr>
                            <m:ctrlPr>
                              <a:rPr lang="en-US" altLang="en-US" sz="2400" i="1">
                                <a:solidFill>
                                  <a:srgbClr val="0070C0"/>
                                </a:solidFill>
                                <a:latin typeface="Cambria Math" panose="02040503050406030204" pitchFamily="18" charset="0"/>
                              </a:rPr>
                            </m:ctrlPr>
                          </m:fPr>
                          <m:num>
                            <m:r>
                              <a:rPr lang="en-AU" altLang="en-US" sz="2400" i="1">
                                <a:solidFill>
                                  <a:srgbClr val="0070C0"/>
                                </a:solidFill>
                                <a:latin typeface="Cambria Math" panose="02040503050406030204" pitchFamily="18" charset="0"/>
                              </a:rPr>
                              <m:t>1</m:t>
                            </m:r>
                          </m:num>
                          <m:den>
                            <m:r>
                              <a:rPr lang="en-AU" altLang="en-US" sz="2400" i="1">
                                <a:solidFill>
                                  <a:srgbClr val="0070C0"/>
                                </a:solidFill>
                                <a:latin typeface="Cambria Math" panose="02040503050406030204" pitchFamily="18" charset="0"/>
                              </a:rPr>
                              <m:t>2</m:t>
                            </m:r>
                          </m:den>
                        </m:f>
                      </m:num>
                      <m:den>
                        <m:r>
                          <m:rPr>
                            <m:nor/>
                          </m:rPr>
                          <a:rPr lang="en-US" altLang="en-US" sz="2400" dirty="0">
                            <a:solidFill>
                              <a:srgbClr val="0070C0"/>
                            </a:solidFill>
                          </a:rPr>
                          <m:t>1−</m:t>
                        </m:r>
                        <m:f>
                          <m:fPr>
                            <m:ctrlPr>
                              <a:rPr lang="en-US" altLang="en-US" sz="2400" i="1">
                                <a:solidFill>
                                  <a:srgbClr val="0070C0"/>
                                </a:solidFill>
                                <a:latin typeface="Cambria Math" panose="02040503050406030204" pitchFamily="18" charset="0"/>
                              </a:rPr>
                            </m:ctrlPr>
                          </m:fPr>
                          <m:num>
                            <m:r>
                              <a:rPr lang="en-AU" altLang="en-US" sz="2400" i="1">
                                <a:solidFill>
                                  <a:srgbClr val="0070C0"/>
                                </a:solidFill>
                                <a:latin typeface="Cambria Math" panose="02040503050406030204" pitchFamily="18" charset="0"/>
                              </a:rPr>
                              <m:t>1</m:t>
                            </m:r>
                          </m:num>
                          <m:den>
                            <m:r>
                              <a:rPr lang="en-AU" altLang="en-US" sz="2400" i="1">
                                <a:solidFill>
                                  <a:srgbClr val="0070C0"/>
                                </a:solidFill>
                                <a:latin typeface="Cambria Math" panose="02040503050406030204" pitchFamily="18" charset="0"/>
                              </a:rPr>
                              <m:t>2</m:t>
                            </m:r>
                          </m:den>
                        </m:f>
                      </m:den>
                    </m:f>
                    <m:r>
                      <a:rPr lang="en-US" altLang="en-US" sz="2400" i="1" dirty="0">
                        <a:solidFill>
                          <a:srgbClr val="0070C0"/>
                        </a:solidFill>
                        <a:latin typeface="Cambria Math" panose="02040503050406030204" pitchFamily="18" charset="0"/>
                      </a:rPr>
                      <m:t> </m:t>
                    </m:r>
                  </m:oMath>
                </a14:m>
                <a:r>
                  <a:rPr lang="en-US" altLang="en-US" sz="2400" dirty="0"/>
                  <a:t>=1</a:t>
                </a:r>
              </a:p>
              <a:p>
                <a:pPr>
                  <a:spcBef>
                    <a:spcPts val="500"/>
                  </a:spcBef>
                  <a:spcAft>
                    <a:spcPts val="500"/>
                  </a:spcAft>
                  <a:buNone/>
                </a:pPr>
                <a:r>
                  <a:rPr lang="en-US" altLang="en-US" sz="2400" dirty="0"/>
                  <a:t>Note: This result is illustrated by the unit square shown. Divide the square in two, then divide one of the resulting rectangles in two, and so on. The sum of the areas of the rectangles equals the area of the square.</a:t>
                </a:r>
              </a:p>
            </p:txBody>
          </p:sp>
        </mc:Choice>
        <mc:Fallback>
          <p:sp>
            <p:nvSpPr>
              <p:cNvPr id="3" name="Rectangle 3">
                <a:extLst>
                  <a:ext uri="{FF2B5EF4-FFF2-40B4-BE49-F238E27FC236}">
                    <a16:creationId xmlns:a16="http://schemas.microsoft.com/office/drawing/2014/main" id="{F5DD7A77-86C6-D948-8389-E214EEF301BA}"/>
                  </a:ext>
                </a:extLst>
              </p:cNvPr>
              <p:cNvSpPr txBox="1">
                <a:spLocks noRot="1" noChangeAspect="1" noMove="1" noResize="1" noEditPoints="1" noAdjustHandles="1" noChangeArrowheads="1" noChangeShapeType="1" noTextEdit="1"/>
              </p:cNvSpPr>
              <p:nvPr/>
            </p:nvSpPr>
            <p:spPr>
              <a:xfrm>
                <a:off x="232229" y="2536426"/>
                <a:ext cx="11424692" cy="4034971"/>
              </a:xfrm>
              <a:prstGeom prst="rect">
                <a:avLst/>
              </a:prstGeom>
              <a:blipFill>
                <a:blip r:embed="rId2"/>
                <a:stretch>
                  <a:fillRect l="-889"/>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5962592C-A777-EB45-939F-5211C738D2A1}"/>
              </a:ext>
            </a:extLst>
          </p:cNvPr>
          <p:cNvPicPr>
            <a:picLocks noChangeAspect="1"/>
          </p:cNvPicPr>
          <p:nvPr/>
        </p:nvPicPr>
        <p:blipFill>
          <a:blip r:embed="rId3"/>
          <a:stretch>
            <a:fillRect/>
          </a:stretch>
        </p:blipFill>
        <p:spPr>
          <a:xfrm>
            <a:off x="6930571" y="436335"/>
            <a:ext cx="4494121" cy="4449536"/>
          </a:xfrm>
          <a:prstGeom prst="rect">
            <a:avLst/>
          </a:prstGeom>
        </p:spPr>
      </p:pic>
    </p:spTree>
    <p:extLst>
      <p:ext uri="{BB962C8B-B14F-4D97-AF65-F5344CB8AC3E}">
        <p14:creationId xmlns:p14="http://schemas.microsoft.com/office/powerpoint/2010/main" val="299556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EFC90-2CC8-C64D-9F0F-864E54FB13EA}"/>
              </a:ext>
            </a:extLst>
          </p:cNvPr>
          <p:cNvSpPr>
            <a:spLocks noGrp="1"/>
          </p:cNvSpPr>
          <p:nvPr>
            <p:ph type="title"/>
          </p:nvPr>
        </p:nvSpPr>
        <p:spPr/>
        <p:txBody>
          <a:bodyPr/>
          <a:lstStyle/>
          <a:p>
            <a:r>
              <a:rPr lang="en-US" dirty="0"/>
              <a:t>Example</a:t>
            </a:r>
          </a:p>
        </p:txBody>
      </p:sp>
      <mc:AlternateContent xmlns:mc="http://schemas.openxmlformats.org/markup-compatibility/2006">
        <mc:Choice xmlns:a14="http://schemas.microsoft.com/office/drawing/2010/main" Requires="a14">
          <p:sp>
            <p:nvSpPr>
              <p:cNvPr id="3" name="Rectangle 3">
                <a:extLst>
                  <a:ext uri="{FF2B5EF4-FFF2-40B4-BE49-F238E27FC236}">
                    <a16:creationId xmlns:a16="http://schemas.microsoft.com/office/drawing/2014/main" id="{F5DD7A77-86C6-D948-8389-E214EEF301BA}"/>
                  </a:ext>
                </a:extLst>
              </p:cNvPr>
              <p:cNvSpPr txBox="1">
                <a:spLocks noChangeArrowheads="1"/>
              </p:cNvSpPr>
              <p:nvPr/>
            </p:nvSpPr>
            <p:spPr>
              <a:xfrm>
                <a:off x="595086" y="2100997"/>
                <a:ext cx="11424692" cy="4314317"/>
              </a:xfrm>
              <a:prstGeom prst="rect">
                <a:avLst/>
              </a:prstGeom>
            </p:spPr>
            <p:txBody>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500"/>
                  </a:spcBef>
                  <a:spcAft>
                    <a:spcPts val="500"/>
                  </a:spcAft>
                  <a:buNone/>
                </a:pPr>
                <a:r>
                  <a:rPr lang="en-US" altLang="en-US" sz="2400" dirty="0"/>
                  <a:t>A square has a side length of 40 cm. A copy of the square is made so that the area of the copy is 80% of the original. The process is repeated so that each time the area of the new square is 80% of the previous one. If this process is repeated indefinitely, find the total area of all the squares.</a:t>
                </a:r>
              </a:p>
              <a:p>
                <a:pPr>
                  <a:spcBef>
                    <a:spcPts val="500"/>
                  </a:spcBef>
                  <a:spcAft>
                    <a:spcPts val="500"/>
                  </a:spcAft>
                  <a:buNone/>
                </a:pPr>
                <a:r>
                  <a:rPr lang="en-US" altLang="en-US" sz="2400" dirty="0"/>
                  <a:t>The area of the first square is 402=1600 </a:t>
                </a:r>
                <a14:m>
                  <m:oMath xmlns:m="http://schemas.openxmlformats.org/officeDocument/2006/math">
                    <m:sSup>
                      <m:sSupPr>
                        <m:ctrlPr>
                          <a:rPr lang="en-US" altLang="en-US" sz="2400" i="1">
                            <a:latin typeface="Cambria Math" panose="02040503050406030204" pitchFamily="18" charset="0"/>
                          </a:rPr>
                        </m:ctrlPr>
                      </m:sSupPr>
                      <m:e>
                        <m:r>
                          <a:rPr lang="en-AU" altLang="en-US" sz="2400" i="1">
                            <a:latin typeface="Cambria Math" panose="02040503050406030204" pitchFamily="18" charset="0"/>
                          </a:rPr>
                          <m:t>𝑐𝑚</m:t>
                        </m:r>
                      </m:e>
                      <m:sup>
                        <m:r>
                          <a:rPr lang="en-AU" altLang="en-US" sz="2400" i="1">
                            <a:latin typeface="Cambria Math" panose="02040503050406030204" pitchFamily="18" charset="0"/>
                          </a:rPr>
                          <m:t>2</m:t>
                        </m:r>
                      </m:sup>
                    </m:sSup>
                  </m:oMath>
                </a14:m>
                <a:endParaRPr lang="en-US" altLang="en-US" sz="2400" dirty="0"/>
              </a:p>
              <a:p>
                <a:pPr>
                  <a:spcBef>
                    <a:spcPts val="500"/>
                  </a:spcBef>
                  <a:spcAft>
                    <a:spcPts val="500"/>
                  </a:spcAft>
                  <a:buNone/>
                </a:pPr>
                <a:r>
                  <a:rPr lang="en-US" altLang="en-US" sz="2400" dirty="0"/>
                  <a:t>We have 𝑎=1600 and 𝑟=0.8, giving</a:t>
                </a:r>
              </a:p>
              <a:p>
                <a:pPr>
                  <a:spcBef>
                    <a:spcPts val="500"/>
                  </a:spcBef>
                  <a:spcAft>
                    <a:spcPts val="500"/>
                  </a:spcAft>
                  <a:buNone/>
                </a:pPr>
                <a14:m>
                  <m:oMath xmlns:m="http://schemas.openxmlformats.org/officeDocument/2006/math">
                    <m:sSub>
                      <m:sSubPr>
                        <m:ctrlPr>
                          <a:rPr lang="en-US" altLang="en-US" sz="2400" i="1" dirty="0">
                            <a:solidFill>
                              <a:srgbClr val="0070C0"/>
                            </a:solidFill>
                            <a:latin typeface="Cambria Math" panose="02040503050406030204" pitchFamily="18" charset="0"/>
                          </a:rPr>
                        </m:ctrlPr>
                      </m:sSubPr>
                      <m:e>
                        <m:r>
                          <a:rPr lang="en-AU" altLang="en-US" sz="2400" i="1" dirty="0">
                            <a:solidFill>
                              <a:srgbClr val="0070C0"/>
                            </a:solidFill>
                            <a:latin typeface="Cambria Math" panose="02040503050406030204" pitchFamily="18" charset="0"/>
                          </a:rPr>
                          <m:t>𝑆</m:t>
                        </m:r>
                      </m:e>
                      <m:sub>
                        <m:r>
                          <a:rPr lang="en-US" altLang="en-US" sz="2400" i="1" dirty="0">
                            <a:solidFill>
                              <a:srgbClr val="0070C0"/>
                            </a:solidFill>
                            <a:latin typeface="Cambria Math" panose="02040503050406030204" pitchFamily="18" charset="0"/>
                          </a:rPr>
                          <m:t>∞</m:t>
                        </m:r>
                      </m:sub>
                    </m:sSub>
                  </m:oMath>
                </a14:m>
                <a:r>
                  <a:rPr lang="en-US" altLang="en-US" sz="2400" dirty="0">
                    <a:solidFill>
                      <a:srgbClr val="0070C0"/>
                    </a:solidFill>
                  </a:rPr>
                  <a:t>=</a:t>
                </a:r>
                <a14:m>
                  <m:oMath xmlns:m="http://schemas.openxmlformats.org/officeDocument/2006/math">
                    <m:f>
                      <m:fPr>
                        <m:ctrlPr>
                          <a:rPr lang="en-US" altLang="en-US" sz="2400" i="1" dirty="0">
                            <a:solidFill>
                              <a:srgbClr val="0070C0"/>
                            </a:solidFill>
                            <a:latin typeface="Cambria Math" panose="02040503050406030204" pitchFamily="18" charset="0"/>
                          </a:rPr>
                        </m:ctrlPr>
                      </m:fPr>
                      <m:num>
                        <m:r>
                          <m:rPr>
                            <m:nor/>
                          </m:rPr>
                          <a:rPr lang="en-US" altLang="en-US" sz="2400" dirty="0">
                            <a:solidFill>
                              <a:srgbClr val="0070C0"/>
                            </a:solidFill>
                          </a:rPr>
                          <m:t>𝑎</m:t>
                        </m:r>
                      </m:num>
                      <m:den>
                        <m:r>
                          <m:rPr>
                            <m:nor/>
                          </m:rPr>
                          <a:rPr lang="en-US" altLang="en-US" sz="2400" dirty="0">
                            <a:solidFill>
                              <a:srgbClr val="0070C0"/>
                            </a:solidFill>
                          </a:rPr>
                          <m:t>1−</m:t>
                        </m:r>
                        <m:r>
                          <m:rPr>
                            <m:nor/>
                          </m:rPr>
                          <a:rPr lang="en-US" altLang="en-US" sz="2400" dirty="0">
                            <a:solidFill>
                              <a:srgbClr val="0070C0"/>
                            </a:solidFill>
                          </a:rPr>
                          <m:t>𝑟</m:t>
                        </m:r>
                      </m:den>
                    </m:f>
                    <m:r>
                      <a:rPr lang="en-US" altLang="en-US" sz="2400" i="1" dirty="0">
                        <a:solidFill>
                          <a:srgbClr val="0070C0"/>
                        </a:solidFill>
                        <a:latin typeface="Cambria Math" panose="02040503050406030204" pitchFamily="18" charset="0"/>
                      </a:rPr>
                      <m:t> </m:t>
                    </m:r>
                  </m:oMath>
                </a14:m>
                <a:r>
                  <a:rPr lang="en-US" altLang="en-US" sz="2400" dirty="0"/>
                  <a:t>=</a:t>
                </a:r>
                <a:r>
                  <a:rPr lang="en-US" altLang="en-US" sz="2400" dirty="0">
                    <a:solidFill>
                      <a:srgbClr val="0070C0"/>
                    </a:solidFill>
                  </a:rPr>
                  <a:t> </a:t>
                </a:r>
                <a14:m>
                  <m:oMath xmlns:m="http://schemas.openxmlformats.org/officeDocument/2006/math">
                    <m:f>
                      <m:fPr>
                        <m:ctrlPr>
                          <a:rPr lang="en-US" altLang="en-US" sz="2400" i="1" dirty="0" smtClean="0">
                            <a:solidFill>
                              <a:srgbClr val="0070C0"/>
                            </a:solidFill>
                            <a:latin typeface="Cambria Math" panose="02040503050406030204" pitchFamily="18" charset="0"/>
                          </a:rPr>
                        </m:ctrlPr>
                      </m:fPr>
                      <m:num>
                        <m:r>
                          <a:rPr lang="en-AU" altLang="en-US" sz="2400" b="0" i="1" smtClean="0">
                            <a:solidFill>
                              <a:srgbClr val="0070C0"/>
                            </a:solidFill>
                            <a:latin typeface="Cambria Math" panose="02040503050406030204" pitchFamily="18" charset="0"/>
                          </a:rPr>
                          <m:t>1600</m:t>
                        </m:r>
                      </m:num>
                      <m:den>
                        <m:r>
                          <m:rPr>
                            <m:nor/>
                          </m:rPr>
                          <a:rPr lang="en-US" altLang="en-US" sz="2400" dirty="0">
                            <a:solidFill>
                              <a:srgbClr val="0070C0"/>
                            </a:solidFill>
                          </a:rPr>
                          <m:t>1−</m:t>
                        </m:r>
                        <m:r>
                          <m:rPr>
                            <m:nor/>
                          </m:rPr>
                          <a:rPr lang="en-AU" altLang="en-US" sz="2400" b="0" i="0" dirty="0" smtClean="0">
                            <a:solidFill>
                              <a:srgbClr val="0070C0"/>
                            </a:solidFill>
                          </a:rPr>
                          <m:t>0.8</m:t>
                        </m:r>
                      </m:den>
                    </m:f>
                    <m:r>
                      <a:rPr lang="en-US" altLang="en-US" sz="2400" i="1" dirty="0">
                        <a:solidFill>
                          <a:srgbClr val="0070C0"/>
                        </a:solidFill>
                        <a:latin typeface="Cambria Math" panose="02040503050406030204" pitchFamily="18" charset="0"/>
                      </a:rPr>
                      <m:t> </m:t>
                    </m:r>
                  </m:oMath>
                </a14:m>
                <a:r>
                  <a:rPr lang="en-US" altLang="en-US" sz="2400" dirty="0"/>
                  <a:t>=8000 </a:t>
                </a:r>
                <a14:m>
                  <m:oMath xmlns:m="http://schemas.openxmlformats.org/officeDocument/2006/math">
                    <m:sSup>
                      <m:sSupPr>
                        <m:ctrlPr>
                          <a:rPr lang="en-US" altLang="en-US" sz="2400" i="1" smtClean="0">
                            <a:latin typeface="Cambria Math" panose="02040503050406030204" pitchFamily="18" charset="0"/>
                          </a:rPr>
                        </m:ctrlPr>
                      </m:sSupPr>
                      <m:e>
                        <m:r>
                          <a:rPr lang="en-AU" altLang="en-US" sz="2400" b="0" i="1" smtClean="0">
                            <a:latin typeface="Cambria Math" panose="02040503050406030204" pitchFamily="18" charset="0"/>
                          </a:rPr>
                          <m:t>𝑐𝑚</m:t>
                        </m:r>
                      </m:e>
                      <m:sup>
                        <m:r>
                          <a:rPr lang="en-AU" altLang="en-US" sz="2400" b="0" i="1" smtClean="0">
                            <a:latin typeface="Cambria Math" panose="02040503050406030204" pitchFamily="18" charset="0"/>
                          </a:rPr>
                          <m:t>2</m:t>
                        </m:r>
                      </m:sup>
                    </m:sSup>
                  </m:oMath>
                </a14:m>
                <a:endParaRPr lang="en-US" altLang="en-US" sz="2400" dirty="0"/>
              </a:p>
            </p:txBody>
          </p:sp>
        </mc:Choice>
        <mc:Fallback>
          <p:sp>
            <p:nvSpPr>
              <p:cNvPr id="3" name="Rectangle 3">
                <a:extLst>
                  <a:ext uri="{FF2B5EF4-FFF2-40B4-BE49-F238E27FC236}">
                    <a16:creationId xmlns:a16="http://schemas.microsoft.com/office/drawing/2014/main" id="{F5DD7A77-86C6-D948-8389-E214EEF301BA}"/>
                  </a:ext>
                </a:extLst>
              </p:cNvPr>
              <p:cNvSpPr txBox="1">
                <a:spLocks noRot="1" noChangeAspect="1" noMove="1" noResize="1" noEditPoints="1" noAdjustHandles="1" noChangeArrowheads="1" noChangeShapeType="1" noTextEdit="1"/>
              </p:cNvSpPr>
              <p:nvPr/>
            </p:nvSpPr>
            <p:spPr>
              <a:xfrm>
                <a:off x="595086" y="2100997"/>
                <a:ext cx="11424692" cy="4314317"/>
              </a:xfrm>
              <a:prstGeom prst="rect">
                <a:avLst/>
              </a:prstGeom>
              <a:blipFill>
                <a:blip r:embed="rId2"/>
                <a:stretch>
                  <a:fillRect l="-889" t="-882"/>
                </a:stretch>
              </a:blipFill>
            </p:spPr>
            <p:txBody>
              <a:bodyPr/>
              <a:lstStyle/>
              <a:p>
                <a:r>
                  <a:rPr lang="en-US">
                    <a:noFill/>
                  </a:rPr>
                  <a:t> </a:t>
                </a:r>
              </a:p>
            </p:txBody>
          </p:sp>
        </mc:Fallback>
      </mc:AlternateContent>
    </p:spTree>
    <p:extLst>
      <p:ext uri="{BB962C8B-B14F-4D97-AF65-F5344CB8AC3E}">
        <p14:creationId xmlns:p14="http://schemas.microsoft.com/office/powerpoint/2010/main" val="321730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EFC90-2CC8-C64D-9F0F-864E54FB13EA}"/>
              </a:ext>
            </a:extLst>
          </p:cNvPr>
          <p:cNvSpPr>
            <a:spLocks noGrp="1"/>
          </p:cNvSpPr>
          <p:nvPr>
            <p:ph type="title"/>
          </p:nvPr>
        </p:nvSpPr>
        <p:spPr/>
        <p:txBody>
          <a:bodyPr/>
          <a:lstStyle/>
          <a:p>
            <a:r>
              <a:rPr lang="en-US" dirty="0"/>
              <a:t>Example</a:t>
            </a:r>
          </a:p>
        </p:txBody>
      </p:sp>
      <mc:AlternateContent xmlns:mc="http://schemas.openxmlformats.org/markup-compatibility/2006">
        <mc:Choice xmlns:a14="http://schemas.microsoft.com/office/drawing/2010/main" Requires="a14">
          <p:sp>
            <p:nvSpPr>
              <p:cNvPr id="3" name="Rectangle 3">
                <a:extLst>
                  <a:ext uri="{FF2B5EF4-FFF2-40B4-BE49-F238E27FC236}">
                    <a16:creationId xmlns:a16="http://schemas.microsoft.com/office/drawing/2014/main" id="{F5DD7A77-86C6-D948-8389-E214EEF301BA}"/>
                  </a:ext>
                </a:extLst>
              </p:cNvPr>
              <p:cNvSpPr txBox="1">
                <a:spLocks noChangeArrowheads="1"/>
              </p:cNvSpPr>
              <p:nvPr/>
            </p:nvSpPr>
            <p:spPr>
              <a:xfrm>
                <a:off x="595086" y="2100997"/>
                <a:ext cx="11424692" cy="4314317"/>
              </a:xfrm>
              <a:prstGeom prst="rect">
                <a:avLst/>
              </a:prstGeom>
            </p:spPr>
            <p:txBody>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500"/>
                  </a:spcBef>
                  <a:spcAft>
                    <a:spcPts val="500"/>
                  </a:spcAft>
                  <a:buNone/>
                </a:pPr>
                <a:r>
                  <a:rPr lang="en-US" altLang="en-US" sz="2400" dirty="0"/>
                  <a:t>Express the recurring decimal 0.</a:t>
                </a:r>
                <a14:m>
                  <m:oMath xmlns:m="http://schemas.openxmlformats.org/officeDocument/2006/math">
                    <m:acc>
                      <m:accPr>
                        <m:chr m:val="̇"/>
                        <m:ctrlPr>
                          <a:rPr lang="en-US" altLang="en-US" sz="2400" i="1" dirty="0" smtClean="0">
                            <a:latin typeface="Cambria Math" panose="02040503050406030204" pitchFamily="18" charset="0"/>
                          </a:rPr>
                        </m:ctrlPr>
                      </m:accPr>
                      <m:e>
                        <m:r>
                          <a:rPr lang="en-AU" altLang="en-US" sz="2400" b="0" i="1" dirty="0" smtClean="0">
                            <a:latin typeface="Cambria Math" panose="02040503050406030204" pitchFamily="18" charset="0"/>
                          </a:rPr>
                          <m:t>3</m:t>
                        </m:r>
                      </m:e>
                    </m:acc>
                    <m:acc>
                      <m:accPr>
                        <m:chr m:val="̇"/>
                        <m:ctrlPr>
                          <a:rPr lang="en-US" altLang="en-US" sz="2400" i="1" dirty="0" smtClean="0">
                            <a:latin typeface="Cambria Math" panose="02040503050406030204" pitchFamily="18" charset="0"/>
                          </a:rPr>
                        </m:ctrlPr>
                      </m:accPr>
                      <m:e>
                        <m:r>
                          <a:rPr lang="en-AU" altLang="en-US" sz="2400" b="0" i="1" dirty="0" smtClean="0">
                            <a:latin typeface="Cambria Math" panose="02040503050406030204" pitchFamily="18" charset="0"/>
                          </a:rPr>
                          <m:t>2</m:t>
                        </m:r>
                      </m:e>
                    </m:acc>
                    <m:r>
                      <a:rPr lang="en-AU" altLang="en-US" sz="2400" b="0" i="1" dirty="0" smtClean="0">
                        <a:latin typeface="Cambria Math" panose="02040503050406030204" pitchFamily="18" charset="0"/>
                      </a:rPr>
                      <m:t> </m:t>
                    </m:r>
                  </m:oMath>
                </a14:m>
                <a:r>
                  <a:rPr lang="en-US" altLang="en-US" sz="2400" dirty="0"/>
                  <a:t>as the ratio of two integers.</a:t>
                </a:r>
              </a:p>
              <a:p>
                <a:pPr>
                  <a:spcBef>
                    <a:spcPts val="500"/>
                  </a:spcBef>
                  <a:spcAft>
                    <a:spcPts val="500"/>
                  </a:spcAft>
                  <a:buNone/>
                </a:pPr>
                <a:r>
                  <a:rPr lang="en-US" altLang="en-US" sz="2400" dirty="0"/>
                  <a:t>Solution</a:t>
                </a:r>
              </a:p>
              <a:p>
                <a:pPr>
                  <a:spcBef>
                    <a:spcPts val="500"/>
                  </a:spcBef>
                  <a:spcAft>
                    <a:spcPts val="500"/>
                  </a:spcAft>
                  <a:buNone/>
                </a:pPr>
                <a:r>
                  <a:rPr lang="en-US" altLang="en-US" sz="2400" dirty="0"/>
                  <a:t>0.</a:t>
                </a:r>
                <a14:m>
                  <m:oMath xmlns:m="http://schemas.openxmlformats.org/officeDocument/2006/math">
                    <m:acc>
                      <m:accPr>
                        <m:chr m:val="̇"/>
                        <m:ctrlPr>
                          <a:rPr lang="en-US" altLang="en-US" sz="2400" i="1" dirty="0">
                            <a:latin typeface="Cambria Math" panose="02040503050406030204" pitchFamily="18" charset="0"/>
                          </a:rPr>
                        </m:ctrlPr>
                      </m:accPr>
                      <m:e>
                        <m:r>
                          <a:rPr lang="en-AU" altLang="en-US" sz="2400" i="1" dirty="0">
                            <a:latin typeface="Cambria Math" panose="02040503050406030204" pitchFamily="18" charset="0"/>
                          </a:rPr>
                          <m:t>3</m:t>
                        </m:r>
                      </m:e>
                    </m:acc>
                    <m:acc>
                      <m:accPr>
                        <m:chr m:val="̇"/>
                        <m:ctrlPr>
                          <a:rPr lang="en-US" altLang="en-US" sz="2400" i="1" dirty="0">
                            <a:latin typeface="Cambria Math" panose="02040503050406030204" pitchFamily="18" charset="0"/>
                          </a:rPr>
                        </m:ctrlPr>
                      </m:accPr>
                      <m:e>
                        <m:r>
                          <a:rPr lang="en-AU" altLang="en-US" sz="2400" i="1" dirty="0">
                            <a:latin typeface="Cambria Math" panose="02040503050406030204" pitchFamily="18" charset="0"/>
                          </a:rPr>
                          <m:t>2</m:t>
                        </m:r>
                      </m:e>
                    </m:acc>
                    <m:r>
                      <a:rPr lang="en-AU" altLang="en-US" sz="2400" i="1" dirty="0">
                        <a:latin typeface="Cambria Math" panose="02040503050406030204" pitchFamily="18" charset="0"/>
                      </a:rPr>
                      <m:t> </m:t>
                    </m:r>
                  </m:oMath>
                </a14:m>
                <a:r>
                  <a:rPr lang="en-US" altLang="en-US" sz="2400" dirty="0"/>
                  <a:t>=0.32+0.0032+0.000032+⋯</a:t>
                </a:r>
              </a:p>
              <a:p>
                <a:pPr>
                  <a:spcBef>
                    <a:spcPts val="500"/>
                  </a:spcBef>
                  <a:spcAft>
                    <a:spcPts val="500"/>
                  </a:spcAft>
                  <a:buNone/>
                </a:pPr>
                <a:r>
                  <a:rPr lang="en-US" altLang="en-US" sz="2400" dirty="0"/>
                  <a:t>We have 𝑎 =0.32 and 𝑟=0.01, giving</a:t>
                </a:r>
              </a:p>
              <a:p>
                <a:pPr>
                  <a:spcBef>
                    <a:spcPts val="500"/>
                  </a:spcBef>
                  <a:spcAft>
                    <a:spcPts val="500"/>
                  </a:spcAft>
                  <a:buNone/>
                </a:pPr>
                <a14:m>
                  <m:oMath xmlns:m="http://schemas.openxmlformats.org/officeDocument/2006/math">
                    <m:sSub>
                      <m:sSubPr>
                        <m:ctrlPr>
                          <a:rPr lang="en-US" altLang="en-US" sz="2400" i="1" dirty="0">
                            <a:solidFill>
                              <a:srgbClr val="0070C0"/>
                            </a:solidFill>
                            <a:latin typeface="Cambria Math" panose="02040503050406030204" pitchFamily="18" charset="0"/>
                          </a:rPr>
                        </m:ctrlPr>
                      </m:sSubPr>
                      <m:e>
                        <m:r>
                          <a:rPr lang="en-AU" altLang="en-US" sz="2400" i="1" dirty="0">
                            <a:solidFill>
                              <a:srgbClr val="0070C0"/>
                            </a:solidFill>
                            <a:latin typeface="Cambria Math" panose="02040503050406030204" pitchFamily="18" charset="0"/>
                          </a:rPr>
                          <m:t>𝑆</m:t>
                        </m:r>
                      </m:e>
                      <m:sub>
                        <m:r>
                          <a:rPr lang="en-US" altLang="en-US" sz="2400" i="1" dirty="0">
                            <a:solidFill>
                              <a:srgbClr val="0070C0"/>
                            </a:solidFill>
                            <a:latin typeface="Cambria Math" panose="02040503050406030204" pitchFamily="18" charset="0"/>
                          </a:rPr>
                          <m:t>∞</m:t>
                        </m:r>
                      </m:sub>
                    </m:sSub>
                  </m:oMath>
                </a14:m>
                <a:r>
                  <a:rPr lang="en-US" altLang="en-US" sz="2400" dirty="0">
                    <a:solidFill>
                      <a:srgbClr val="0070C0"/>
                    </a:solidFill>
                  </a:rPr>
                  <a:t>=</a:t>
                </a:r>
                <a14:m>
                  <m:oMath xmlns:m="http://schemas.openxmlformats.org/officeDocument/2006/math">
                    <m:f>
                      <m:fPr>
                        <m:ctrlPr>
                          <a:rPr lang="en-US" altLang="en-US" sz="2400" i="1" dirty="0">
                            <a:solidFill>
                              <a:srgbClr val="0070C0"/>
                            </a:solidFill>
                            <a:latin typeface="Cambria Math" panose="02040503050406030204" pitchFamily="18" charset="0"/>
                          </a:rPr>
                        </m:ctrlPr>
                      </m:fPr>
                      <m:num>
                        <m:r>
                          <m:rPr>
                            <m:nor/>
                          </m:rPr>
                          <a:rPr lang="en-US" altLang="en-US" sz="2400" dirty="0">
                            <a:solidFill>
                              <a:srgbClr val="0070C0"/>
                            </a:solidFill>
                          </a:rPr>
                          <m:t>𝑎</m:t>
                        </m:r>
                      </m:num>
                      <m:den>
                        <m:r>
                          <m:rPr>
                            <m:nor/>
                          </m:rPr>
                          <a:rPr lang="en-US" altLang="en-US" sz="2400" dirty="0">
                            <a:solidFill>
                              <a:srgbClr val="0070C0"/>
                            </a:solidFill>
                          </a:rPr>
                          <m:t>1−</m:t>
                        </m:r>
                        <m:r>
                          <m:rPr>
                            <m:nor/>
                          </m:rPr>
                          <a:rPr lang="en-US" altLang="en-US" sz="2400" dirty="0">
                            <a:solidFill>
                              <a:srgbClr val="0070C0"/>
                            </a:solidFill>
                          </a:rPr>
                          <m:t>𝑟</m:t>
                        </m:r>
                      </m:den>
                    </m:f>
                    <m:r>
                      <a:rPr lang="en-US" altLang="en-US" sz="2400" i="1" dirty="0">
                        <a:solidFill>
                          <a:srgbClr val="0070C0"/>
                        </a:solidFill>
                        <a:latin typeface="Cambria Math" panose="02040503050406030204" pitchFamily="18" charset="0"/>
                      </a:rPr>
                      <m:t> </m:t>
                    </m:r>
                  </m:oMath>
                </a14:m>
                <a:r>
                  <a:rPr lang="en-US" altLang="en-US" sz="2400" dirty="0"/>
                  <a:t>=</a:t>
                </a:r>
                <a:r>
                  <a:rPr lang="en-US" altLang="en-US" sz="2400" dirty="0">
                    <a:solidFill>
                      <a:srgbClr val="0070C0"/>
                    </a:solidFill>
                  </a:rPr>
                  <a:t> </a:t>
                </a:r>
                <a14:m>
                  <m:oMath xmlns:m="http://schemas.openxmlformats.org/officeDocument/2006/math">
                    <m:f>
                      <m:fPr>
                        <m:ctrlPr>
                          <a:rPr lang="en-US" altLang="en-US" sz="2400" i="1" dirty="0">
                            <a:solidFill>
                              <a:srgbClr val="0070C0"/>
                            </a:solidFill>
                            <a:latin typeface="Cambria Math" panose="02040503050406030204" pitchFamily="18" charset="0"/>
                          </a:rPr>
                        </m:ctrlPr>
                      </m:fPr>
                      <m:num>
                        <m:r>
                          <a:rPr lang="en-AU" altLang="en-US" sz="2400" b="0" i="1" smtClean="0">
                            <a:solidFill>
                              <a:srgbClr val="0070C0"/>
                            </a:solidFill>
                            <a:latin typeface="Cambria Math" panose="02040503050406030204" pitchFamily="18" charset="0"/>
                          </a:rPr>
                          <m:t>0.32</m:t>
                        </m:r>
                      </m:num>
                      <m:den>
                        <m:r>
                          <a:rPr lang="en-AU" altLang="en-US" sz="2400" b="0" i="1" dirty="0" smtClean="0">
                            <a:solidFill>
                              <a:srgbClr val="0070C0"/>
                            </a:solidFill>
                            <a:latin typeface="Cambria Math" panose="02040503050406030204" pitchFamily="18" charset="0"/>
                          </a:rPr>
                          <m:t>1−0.01</m:t>
                        </m:r>
                      </m:den>
                    </m:f>
                    <m:r>
                      <a:rPr lang="en-AU" altLang="en-US" sz="2400" i="1" dirty="0">
                        <a:solidFill>
                          <a:srgbClr val="0070C0"/>
                        </a:solidFill>
                        <a:latin typeface="Cambria Math" panose="02040503050406030204" pitchFamily="18" charset="0"/>
                      </a:rPr>
                      <m:t> </m:t>
                    </m:r>
                  </m:oMath>
                </a14:m>
                <a:r>
                  <a:rPr lang="en-US" altLang="en-US" sz="2400" dirty="0"/>
                  <a:t>=</a:t>
                </a:r>
                <a14:m>
                  <m:oMath xmlns:m="http://schemas.openxmlformats.org/officeDocument/2006/math">
                    <m:f>
                      <m:fPr>
                        <m:ctrlPr>
                          <a:rPr lang="en-US" altLang="en-US" sz="2400" i="1" dirty="0" smtClean="0">
                            <a:latin typeface="Cambria Math" panose="02040503050406030204" pitchFamily="18" charset="0"/>
                          </a:rPr>
                        </m:ctrlPr>
                      </m:fPr>
                      <m:num>
                        <m:r>
                          <a:rPr lang="en-AU" altLang="en-US" sz="2400" b="0" i="1" dirty="0" smtClean="0">
                            <a:latin typeface="Cambria Math" panose="02040503050406030204" pitchFamily="18" charset="0"/>
                          </a:rPr>
                          <m:t>0.32</m:t>
                        </m:r>
                      </m:num>
                      <m:den>
                        <m:r>
                          <a:rPr lang="en-AU" altLang="en-US" sz="2400" b="0" i="1" dirty="0" smtClean="0">
                            <a:latin typeface="Cambria Math" panose="02040503050406030204" pitchFamily="18" charset="0"/>
                          </a:rPr>
                          <m:t>0.99</m:t>
                        </m:r>
                      </m:den>
                    </m:f>
                  </m:oMath>
                </a14:m>
                <a:r>
                  <a:rPr lang="en-US" altLang="en-US" sz="2400" dirty="0"/>
                  <a:t>= </a:t>
                </a:r>
                <a14:m>
                  <m:oMath xmlns:m="http://schemas.openxmlformats.org/officeDocument/2006/math">
                    <m:f>
                      <m:fPr>
                        <m:ctrlPr>
                          <a:rPr lang="en-US" altLang="en-US" sz="2400" i="1" dirty="0">
                            <a:latin typeface="Cambria Math" panose="02040503050406030204" pitchFamily="18" charset="0"/>
                          </a:rPr>
                        </m:ctrlPr>
                      </m:fPr>
                      <m:num>
                        <m:r>
                          <a:rPr lang="en-AU" altLang="en-US" sz="2400" i="1" dirty="0">
                            <a:latin typeface="Cambria Math" panose="02040503050406030204" pitchFamily="18" charset="0"/>
                          </a:rPr>
                          <m:t>32</m:t>
                        </m:r>
                      </m:num>
                      <m:den>
                        <m:r>
                          <a:rPr lang="en-AU" altLang="en-US" sz="2400" i="1" dirty="0">
                            <a:latin typeface="Cambria Math" panose="02040503050406030204" pitchFamily="18" charset="0"/>
                          </a:rPr>
                          <m:t>99</m:t>
                        </m:r>
                      </m:den>
                    </m:f>
                    <m:r>
                      <a:rPr lang="en-AU" altLang="en-US" sz="2400" i="1" dirty="0">
                        <a:latin typeface="Cambria Math" panose="02040503050406030204" pitchFamily="18" charset="0"/>
                      </a:rPr>
                      <m:t> </m:t>
                    </m:r>
                  </m:oMath>
                </a14:m>
                <a:endParaRPr lang="en-AU" altLang="en-US" sz="2400" dirty="0"/>
              </a:p>
              <a:p>
                <a:pPr>
                  <a:spcBef>
                    <a:spcPts val="500"/>
                  </a:spcBef>
                  <a:spcAft>
                    <a:spcPts val="500"/>
                  </a:spcAft>
                  <a:buNone/>
                </a:pPr>
                <a14:m>
                  <m:oMath xmlns:m="http://schemas.openxmlformats.org/officeDocument/2006/math">
                    <m:r>
                      <a:rPr lang="en-US" altLang="en-US" sz="2400" i="1" dirty="0" smtClean="0">
                        <a:latin typeface="Cambria Math" panose="02040503050406030204" pitchFamily="18" charset="0"/>
                        <a:ea typeface="Cambria Math" panose="02040503050406030204" pitchFamily="18" charset="0"/>
                      </a:rPr>
                      <m:t>∴</m:t>
                    </m:r>
                    <m:r>
                      <a:rPr lang="en-AU" altLang="en-US" sz="2400" b="0" i="1" dirty="0" smtClean="0">
                        <a:latin typeface="Cambria Math" panose="02040503050406030204" pitchFamily="18" charset="0"/>
                        <a:ea typeface="Cambria Math" panose="02040503050406030204" pitchFamily="18" charset="0"/>
                      </a:rPr>
                      <m:t>  </m:t>
                    </m:r>
                  </m:oMath>
                </a14:m>
                <a:r>
                  <a:rPr lang="en-US" altLang="en-US" sz="2400" dirty="0"/>
                  <a:t>0.</a:t>
                </a:r>
                <a14:m>
                  <m:oMath xmlns:m="http://schemas.openxmlformats.org/officeDocument/2006/math">
                    <m:acc>
                      <m:accPr>
                        <m:chr m:val="̇"/>
                        <m:ctrlPr>
                          <a:rPr lang="en-US" altLang="en-US" sz="2400" i="1" dirty="0">
                            <a:latin typeface="Cambria Math" panose="02040503050406030204" pitchFamily="18" charset="0"/>
                          </a:rPr>
                        </m:ctrlPr>
                      </m:accPr>
                      <m:e>
                        <m:r>
                          <a:rPr lang="en-AU" altLang="en-US" sz="2400" i="1" dirty="0">
                            <a:latin typeface="Cambria Math" panose="02040503050406030204" pitchFamily="18" charset="0"/>
                          </a:rPr>
                          <m:t>3</m:t>
                        </m:r>
                      </m:e>
                    </m:acc>
                    <m:acc>
                      <m:accPr>
                        <m:chr m:val="̇"/>
                        <m:ctrlPr>
                          <a:rPr lang="en-US" altLang="en-US" sz="2400" i="1" dirty="0">
                            <a:latin typeface="Cambria Math" panose="02040503050406030204" pitchFamily="18" charset="0"/>
                          </a:rPr>
                        </m:ctrlPr>
                      </m:accPr>
                      <m:e>
                        <m:r>
                          <a:rPr lang="en-AU" altLang="en-US" sz="2400" i="1" dirty="0">
                            <a:latin typeface="Cambria Math" panose="02040503050406030204" pitchFamily="18" charset="0"/>
                          </a:rPr>
                          <m:t>2</m:t>
                        </m:r>
                      </m:e>
                    </m:acc>
                  </m:oMath>
                </a14:m>
                <a:r>
                  <a:rPr lang="en-US" altLang="en-US" sz="2400" dirty="0"/>
                  <a:t>= </a:t>
                </a:r>
                <a14:m>
                  <m:oMath xmlns:m="http://schemas.openxmlformats.org/officeDocument/2006/math">
                    <m:f>
                      <m:fPr>
                        <m:ctrlPr>
                          <a:rPr lang="en-US" altLang="en-US" sz="2400" i="1" dirty="0">
                            <a:latin typeface="Cambria Math" panose="02040503050406030204" pitchFamily="18" charset="0"/>
                          </a:rPr>
                        </m:ctrlPr>
                      </m:fPr>
                      <m:num>
                        <m:r>
                          <a:rPr lang="en-AU" altLang="en-US" sz="2400" i="1" dirty="0">
                            <a:latin typeface="Cambria Math" panose="02040503050406030204" pitchFamily="18" charset="0"/>
                          </a:rPr>
                          <m:t>32</m:t>
                        </m:r>
                      </m:num>
                      <m:den>
                        <m:r>
                          <a:rPr lang="en-AU" altLang="en-US" sz="2400" i="1" dirty="0">
                            <a:latin typeface="Cambria Math" panose="02040503050406030204" pitchFamily="18" charset="0"/>
                          </a:rPr>
                          <m:t>99</m:t>
                        </m:r>
                      </m:den>
                    </m:f>
                    <m:r>
                      <a:rPr lang="en-AU" altLang="en-US" sz="2400" i="1" dirty="0">
                        <a:latin typeface="Cambria Math" panose="02040503050406030204" pitchFamily="18" charset="0"/>
                      </a:rPr>
                      <m:t> </m:t>
                    </m:r>
                  </m:oMath>
                </a14:m>
                <a:endParaRPr lang="en-US" altLang="en-US" sz="2400" dirty="0"/>
              </a:p>
            </p:txBody>
          </p:sp>
        </mc:Choice>
        <mc:Fallback>
          <p:sp>
            <p:nvSpPr>
              <p:cNvPr id="3" name="Rectangle 3">
                <a:extLst>
                  <a:ext uri="{FF2B5EF4-FFF2-40B4-BE49-F238E27FC236}">
                    <a16:creationId xmlns:a16="http://schemas.microsoft.com/office/drawing/2014/main" id="{F5DD7A77-86C6-D948-8389-E214EEF301BA}"/>
                  </a:ext>
                </a:extLst>
              </p:cNvPr>
              <p:cNvSpPr txBox="1">
                <a:spLocks noRot="1" noChangeAspect="1" noMove="1" noResize="1" noEditPoints="1" noAdjustHandles="1" noChangeArrowheads="1" noChangeShapeType="1" noTextEdit="1"/>
              </p:cNvSpPr>
              <p:nvPr/>
            </p:nvSpPr>
            <p:spPr>
              <a:xfrm>
                <a:off x="595086" y="2100997"/>
                <a:ext cx="11424692" cy="4314317"/>
              </a:xfrm>
              <a:prstGeom prst="rect">
                <a:avLst/>
              </a:prstGeom>
              <a:blipFill>
                <a:blip r:embed="rId2"/>
                <a:stretch>
                  <a:fillRect l="-889" t="-588"/>
                </a:stretch>
              </a:blipFill>
            </p:spPr>
            <p:txBody>
              <a:bodyPr/>
              <a:lstStyle/>
              <a:p>
                <a:r>
                  <a:rPr lang="en-US">
                    <a:noFill/>
                  </a:rPr>
                  <a:t> </a:t>
                </a:r>
              </a:p>
            </p:txBody>
          </p:sp>
        </mc:Fallback>
      </mc:AlternateContent>
    </p:spTree>
    <p:extLst>
      <p:ext uri="{BB962C8B-B14F-4D97-AF65-F5344CB8AC3E}">
        <p14:creationId xmlns:p14="http://schemas.microsoft.com/office/powerpoint/2010/main" val="211434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7412" name="Rectangle 2">
                <a:extLst>
                  <a:ext uri="{FF2B5EF4-FFF2-40B4-BE49-F238E27FC236}">
                    <a16:creationId xmlns:a16="http://schemas.microsoft.com/office/drawing/2014/main" id="{AF3C15C8-9ADF-5648-BB74-2AEE3BB33EAA}"/>
                  </a:ext>
                </a:extLst>
              </p:cNvPr>
              <p:cNvSpPr>
                <a:spLocks noChangeArrowheads="1"/>
              </p:cNvSpPr>
              <p:nvPr/>
            </p:nvSpPr>
            <p:spPr bwMode="auto">
              <a:xfrm>
                <a:off x="2177142" y="2570163"/>
                <a:ext cx="8229600" cy="2503249"/>
              </a:xfrm>
              <a:prstGeom prst="rect">
                <a:avLst/>
              </a:prstGeom>
              <a:solidFill>
                <a:srgbClr val="FFFFCC"/>
              </a:solidFill>
              <a:ln w="19050">
                <a:solidFill>
                  <a:schemeClr val="accent1"/>
                </a:solidFill>
                <a:miter lim="800000"/>
                <a:headEnd/>
                <a:tailEnd/>
              </a:ln>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ts val="500"/>
                  </a:spcBef>
                  <a:spcAft>
                    <a:spcPts val="500"/>
                  </a:spcAft>
                </a:pPr>
                <a:r>
                  <a:rPr lang="en-US" altLang="en-US" sz="2800" dirty="0">
                    <a:solidFill>
                      <a:srgbClr val="000000"/>
                    </a:solidFill>
                  </a:rPr>
                  <a:t>A series is convergent if the sequence of its partial sums tends to a </a:t>
                </a:r>
                <a:r>
                  <a:rPr lang="en-US" altLang="en-US" sz="2800" dirty="0">
                    <a:solidFill>
                      <a:srgbClr val="0070C0"/>
                    </a:solidFill>
                  </a:rPr>
                  <a:t>limit</a:t>
                </a:r>
                <a:r>
                  <a:rPr lang="en-US" altLang="en-US" sz="2800" dirty="0">
                    <a:solidFill>
                      <a:srgbClr val="000000"/>
                    </a:solidFill>
                  </a:rPr>
                  <a:t>;</a:t>
                </a:r>
                <a:endParaRPr lang="en-US" altLang="en-US" sz="500" dirty="0">
                  <a:solidFill>
                    <a:srgbClr val="000000"/>
                  </a:solidFill>
                </a:endParaRPr>
              </a:p>
              <a:p>
                <a:pPr>
                  <a:spcBef>
                    <a:spcPts val="500"/>
                  </a:spcBef>
                  <a:spcAft>
                    <a:spcPts val="500"/>
                  </a:spcAft>
                </a:pPr>
                <a:r>
                  <a:rPr lang="en-US" altLang="en-US" sz="2800" dirty="0">
                    <a:solidFill>
                      <a:srgbClr val="000000"/>
                    </a:solidFill>
                  </a:rPr>
                  <a:t>Sequences for which         </a:t>
                </a:r>
                <a14:m>
                  <m:oMath xmlns:m="http://schemas.openxmlformats.org/officeDocument/2006/math">
                    <m:sSub>
                      <m:sSubPr>
                        <m:ctrlPr>
                          <a:rPr lang="en-US" altLang="en-US" sz="2800" i="1" dirty="0" smtClean="0">
                            <a:solidFill>
                              <a:srgbClr val="0070C0"/>
                            </a:solidFill>
                            <a:latin typeface="Cambria Math" panose="02040503050406030204" pitchFamily="18" charset="0"/>
                          </a:rPr>
                        </m:ctrlPr>
                      </m:sSubPr>
                      <m:e>
                        <m:r>
                          <a:rPr lang="en-AU" altLang="en-US" sz="2800" i="1" dirty="0">
                            <a:solidFill>
                              <a:srgbClr val="0070C0"/>
                            </a:solidFill>
                            <a:latin typeface="Cambria Math" panose="02040503050406030204" pitchFamily="18" charset="0"/>
                          </a:rPr>
                          <m:t>𝑆</m:t>
                        </m:r>
                      </m:e>
                      <m:sub>
                        <m:r>
                          <a:rPr lang="en-US" altLang="en-US" sz="2800" i="1" dirty="0">
                            <a:solidFill>
                              <a:srgbClr val="0070C0"/>
                            </a:solidFill>
                            <a:latin typeface="Cambria Math" panose="02040503050406030204" pitchFamily="18" charset="0"/>
                          </a:rPr>
                          <m:t>∞</m:t>
                        </m:r>
                      </m:sub>
                    </m:sSub>
                  </m:oMath>
                </a14:m>
                <a:r>
                  <a:rPr lang="en-US" altLang="en-US" sz="2800" dirty="0">
                    <a:solidFill>
                      <a:srgbClr val="000000"/>
                    </a:solidFill>
                  </a:rPr>
                  <a:t>           exists </a:t>
                </a:r>
              </a:p>
              <a:p>
                <a:pPr>
                  <a:spcBef>
                    <a:spcPts val="500"/>
                  </a:spcBef>
                  <a:spcAft>
                    <a:spcPts val="500"/>
                  </a:spcAft>
                </a:pPr>
                <a:r>
                  <a:rPr lang="en-US" altLang="en-US" sz="2800" dirty="0">
                    <a:solidFill>
                      <a:srgbClr val="000000"/>
                    </a:solidFill>
                  </a:rPr>
                  <a:t>and is finite are called </a:t>
                </a:r>
                <a:r>
                  <a:rPr lang="en-US" altLang="en-US" sz="2800" i="1" dirty="0">
                    <a:solidFill>
                      <a:srgbClr val="0070C0"/>
                    </a:solidFill>
                  </a:rPr>
                  <a:t>convergent</a:t>
                </a:r>
                <a:r>
                  <a:rPr lang="en-US" altLang="en-US" sz="2800" i="1" dirty="0">
                    <a:solidFill>
                      <a:srgbClr val="000000"/>
                    </a:solidFill>
                  </a:rPr>
                  <a:t>, </a:t>
                </a:r>
                <a:r>
                  <a:rPr lang="en-US" altLang="en-US" sz="2800" dirty="0">
                    <a:solidFill>
                      <a:srgbClr val="000000"/>
                    </a:solidFill>
                  </a:rPr>
                  <a:t>other sequences are called </a:t>
                </a:r>
                <a:r>
                  <a:rPr lang="en-US" altLang="en-US" sz="2800" i="1" dirty="0">
                    <a:solidFill>
                      <a:srgbClr val="000000"/>
                    </a:solidFill>
                  </a:rPr>
                  <a:t>divergent</a:t>
                </a:r>
                <a:r>
                  <a:rPr lang="en-US" altLang="en-US" sz="2800" dirty="0"/>
                  <a:t> </a:t>
                </a:r>
              </a:p>
            </p:txBody>
          </p:sp>
        </mc:Choice>
        <mc:Fallback>
          <p:sp>
            <p:nvSpPr>
              <p:cNvPr id="17412" name="Rectangle 2">
                <a:extLst>
                  <a:ext uri="{FF2B5EF4-FFF2-40B4-BE49-F238E27FC236}">
                    <a16:creationId xmlns:a16="http://schemas.microsoft.com/office/drawing/2014/main" id="{AF3C15C8-9ADF-5648-BB74-2AEE3BB33EAA}"/>
                  </a:ext>
                </a:extLst>
              </p:cNvPr>
              <p:cNvSpPr>
                <a:spLocks noRot="1" noChangeAspect="1" noMove="1" noResize="1" noEditPoints="1" noAdjustHandles="1" noChangeArrowheads="1" noChangeShapeType="1" noTextEdit="1"/>
              </p:cNvSpPr>
              <p:nvPr/>
            </p:nvSpPr>
            <p:spPr bwMode="auto">
              <a:xfrm>
                <a:off x="2177142" y="2570163"/>
                <a:ext cx="8229600" cy="2503249"/>
              </a:xfrm>
              <a:prstGeom prst="rect">
                <a:avLst/>
              </a:prstGeom>
              <a:blipFill>
                <a:blip r:embed="rId3"/>
                <a:stretch>
                  <a:fillRect l="-1382" t="-2513" r="-1382" b="-5528"/>
                </a:stretch>
              </a:blipFill>
              <a:ln w="19050">
                <a:solidFill>
                  <a:schemeClr val="accent1"/>
                </a:solidFill>
                <a:miter lim="800000"/>
                <a:headEnd/>
                <a:tailEnd/>
              </a:ln>
            </p:spPr>
            <p:txBody>
              <a:bodyPr/>
              <a:lstStyle/>
              <a:p>
                <a:r>
                  <a:rPr lang="en-US">
                    <a:noFill/>
                  </a:rPr>
                  <a:t> </a:t>
                </a:r>
              </a:p>
            </p:txBody>
          </p:sp>
        </mc:Fallback>
      </mc:AlternateContent>
      <p:sp>
        <p:nvSpPr>
          <p:cNvPr id="17413" name="Rectangle 3">
            <a:extLst>
              <a:ext uri="{FF2B5EF4-FFF2-40B4-BE49-F238E27FC236}">
                <a16:creationId xmlns:a16="http://schemas.microsoft.com/office/drawing/2014/main" id="{0D0C2D3E-3DE3-2345-A76A-618B33C59E3F}"/>
              </a:ext>
            </a:extLst>
          </p:cNvPr>
          <p:cNvSpPr>
            <a:spLocks noGrp="1" noChangeArrowheads="1"/>
          </p:cNvSpPr>
          <p:nvPr>
            <p:ph type="title"/>
          </p:nvPr>
        </p:nvSpPr>
        <p:spPr/>
        <p:txBody>
          <a:bodyPr/>
          <a:lstStyle/>
          <a:p>
            <a:r>
              <a:rPr lang="en-US" altLang="en-US" dirty="0"/>
              <a:t>Convergent and Divergent</a:t>
            </a:r>
          </a:p>
        </p:txBody>
      </p:sp>
    </p:spTree>
    <p:extLst>
      <p:ext uri="{BB962C8B-B14F-4D97-AF65-F5344CB8AC3E}">
        <p14:creationId xmlns:p14="http://schemas.microsoft.com/office/powerpoint/2010/main" val="1461915505"/>
      </p:ext>
    </p:extLst>
  </p:cSld>
  <p:clrMapOvr>
    <a:masterClrMapping/>
  </p:clrMapOvr>
</p:sld>
</file>

<file path=ppt/theme/theme1.xml><?xml version="1.0" encoding="utf-8"?>
<a:theme xmlns:a="http://schemas.openxmlformats.org/drawingml/2006/main" name="Retrospect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792</Words>
  <Application>Microsoft Macintosh PowerPoint</Application>
  <PresentationFormat>Widescreen</PresentationFormat>
  <Paragraphs>60</Paragraphs>
  <Slides>11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Cambria Math</vt:lpstr>
      <vt:lpstr>Georgia Pro Cond Light</vt:lpstr>
      <vt:lpstr>Speak Pro</vt:lpstr>
      <vt:lpstr>Times New Roman</vt:lpstr>
      <vt:lpstr>RetrospectVTI</vt:lpstr>
      <vt:lpstr>Zeno's paradox and infinite geometric series</vt:lpstr>
      <vt:lpstr>Zeno’s Paradox</vt:lpstr>
      <vt:lpstr>Infinite geometric series</vt:lpstr>
      <vt:lpstr>The sum to infinity</vt:lpstr>
      <vt:lpstr>Resolution of Zeno’s paradox</vt:lpstr>
      <vt:lpstr>Example</vt:lpstr>
      <vt:lpstr>Example</vt:lpstr>
      <vt:lpstr>Example</vt:lpstr>
      <vt:lpstr>Convergent and Divergent</vt:lpstr>
      <vt:lpstr>For example...</vt:lpstr>
      <vt:lpstr>We conclude that...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Zeno's paradox and infinite geometric series</dc:title>
  <dc:creator>Yongmei Zhang</dc:creator>
  <cp:lastModifiedBy>Yongmei Zhang</cp:lastModifiedBy>
  <cp:revision>10</cp:revision>
  <dcterms:created xsi:type="dcterms:W3CDTF">2021-04-15T09:31:53Z</dcterms:created>
  <dcterms:modified xsi:type="dcterms:W3CDTF">2021-04-15T10:55:47Z</dcterms:modified>
</cp:coreProperties>
</file>