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0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20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004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050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236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0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53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71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60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841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253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61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8278-F9F6-4144-B97F-F8E93CB7EDC5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7F7016C-5DD5-41CE-AC78-6F4AB40F00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811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1AC40-6106-4007-9011-4E9095DB60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Basic counting methods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D2F54-BCAA-4DA8-A0A2-910D062F5A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7A</a:t>
            </a:r>
          </a:p>
        </p:txBody>
      </p:sp>
    </p:spTree>
    <p:extLst>
      <p:ext uri="{BB962C8B-B14F-4D97-AF65-F5344CB8AC3E}">
        <p14:creationId xmlns:p14="http://schemas.microsoft.com/office/powerpoint/2010/main" val="375019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18080-CEEC-40DD-AAD9-B576C609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Harder problems involving tree diagrams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B368F-1914-43D6-930E-FDC5419EF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33" y="1560866"/>
            <a:ext cx="9603275" cy="3294576"/>
          </a:xfrm>
        </p:spPr>
        <p:txBody>
          <a:bodyPr/>
          <a:lstStyle/>
          <a:p>
            <a:r>
              <a:rPr lang="en-US" dirty="0"/>
              <a:t>A bag contains one blue token, two red tokens and one green token. Three tokens are removed from the bag and placed in a row. How many arrangements are possible?</a:t>
            </a:r>
            <a:endParaRPr lang="en-AU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6236674-454F-4662-AB70-83E5E6319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31376"/>
            <a:ext cx="5945381" cy="2873299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068B5892-E27E-4852-987E-EC3CBB924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1907" y="2846710"/>
            <a:ext cx="624661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The complete set of possible arrangements can be read by tracing out each path from top to bottom of the diagram. This gives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12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different arrangements: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BRR, BRG, BGR, RBR, RBG, RRB, RRG, RGB, RGR, GBR, GRB, GRR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975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FDC9D-4377-4EEE-A68D-767C5C321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1781-6862-467F-B5B6-A4F38FBDD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47" y="1556426"/>
            <a:ext cx="11089531" cy="4610910"/>
          </a:xfrm>
        </p:spPr>
        <p:txBody>
          <a:bodyPr>
            <a:normAutofit/>
          </a:bodyPr>
          <a:lstStyle/>
          <a:p>
            <a:r>
              <a:rPr lang="en-US" dirty="0"/>
              <a:t>Three useful approaches to solving simple counting problems:</a:t>
            </a:r>
          </a:p>
          <a:p>
            <a:r>
              <a:rPr lang="en-US" dirty="0">
                <a:solidFill>
                  <a:srgbClr val="002060"/>
                </a:solidFill>
              </a:rPr>
              <a:t>Tree diagrams</a:t>
            </a:r>
          </a:p>
          <a:p>
            <a:r>
              <a:rPr lang="en-US" dirty="0"/>
              <a:t>These can be used to systematically list all solutions to a problem.</a:t>
            </a:r>
          </a:p>
          <a:p>
            <a:r>
              <a:rPr lang="en-US" dirty="0">
                <a:solidFill>
                  <a:srgbClr val="002060"/>
                </a:solidFill>
              </a:rPr>
              <a:t>Multiplication principle</a:t>
            </a:r>
          </a:p>
          <a:p>
            <a:r>
              <a:rPr lang="en-US" dirty="0"/>
              <a:t>If there are m ways of performing one task and then there are n ways of performing another task, then there are </a:t>
            </a:r>
            <a:r>
              <a:rPr lang="en-US" dirty="0" err="1"/>
              <a:t>m×n</a:t>
            </a:r>
            <a:r>
              <a:rPr lang="en-US" dirty="0"/>
              <a:t> ways of performing both tasks.</a:t>
            </a:r>
          </a:p>
          <a:p>
            <a:r>
              <a:rPr lang="en-US" dirty="0">
                <a:solidFill>
                  <a:srgbClr val="002060"/>
                </a:solidFill>
              </a:rPr>
              <a:t>Addition principle</a:t>
            </a:r>
          </a:p>
          <a:p>
            <a:r>
              <a:rPr lang="en-US" dirty="0"/>
              <a:t>Suppose there are m ways of performing one task and n ways of performing another task. If we cannot perform both tasks, there are </a:t>
            </a:r>
            <a:r>
              <a:rPr lang="en-US" dirty="0" err="1"/>
              <a:t>m+n</a:t>
            </a:r>
            <a:r>
              <a:rPr lang="en-US" dirty="0"/>
              <a:t> ways to perform one of the tasks.</a:t>
            </a:r>
          </a:p>
          <a:p>
            <a:r>
              <a:rPr lang="en-US" dirty="0"/>
              <a:t>Some problems require use of both the addition and the multiplication principles.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806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A7F35-59D9-42D1-8A2E-CC3DBBA5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363" y="428707"/>
            <a:ext cx="6833415" cy="1049235"/>
          </a:xfrm>
        </p:spPr>
        <p:txBody>
          <a:bodyPr/>
          <a:lstStyle/>
          <a:p>
            <a:br>
              <a:rPr lang="en-AU" dirty="0"/>
            </a:br>
            <a:r>
              <a:rPr lang="en-AU" dirty="0"/>
              <a:t>Tree diagrams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C22F88-2102-4718-9456-7DBD280AAF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3437" y="2012152"/>
            <a:ext cx="8054341" cy="389252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926D84-0683-44FF-B582-B663F2ECADE7}"/>
              </a:ext>
            </a:extLst>
          </p:cNvPr>
          <p:cNvSpPr txBox="1"/>
          <p:nvPr/>
        </p:nvSpPr>
        <p:spPr>
          <a:xfrm>
            <a:off x="0" y="1283382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Tree diagrams provide a systematic way of listing and then counting all the solutions.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1970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A7F35-59D9-42D1-8A2E-CC3DBBA5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363" y="389797"/>
            <a:ext cx="6833415" cy="1049235"/>
          </a:xfrm>
        </p:spPr>
        <p:txBody>
          <a:bodyPr/>
          <a:lstStyle/>
          <a:p>
            <a:br>
              <a:rPr lang="en-AU" dirty="0"/>
            </a:br>
            <a:r>
              <a:rPr lang="en-AU" dirty="0"/>
              <a:t>Tree diagrams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926D84-0683-44FF-B582-B663F2ECADE7}"/>
              </a:ext>
            </a:extLst>
          </p:cNvPr>
          <p:cNvSpPr txBox="1"/>
          <p:nvPr/>
        </p:nvSpPr>
        <p:spPr>
          <a:xfrm>
            <a:off x="0" y="1283382"/>
            <a:ext cx="1219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 restaurant has a fixed menu, offering a choice of fish or beef for the main meal, and cake, pudding or ice-cream for dessert. How many different meals can be chosen?</a:t>
            </a:r>
            <a:endParaRPr lang="en-AU" sz="24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6DE01B1-1540-49B3-8132-3147BEC4DE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94" y="2766788"/>
            <a:ext cx="3863001" cy="2807830"/>
          </a:xfr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05FB87E2-05CA-40A8-9B43-A5BFDDF7A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4046" y="3385873"/>
            <a:ext cx="764795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This gives six different meals, which we can write as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ea typeface="MathJax_Main"/>
                <a:cs typeface="Open Sans" panose="020B0606030504020204" pitchFamily="34" charset="0"/>
              </a:rPr>
              <a:t>FC,FP,FI,BC,BP,BI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480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80978-2D68-4B6C-8586-9AEA4F4A1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Multiplication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92F6F-B712-4474-876E-B585CF928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there are m ways of performing one task and then there are n ways of performing another task, then there are </a:t>
            </a:r>
            <a:r>
              <a:rPr lang="en-US" sz="2400" dirty="0" err="1"/>
              <a:t>m×n</a:t>
            </a:r>
            <a:r>
              <a:rPr lang="en-US" sz="2400" dirty="0"/>
              <a:t> ways of performing both tasks.</a:t>
            </a:r>
            <a:endParaRPr lang="en-AU" sz="24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9B6EAAE-0C66-400E-88B2-7DF033B64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194" y="3883692"/>
            <a:ext cx="2743091" cy="199382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C552B-A436-4E00-8886-05DD9AE1FB41}"/>
              </a:ext>
            </a:extLst>
          </p:cNvPr>
          <p:cNvCxnSpPr/>
          <p:nvPr/>
        </p:nvCxnSpPr>
        <p:spPr>
          <a:xfrm>
            <a:off x="5408579" y="4941651"/>
            <a:ext cx="1828800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496A46F-B3BD-455B-91C0-B885FC00D50D}"/>
              </a:ext>
            </a:extLst>
          </p:cNvPr>
          <p:cNvSpPr txBox="1"/>
          <p:nvPr/>
        </p:nvSpPr>
        <p:spPr>
          <a:xfrm>
            <a:off x="7743217" y="4688732"/>
            <a:ext cx="2042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 × 3 =6</a:t>
            </a:r>
            <a:endParaRPr lang="en-A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4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8AD52-226D-4B2A-9950-BE93248E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A628C-D0FE-4A55-A537-DE79A0390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Sandra has three different skirts, four different tops and five different pairs of shoes. How many choices does she have for a complete outfit?</a:t>
            </a:r>
          </a:p>
          <a:p>
            <a:endParaRPr lang="en-US" dirty="0"/>
          </a:p>
          <a:p>
            <a:r>
              <a:rPr lang="en-AU" dirty="0"/>
              <a:t>3×4×5=60</a:t>
            </a:r>
          </a:p>
        </p:txBody>
      </p:sp>
    </p:spTree>
    <p:extLst>
      <p:ext uri="{BB962C8B-B14F-4D97-AF65-F5344CB8AC3E}">
        <p14:creationId xmlns:p14="http://schemas.microsoft.com/office/powerpoint/2010/main" val="412283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8AD52-226D-4B2A-9950-BE93248E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A628C-D0FE-4A55-A537-DE79A0390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paths are there from point P to point R travelling from left to right?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AU" dirty="0"/>
              <a:t>4×3=12</a:t>
            </a:r>
            <a:br>
              <a:rPr lang="en-AU" dirty="0"/>
            </a:b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F7DAD-E89C-4A89-BC51-142C95A89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293" y="3142474"/>
            <a:ext cx="4710639" cy="109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F5543-9517-40D2-A509-A342AAFF1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Addition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B6ED1-68EC-4F0A-9A40-3BEBF2CF2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there are m ways of performing one task and n ways of performing another task. If we cannot perform both tasks, then there are </a:t>
            </a:r>
            <a:r>
              <a:rPr lang="en-US" dirty="0" err="1"/>
              <a:t>m+n</a:t>
            </a:r>
            <a:r>
              <a:rPr lang="en-US" dirty="0"/>
              <a:t> ways to perform one of the tasks.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1185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3D7F1-FAF6-495A-9B48-1C136318B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142A2-25C7-4576-B9E5-075B172FF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travel from Melbourne to Sydney tomorrow, Kara has a choice between three different flights and two different trains. How many choices does she have?</a:t>
            </a:r>
          </a:p>
          <a:p>
            <a:endParaRPr lang="en-US" dirty="0"/>
          </a:p>
          <a:p>
            <a:r>
              <a:rPr lang="en-US" dirty="0"/>
              <a:t>3+2=5	</a:t>
            </a:r>
          </a:p>
          <a:p>
            <a:r>
              <a:rPr lang="en-US" dirty="0"/>
              <a:t>The addition principle applies because Kara cannot travel by both plane and train. Therefore, we add the number of ways of making each choice.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546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9C9A4-A35E-403F-B494-8EF6CA0C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A3F5F-4655-4182-8111-972B189A3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95336"/>
            <a:ext cx="9603275" cy="4571999"/>
          </a:xfrm>
        </p:spPr>
        <p:txBody>
          <a:bodyPr>
            <a:normAutofit/>
          </a:bodyPr>
          <a:lstStyle/>
          <a:p>
            <a:r>
              <a:rPr lang="en-US" dirty="0"/>
              <a:t>How many paths are there from point A to point E travelling from left to right?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take either an upper path or a lower path:</a:t>
            </a:r>
          </a:p>
          <a:p>
            <a:r>
              <a:rPr lang="en-US" dirty="0"/>
              <a:t>Going from A to B to C to D to E there are 2×2×2×1=8 paths.</a:t>
            </a:r>
          </a:p>
          <a:p>
            <a:r>
              <a:rPr lang="en-US" dirty="0"/>
              <a:t>Going from A to F to G to H to E there are 1×3×3×1=9 paths.</a:t>
            </a:r>
          </a:p>
          <a:p>
            <a:r>
              <a:rPr lang="en-US" dirty="0"/>
              <a:t>Using the addition principle, there is a total of 8+9=17 paths from A to E.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A5B87C-5569-4507-BEF3-7022FCC77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656" y="2002559"/>
            <a:ext cx="4210638" cy="15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05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</TotalTime>
  <Words>552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Open Sans</vt:lpstr>
      <vt:lpstr>Gallery</vt:lpstr>
      <vt:lpstr>Basic counting methods </vt:lpstr>
      <vt:lpstr> Tree diagrams</vt:lpstr>
      <vt:lpstr> Tree diagrams</vt:lpstr>
      <vt:lpstr>Multiplication principle</vt:lpstr>
      <vt:lpstr>Example</vt:lpstr>
      <vt:lpstr>Example</vt:lpstr>
      <vt:lpstr>Addition principle</vt:lpstr>
      <vt:lpstr>Example</vt:lpstr>
      <vt:lpstr>Example</vt:lpstr>
      <vt:lpstr>Harder problems involving tree diagrams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counting methods </dc:title>
  <dc:creator>Lyn ZHANG</dc:creator>
  <cp:lastModifiedBy>Lyn ZHANG</cp:lastModifiedBy>
  <cp:revision>5</cp:revision>
  <dcterms:created xsi:type="dcterms:W3CDTF">2021-05-25T22:23:36Z</dcterms:created>
  <dcterms:modified xsi:type="dcterms:W3CDTF">2021-05-25T22:43:00Z</dcterms:modified>
</cp:coreProperties>
</file>