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93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3C227B8-BF79-4AEB-A947-37E2F9808DFB}"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84B5C07-4C05-4DFE-B783-9ED62F5A15AC}" type="slidenum">
              <a:rPr lang="en-AU" smtClean="0"/>
              <a:t>‹#›</a:t>
            </a:fld>
            <a:endParaRPr lang="en-AU"/>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3388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C227B8-BF79-4AEB-A947-37E2F9808DFB}"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84B5C07-4C05-4DFE-B783-9ED62F5A15AC}" type="slidenum">
              <a:rPr lang="en-AU" smtClean="0"/>
              <a:t>‹#›</a:t>
            </a:fld>
            <a:endParaRPr lang="en-AU"/>
          </a:p>
        </p:txBody>
      </p:sp>
    </p:spTree>
    <p:extLst>
      <p:ext uri="{BB962C8B-B14F-4D97-AF65-F5344CB8AC3E}">
        <p14:creationId xmlns:p14="http://schemas.microsoft.com/office/powerpoint/2010/main" val="65379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C227B8-BF79-4AEB-A947-37E2F9808DFB}"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84B5C07-4C05-4DFE-B783-9ED62F5A15AC}" type="slidenum">
              <a:rPr lang="en-AU" smtClean="0"/>
              <a:t>‹#›</a:t>
            </a:fld>
            <a:endParaRPr lang="en-AU"/>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2165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C227B8-BF79-4AEB-A947-37E2F9808DFB}"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84B5C07-4C05-4DFE-B783-9ED62F5A15AC}" type="slidenum">
              <a:rPr lang="en-AU" smtClean="0"/>
              <a:t>‹#›</a:t>
            </a:fld>
            <a:endParaRPr lang="en-AU"/>
          </a:p>
        </p:txBody>
      </p:sp>
    </p:spTree>
    <p:extLst>
      <p:ext uri="{BB962C8B-B14F-4D97-AF65-F5344CB8AC3E}">
        <p14:creationId xmlns:p14="http://schemas.microsoft.com/office/powerpoint/2010/main" val="58603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C227B8-BF79-4AEB-A947-37E2F9808DFB}"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84B5C07-4C05-4DFE-B783-9ED62F5A15AC}" type="slidenum">
              <a:rPr lang="en-AU" smtClean="0"/>
              <a:t>‹#›</a:t>
            </a:fld>
            <a:endParaRPr lang="en-AU"/>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4764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C227B8-BF79-4AEB-A947-37E2F9808DFB}" type="datetimeFigureOut">
              <a:rPr lang="en-AU" smtClean="0"/>
              <a:t>26/05/2021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84B5C07-4C05-4DFE-B783-9ED62F5A15AC}" type="slidenum">
              <a:rPr lang="en-AU" smtClean="0"/>
              <a:t>‹#›</a:t>
            </a:fld>
            <a:endParaRPr lang="en-AU"/>
          </a:p>
        </p:txBody>
      </p:sp>
    </p:spTree>
    <p:extLst>
      <p:ext uri="{BB962C8B-B14F-4D97-AF65-F5344CB8AC3E}">
        <p14:creationId xmlns:p14="http://schemas.microsoft.com/office/powerpoint/2010/main" val="378309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C227B8-BF79-4AEB-A947-37E2F9808DFB}" type="datetimeFigureOut">
              <a:rPr lang="en-AU" smtClean="0"/>
              <a:t>26/05/2021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84B5C07-4C05-4DFE-B783-9ED62F5A15AC}" type="slidenum">
              <a:rPr lang="en-AU" smtClean="0"/>
              <a:t>‹#›</a:t>
            </a:fld>
            <a:endParaRPr lang="en-AU"/>
          </a:p>
        </p:txBody>
      </p:sp>
    </p:spTree>
    <p:extLst>
      <p:ext uri="{BB962C8B-B14F-4D97-AF65-F5344CB8AC3E}">
        <p14:creationId xmlns:p14="http://schemas.microsoft.com/office/powerpoint/2010/main" val="70644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C227B8-BF79-4AEB-A947-37E2F9808DFB}" type="datetimeFigureOut">
              <a:rPr lang="en-AU" smtClean="0"/>
              <a:t>26/05/2021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84B5C07-4C05-4DFE-B783-9ED62F5A15AC}" type="slidenum">
              <a:rPr lang="en-AU" smtClean="0"/>
              <a:t>‹#›</a:t>
            </a:fld>
            <a:endParaRPr lang="en-AU"/>
          </a:p>
        </p:txBody>
      </p:sp>
    </p:spTree>
    <p:extLst>
      <p:ext uri="{BB962C8B-B14F-4D97-AF65-F5344CB8AC3E}">
        <p14:creationId xmlns:p14="http://schemas.microsoft.com/office/powerpoint/2010/main" val="1600650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227B8-BF79-4AEB-A947-37E2F9808DFB}" type="datetimeFigureOut">
              <a:rPr lang="en-AU" smtClean="0"/>
              <a:t>26/05/2021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84B5C07-4C05-4DFE-B783-9ED62F5A15AC}" type="slidenum">
              <a:rPr lang="en-AU" smtClean="0"/>
              <a:t>‹#›</a:t>
            </a:fld>
            <a:endParaRPr lang="en-AU"/>
          </a:p>
        </p:txBody>
      </p:sp>
    </p:spTree>
    <p:extLst>
      <p:ext uri="{BB962C8B-B14F-4D97-AF65-F5344CB8AC3E}">
        <p14:creationId xmlns:p14="http://schemas.microsoft.com/office/powerpoint/2010/main" val="2679785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C227B8-BF79-4AEB-A947-37E2F9808DFB}" type="datetimeFigureOut">
              <a:rPr lang="en-AU" smtClean="0"/>
              <a:t>26/05/2021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84B5C07-4C05-4DFE-B783-9ED62F5A15AC}" type="slidenum">
              <a:rPr lang="en-AU" smtClean="0"/>
              <a:t>‹#›</a:t>
            </a:fld>
            <a:endParaRPr lang="en-AU"/>
          </a:p>
        </p:txBody>
      </p:sp>
    </p:spTree>
    <p:extLst>
      <p:ext uri="{BB962C8B-B14F-4D97-AF65-F5344CB8AC3E}">
        <p14:creationId xmlns:p14="http://schemas.microsoft.com/office/powerpoint/2010/main" val="58245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C227B8-BF79-4AEB-A947-37E2F9808DFB}" type="datetimeFigureOut">
              <a:rPr lang="en-AU" smtClean="0"/>
              <a:t>26/05/2021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84B5C07-4C05-4DFE-B783-9ED62F5A15AC}" type="slidenum">
              <a:rPr lang="en-AU" smtClean="0"/>
              <a:t>‹#›</a:t>
            </a:fld>
            <a:endParaRPr lang="en-AU"/>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4868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3C227B8-BF79-4AEB-A947-37E2F9808DFB}" type="datetimeFigureOut">
              <a:rPr lang="en-AU" smtClean="0"/>
              <a:t>26/05/2021</a:t>
            </a:fld>
            <a:endParaRPr lang="en-AU"/>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AU"/>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84B5C07-4C05-4DFE-B783-9ED62F5A15AC}" type="slidenum">
              <a:rPr lang="en-AU" smtClean="0"/>
              <a:t>‹#›</a:t>
            </a:fld>
            <a:endParaRPr lang="en-AU"/>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7721397"/>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EBB43-D7FD-4140-A0E6-58D3B3AB6BF3}"/>
              </a:ext>
            </a:extLst>
          </p:cNvPr>
          <p:cNvSpPr>
            <a:spLocks noGrp="1"/>
          </p:cNvSpPr>
          <p:nvPr>
            <p:ph type="ctrTitle"/>
          </p:nvPr>
        </p:nvSpPr>
        <p:spPr/>
        <p:txBody>
          <a:bodyPr>
            <a:normAutofit/>
          </a:bodyPr>
          <a:lstStyle/>
          <a:p>
            <a:r>
              <a:rPr lang="en-US" dirty="0"/>
              <a:t>Factorial notation and permutations </a:t>
            </a:r>
            <a:endParaRPr lang="en-AU" dirty="0"/>
          </a:p>
        </p:txBody>
      </p:sp>
      <p:sp>
        <p:nvSpPr>
          <p:cNvPr id="3" name="Subtitle 2">
            <a:extLst>
              <a:ext uri="{FF2B5EF4-FFF2-40B4-BE49-F238E27FC236}">
                <a16:creationId xmlns:a16="http://schemas.microsoft.com/office/drawing/2014/main" id="{5907A576-E883-4F13-BC94-2B77F56B2B3C}"/>
              </a:ext>
            </a:extLst>
          </p:cNvPr>
          <p:cNvSpPr>
            <a:spLocks noGrp="1"/>
          </p:cNvSpPr>
          <p:nvPr>
            <p:ph type="subTitle" idx="1"/>
          </p:nvPr>
        </p:nvSpPr>
        <p:spPr/>
        <p:txBody>
          <a:bodyPr/>
          <a:lstStyle/>
          <a:p>
            <a:r>
              <a:rPr lang="en-AU" dirty="0"/>
              <a:t>7B</a:t>
            </a:r>
          </a:p>
        </p:txBody>
      </p:sp>
    </p:spTree>
    <p:extLst>
      <p:ext uri="{BB962C8B-B14F-4D97-AF65-F5344CB8AC3E}">
        <p14:creationId xmlns:p14="http://schemas.microsoft.com/office/powerpoint/2010/main" val="196551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9B23D-F2ED-4034-ABE2-72CF5916D3D0}"/>
              </a:ext>
            </a:extLst>
          </p:cNvPr>
          <p:cNvSpPr>
            <a:spLocks noGrp="1"/>
          </p:cNvSpPr>
          <p:nvPr>
            <p:ph type="title"/>
          </p:nvPr>
        </p:nvSpPr>
        <p:spPr>
          <a:xfrm>
            <a:off x="1024128" y="585216"/>
            <a:ext cx="10473966" cy="1499616"/>
          </a:xfrm>
        </p:spPr>
        <p:txBody>
          <a:bodyPr/>
          <a:lstStyle/>
          <a:p>
            <a:r>
              <a:rPr lang="en-US" dirty="0"/>
              <a:t>Permutations of n objects taken r at a time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BEFBFD6-D9E3-48C6-9A56-BBE00EE0E0F4}"/>
                  </a:ext>
                </a:extLst>
              </p:cNvPr>
              <p:cNvSpPr>
                <a:spLocks noGrp="1"/>
              </p:cNvSpPr>
              <p:nvPr>
                <p:ph idx="1"/>
              </p:nvPr>
            </p:nvSpPr>
            <p:spPr>
              <a:xfrm>
                <a:off x="693906" y="1809345"/>
                <a:ext cx="10804188" cy="4500015"/>
              </a:xfrm>
            </p:spPr>
            <p:txBody>
              <a:bodyPr>
                <a:normAutofit/>
              </a:bodyPr>
              <a:lstStyle/>
              <a:p>
                <a:r>
                  <a:rPr lang="en-US" sz="2400" dirty="0"/>
                  <a:t>There is a clever way of writing this product as a fraction involving factorials:</a:t>
                </a:r>
              </a:p>
              <a:p>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i="1">
                            <a:latin typeface="Cambria Math" panose="02040503050406030204" pitchFamily="18" charset="0"/>
                          </a:rPr>
                          <m:t>10</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i="1" dirty="0">
                            <a:latin typeface="Cambria Math" panose="02040503050406030204" pitchFamily="18" charset="0"/>
                          </a:rPr>
                          <m:t>4</m:t>
                        </m:r>
                      </m:sub>
                    </m:sSub>
                    <m:r>
                      <a:rPr lang="en-US" sz="2400" i="1" dirty="0">
                        <a:latin typeface="Cambria Math" panose="02040503050406030204" pitchFamily="18" charset="0"/>
                      </a:rPr>
                      <m:t> </m:t>
                    </m:r>
                  </m:oMath>
                </a14:m>
                <a:r>
                  <a:rPr lang="en-US" sz="2400" dirty="0"/>
                  <a:t>=10⋅9⋅8⋅7=</a:t>
                </a:r>
                <a14:m>
                  <m:oMath xmlns:m="http://schemas.openxmlformats.org/officeDocument/2006/math">
                    <m:f>
                      <m:fPr>
                        <m:ctrlPr>
                          <a:rPr lang="en-US" sz="2400" i="1" smtClean="0">
                            <a:latin typeface="Cambria Math" panose="02040503050406030204" pitchFamily="18" charset="0"/>
                          </a:rPr>
                        </m:ctrlPr>
                      </m:fPr>
                      <m:num>
                        <m:r>
                          <m:rPr>
                            <m:nor/>
                          </m:rPr>
                          <a:rPr lang="en-US" sz="2400" dirty="0"/>
                          <m:t>10⋅9⋅8⋅7⋅6⋅5⋅4⋅3⋅2⋅1</m:t>
                        </m:r>
                      </m:num>
                      <m:den>
                        <m:r>
                          <m:rPr>
                            <m:nor/>
                          </m:rPr>
                          <a:rPr lang="en-US" sz="2400" dirty="0"/>
                          <m:t>6⋅5⋅4⋅3⋅2⋅1</m:t>
                        </m:r>
                      </m:den>
                    </m:f>
                  </m:oMath>
                </a14:m>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dirty="0"/>
                          <m:t>10</m:t>
                        </m:r>
                        <m:r>
                          <a:rPr lang="en-US" sz="2400" b="0" i="1" dirty="0" smtClean="0">
                            <a:latin typeface="Cambria Math" panose="02040503050406030204" pitchFamily="18" charset="0"/>
                          </a:rPr>
                          <m:t>!</m:t>
                        </m:r>
                      </m:num>
                      <m:den>
                        <m:r>
                          <m:rPr>
                            <m:nor/>
                          </m:rPr>
                          <a:rPr lang="en-US" sz="2400" dirty="0"/>
                          <m:t>6</m:t>
                        </m:r>
                        <m:r>
                          <a:rPr lang="en-US" sz="2400" b="0" i="1" dirty="0" smtClean="0">
                            <a:latin typeface="Cambria Math" panose="02040503050406030204" pitchFamily="18" charset="0"/>
                          </a:rPr>
                          <m:t>!</m:t>
                        </m:r>
                      </m:den>
                    </m:f>
                    <m:r>
                      <a:rPr lang="en-US" sz="2400" b="0" i="1" dirty="0" smtClean="0">
                        <a:latin typeface="Cambria Math" panose="02040503050406030204" pitchFamily="18" charset="0"/>
                      </a:rPr>
                      <m:t>=</m:t>
                    </m:r>
                  </m:oMath>
                </a14:m>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dirty="0"/>
                          <m:t>10</m:t>
                        </m:r>
                        <m:r>
                          <a:rPr lang="en-US" sz="2400" i="1" dirty="0">
                            <a:latin typeface="Cambria Math" panose="02040503050406030204" pitchFamily="18" charset="0"/>
                          </a:rPr>
                          <m:t>!</m:t>
                        </m:r>
                      </m:num>
                      <m:den>
                        <m:r>
                          <m:rPr>
                            <m:nor/>
                          </m:rPr>
                          <a:rPr lang="en-US" sz="2400" b="0" i="0" dirty="0" smtClean="0"/>
                          <m:t>(10-4)</m:t>
                        </m:r>
                        <m:r>
                          <a:rPr lang="en-US" sz="2400" i="1" dirty="0">
                            <a:latin typeface="Cambria Math" panose="02040503050406030204" pitchFamily="18" charset="0"/>
                          </a:rPr>
                          <m:t>!</m:t>
                        </m:r>
                      </m:den>
                    </m:f>
                    <m:r>
                      <a:rPr lang="en-US" sz="2400" i="1" dirty="0">
                        <a:latin typeface="Cambria Math" panose="02040503050406030204" pitchFamily="18" charset="0"/>
                      </a:rPr>
                      <m:t> </m:t>
                    </m:r>
                  </m:oMath>
                </a14:m>
                <a:endParaRPr lang="en-US" sz="2400" dirty="0"/>
              </a:p>
              <a:p>
                <a:r>
                  <a:rPr lang="en-US" sz="2400" dirty="0"/>
                  <a:t>More generally:</a:t>
                </a:r>
              </a:p>
              <a:p>
                <a:pPr algn="ctr"/>
                <a:r>
                  <a:rPr lang="en-US" sz="3600" dirty="0">
                    <a:solidFill>
                      <a:srgbClr val="C00000"/>
                    </a:solidFill>
                  </a:rPr>
                  <a:t>Number of permutations</a:t>
                </a:r>
              </a:p>
              <a:p>
                <a:r>
                  <a:rPr lang="en-US" sz="2800" dirty="0"/>
                  <a:t>The number of permutations of n objects taken r at a time is denoted by nPr and is given by the formula</a:t>
                </a:r>
              </a:p>
              <a:p>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US" sz="2800" b="0" i="1" smtClean="0">
                            <a:latin typeface="Cambria Math" panose="02040503050406030204" pitchFamily="18" charset="0"/>
                          </a:rPr>
                          <m:t>𝑛</m:t>
                        </m:r>
                      </m:sup>
                    </m:sSup>
                    <m:sSub>
                      <m:sSubPr>
                        <m:ctrlPr>
                          <a:rPr lang="en-US" sz="2800" i="1" dirty="0">
                            <a:latin typeface="Cambria Math" panose="02040503050406030204" pitchFamily="18" charset="0"/>
                          </a:rPr>
                        </m:ctrlPr>
                      </m:sSubPr>
                      <m:e>
                        <m:r>
                          <a:rPr lang="en-US" sz="2800" i="1" dirty="0">
                            <a:latin typeface="Cambria Math" panose="02040503050406030204" pitchFamily="18" charset="0"/>
                          </a:rPr>
                          <m:t>𝑃</m:t>
                        </m:r>
                      </m:e>
                      <m:sub>
                        <m:r>
                          <a:rPr lang="en-US" sz="2800" b="0" i="1" dirty="0" smtClean="0">
                            <a:latin typeface="Cambria Math" panose="02040503050406030204" pitchFamily="18" charset="0"/>
                          </a:rPr>
                          <m:t>𝑟</m:t>
                        </m:r>
                      </m:sub>
                    </m:sSub>
                    <m:r>
                      <a:rPr lang="en-US" sz="2800" i="1" dirty="0">
                        <a:latin typeface="Cambria Math" panose="02040503050406030204" pitchFamily="18" charset="0"/>
                      </a:rPr>
                      <m:t> </m:t>
                    </m:r>
                  </m:oMath>
                </a14:m>
                <a:r>
                  <a:rPr lang="en-US" sz="2800" dirty="0"/>
                  <a:t>= </a:t>
                </a:r>
                <a14:m>
                  <m:oMath xmlns:m="http://schemas.openxmlformats.org/officeDocument/2006/math">
                    <m:f>
                      <m:fPr>
                        <m:ctrlPr>
                          <a:rPr lang="en-US" sz="2800" i="1">
                            <a:latin typeface="Cambria Math" panose="02040503050406030204" pitchFamily="18" charset="0"/>
                          </a:rPr>
                        </m:ctrlPr>
                      </m:fPr>
                      <m:num>
                        <m:r>
                          <m:rPr>
                            <m:nor/>
                          </m:rPr>
                          <a:rPr lang="en-US" sz="2800" b="0" i="0" dirty="0" smtClean="0"/>
                          <m:t>n</m:t>
                        </m:r>
                        <m:r>
                          <a:rPr lang="en-US" sz="2800" i="1" dirty="0">
                            <a:latin typeface="Cambria Math" panose="02040503050406030204" pitchFamily="18" charset="0"/>
                          </a:rPr>
                          <m:t>!</m:t>
                        </m:r>
                      </m:num>
                      <m:den>
                        <m:r>
                          <m:rPr>
                            <m:nor/>
                          </m:rPr>
                          <a:rPr lang="en-US" sz="2800" dirty="0"/>
                          <m:t>(</m:t>
                        </m:r>
                        <m:r>
                          <m:rPr>
                            <m:nor/>
                          </m:rPr>
                          <a:rPr lang="en-US" sz="2800" b="0" i="0" dirty="0" smtClean="0"/>
                          <m:t>n</m:t>
                        </m:r>
                        <m:r>
                          <m:rPr>
                            <m:nor/>
                          </m:rPr>
                          <a:rPr lang="en-US" sz="2800" dirty="0"/>
                          <m:t>−</m:t>
                        </m:r>
                        <m:r>
                          <m:rPr>
                            <m:nor/>
                          </m:rPr>
                          <a:rPr lang="en-US" sz="2800" b="0" i="0" dirty="0" smtClean="0"/>
                          <m:t>r</m:t>
                        </m:r>
                        <m:r>
                          <m:rPr>
                            <m:nor/>
                          </m:rPr>
                          <a:rPr lang="en-US" sz="2800" dirty="0"/>
                          <m:t>)</m:t>
                        </m:r>
                        <m:r>
                          <a:rPr lang="en-US" sz="2800" i="1" dirty="0">
                            <a:latin typeface="Cambria Math" panose="02040503050406030204" pitchFamily="18" charset="0"/>
                          </a:rPr>
                          <m:t>!</m:t>
                        </m:r>
                      </m:den>
                    </m:f>
                    <m:r>
                      <a:rPr lang="en-US" sz="2800" i="1" dirty="0">
                        <a:latin typeface="Cambria Math" panose="02040503050406030204" pitchFamily="18" charset="0"/>
                      </a:rPr>
                      <m:t> </m:t>
                    </m:r>
                  </m:oMath>
                </a14:m>
                <a:endParaRPr lang="en-AU" sz="2800" dirty="0"/>
              </a:p>
            </p:txBody>
          </p:sp>
        </mc:Choice>
        <mc:Fallback>
          <p:sp>
            <p:nvSpPr>
              <p:cNvPr id="3" name="Content Placeholder 2">
                <a:extLst>
                  <a:ext uri="{FF2B5EF4-FFF2-40B4-BE49-F238E27FC236}">
                    <a16:creationId xmlns:a16="http://schemas.microsoft.com/office/drawing/2014/main" id="{CBEFBFD6-D9E3-48C6-9A56-BBE00EE0E0F4}"/>
                  </a:ext>
                </a:extLst>
              </p:cNvPr>
              <p:cNvSpPr>
                <a:spLocks noGrp="1" noRot="1" noChangeAspect="1" noMove="1" noResize="1" noEditPoints="1" noAdjustHandles="1" noChangeArrowheads="1" noChangeShapeType="1" noTextEdit="1"/>
              </p:cNvSpPr>
              <p:nvPr>
                <p:ph idx="1"/>
              </p:nvPr>
            </p:nvSpPr>
            <p:spPr>
              <a:xfrm>
                <a:off x="693906" y="1809345"/>
                <a:ext cx="10804188" cy="4500015"/>
              </a:xfrm>
              <a:blipFill>
                <a:blip r:embed="rId2"/>
                <a:stretch>
                  <a:fillRect l="-734" t="-1897"/>
                </a:stretch>
              </a:blipFill>
            </p:spPr>
            <p:txBody>
              <a:bodyPr/>
              <a:lstStyle/>
              <a:p>
                <a:r>
                  <a:rPr lang="en-AU">
                    <a:noFill/>
                  </a:rPr>
                  <a:t> </a:t>
                </a:r>
              </a:p>
            </p:txBody>
          </p:sp>
        </mc:Fallback>
      </mc:AlternateContent>
      <p:sp>
        <p:nvSpPr>
          <p:cNvPr id="5" name="Rectangle 4">
            <a:extLst>
              <a:ext uri="{FF2B5EF4-FFF2-40B4-BE49-F238E27FC236}">
                <a16:creationId xmlns:a16="http://schemas.microsoft.com/office/drawing/2014/main" id="{2B049393-EF3E-4F8A-8E34-89BB18668C90}"/>
              </a:ext>
            </a:extLst>
          </p:cNvPr>
          <p:cNvSpPr/>
          <p:nvPr/>
        </p:nvSpPr>
        <p:spPr>
          <a:xfrm>
            <a:off x="693906" y="3429000"/>
            <a:ext cx="10804188" cy="269942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0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E58F3-7233-4F1D-94B8-83DF62C94E08}"/>
              </a:ext>
            </a:extLst>
          </p:cNvPr>
          <p:cNvSpPr>
            <a:spLocks noGrp="1"/>
          </p:cNvSpPr>
          <p:nvPr>
            <p:ph type="title"/>
          </p:nvPr>
        </p:nvSpPr>
        <p:spPr>
          <a:xfrm>
            <a:off x="1024127" y="0"/>
            <a:ext cx="9720072" cy="797668"/>
          </a:xfrm>
        </p:spPr>
        <p:txBody>
          <a:bodyPr/>
          <a:lstStyle/>
          <a:p>
            <a:r>
              <a:rPr lang="en-US" dirty="0"/>
              <a:t>proof</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5AC3439-F8BE-4FB7-AD3E-11294822DEC0}"/>
                  </a:ext>
                </a:extLst>
              </p:cNvPr>
              <p:cNvSpPr>
                <a:spLocks noGrp="1"/>
              </p:cNvSpPr>
              <p:nvPr>
                <p:ph idx="1"/>
              </p:nvPr>
            </p:nvSpPr>
            <p:spPr>
              <a:xfrm>
                <a:off x="210766" y="797668"/>
                <a:ext cx="11770467" cy="6060332"/>
              </a:xfrm>
            </p:spPr>
            <p:txBody>
              <a:bodyPr>
                <a:normAutofit lnSpcReduction="10000"/>
              </a:bodyPr>
              <a:lstStyle/>
              <a:p>
                <a:r>
                  <a:rPr lang="en-US" dirty="0"/>
                  <a:t>To establish this formula we note that:</a:t>
                </a:r>
              </a:p>
              <a:p>
                <a:r>
                  <a:rPr lang="en-US" dirty="0"/>
                  <a:t>The 1st item can be chosen in n ways.</a:t>
                </a:r>
              </a:p>
              <a:p>
                <a:r>
                  <a:rPr lang="en-US" dirty="0"/>
                  <a:t>The 2nd item can be chosen in n−1 ways.</a:t>
                </a:r>
              </a:p>
              <a:p>
                <a:r>
                  <a:rPr lang="en-US" dirty="0"/>
                  <a:t>The </a:t>
                </a:r>
                <a:r>
                  <a:rPr lang="en-US" dirty="0" err="1"/>
                  <a:t>rth</a:t>
                </a:r>
                <a:r>
                  <a:rPr lang="en-US" dirty="0"/>
                  <a:t> item can be chosen in n−r+1 ways.</a:t>
                </a:r>
              </a:p>
              <a:p>
                <a:r>
                  <a:rPr lang="en-US" dirty="0"/>
                  <a:t>Therefore, by the multiplication principle, the number of permutations of n objects taken r at a time is</a:t>
                </a:r>
              </a:p>
              <a:p>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i="1">
                            <a:latin typeface="Cambria Math" panose="02040503050406030204" pitchFamily="18" charset="0"/>
                          </a:rPr>
                          <m:t>𝑛</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i="1" dirty="0">
                            <a:latin typeface="Cambria Math" panose="02040503050406030204" pitchFamily="18" charset="0"/>
                          </a:rPr>
                          <m:t>𝑟</m:t>
                        </m:r>
                      </m:sub>
                    </m:sSub>
                    <m:r>
                      <a:rPr lang="en-US" sz="2400" i="1" dirty="0">
                        <a:latin typeface="Cambria Math" panose="02040503050406030204" pitchFamily="18" charset="0"/>
                      </a:rPr>
                      <m:t> </m:t>
                    </m:r>
                  </m:oMath>
                </a14:m>
                <a:r>
                  <a:rPr lang="en-US" sz="2400" dirty="0"/>
                  <a:t>= n⋅(n−1)⋅⋯⋅(n−r+1)=</a:t>
                </a:r>
                <a14:m>
                  <m:oMath xmlns:m="http://schemas.openxmlformats.org/officeDocument/2006/math">
                    <m:f>
                      <m:fPr>
                        <m:ctrlPr>
                          <a:rPr lang="en-US" sz="2400" i="1">
                            <a:latin typeface="Cambria Math" panose="02040503050406030204" pitchFamily="18" charset="0"/>
                          </a:rPr>
                        </m:ctrlPr>
                      </m:fPr>
                      <m:num>
                        <m:r>
                          <m:rPr>
                            <m:nor/>
                          </m:rPr>
                          <a:rPr lang="en-US" sz="2400" dirty="0"/>
                          <m:t>n</m:t>
                        </m:r>
                        <m:r>
                          <m:rPr>
                            <m:nor/>
                          </m:rPr>
                          <a:rPr lang="en-US" sz="2400" dirty="0"/>
                          <m:t>⋅(</m:t>
                        </m:r>
                        <m:r>
                          <m:rPr>
                            <m:nor/>
                          </m:rPr>
                          <a:rPr lang="en-US" sz="2400" dirty="0"/>
                          <m:t>n</m:t>
                        </m:r>
                        <m:r>
                          <m:rPr>
                            <m:nor/>
                          </m:rPr>
                          <a:rPr lang="en-US" sz="2400" dirty="0"/>
                          <m:t>−1)⋅⋯⋅(</m:t>
                        </m:r>
                        <m:r>
                          <m:rPr>
                            <m:nor/>
                          </m:rPr>
                          <a:rPr lang="en-US" sz="2400" dirty="0"/>
                          <m:t>n</m:t>
                        </m:r>
                        <m:r>
                          <m:rPr>
                            <m:nor/>
                          </m:rPr>
                          <a:rPr lang="en-US" sz="2400" dirty="0"/>
                          <m:t>−</m:t>
                        </m:r>
                        <m:r>
                          <m:rPr>
                            <m:nor/>
                          </m:rPr>
                          <a:rPr lang="en-US" sz="2400" dirty="0"/>
                          <m:t>r</m:t>
                        </m:r>
                        <m:r>
                          <m:rPr>
                            <m:nor/>
                          </m:rPr>
                          <a:rPr lang="en-US" sz="2400" dirty="0"/>
                          <m:t>+1)⋅(</m:t>
                        </m:r>
                        <m:r>
                          <m:rPr>
                            <m:nor/>
                          </m:rPr>
                          <a:rPr lang="en-US" sz="2400" dirty="0"/>
                          <m:t>n</m:t>
                        </m:r>
                        <m:r>
                          <m:rPr>
                            <m:nor/>
                          </m:rPr>
                          <a:rPr lang="en-US" sz="2400" dirty="0"/>
                          <m:t>−</m:t>
                        </m:r>
                        <m:r>
                          <m:rPr>
                            <m:nor/>
                          </m:rPr>
                          <a:rPr lang="en-US" sz="2400" dirty="0"/>
                          <m:t>r</m:t>
                        </m:r>
                        <m:r>
                          <m:rPr>
                            <m:nor/>
                          </m:rPr>
                          <a:rPr lang="en-US" sz="2400" dirty="0"/>
                          <m:t>)⋅⋯⋅2⋅1</m:t>
                        </m:r>
                      </m:num>
                      <m:den>
                        <m:r>
                          <m:rPr>
                            <m:nor/>
                          </m:rPr>
                          <a:rPr lang="en-US" sz="2400" dirty="0"/>
                          <m:t>(</m:t>
                        </m:r>
                        <m:r>
                          <m:rPr>
                            <m:nor/>
                          </m:rPr>
                          <a:rPr lang="en-US" sz="2400" dirty="0"/>
                          <m:t>n</m:t>
                        </m:r>
                        <m:r>
                          <m:rPr>
                            <m:nor/>
                          </m:rPr>
                          <a:rPr lang="en-US" sz="2400" dirty="0"/>
                          <m:t>−</m:t>
                        </m:r>
                        <m:r>
                          <m:rPr>
                            <m:nor/>
                          </m:rPr>
                          <a:rPr lang="en-US" sz="2400" dirty="0"/>
                          <m:t>r</m:t>
                        </m:r>
                        <m:r>
                          <m:rPr>
                            <m:nor/>
                          </m:rPr>
                          <a:rPr lang="en-US" sz="2400" dirty="0"/>
                          <m:t>)⋅⋯⋅2⋅1</m:t>
                        </m:r>
                      </m:den>
                    </m:f>
                    <m:r>
                      <a:rPr lang="en-US" sz="2400" b="0" i="1" dirty="0" smtClean="0">
                        <a:latin typeface="Cambria Math" panose="02040503050406030204" pitchFamily="18" charset="0"/>
                      </a:rPr>
                      <m:t>=</m:t>
                    </m:r>
                  </m:oMath>
                </a14:m>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dirty="0"/>
                          <m:t>n</m:t>
                        </m:r>
                        <m:r>
                          <a:rPr lang="en-US" sz="2400" i="1" dirty="0">
                            <a:latin typeface="Cambria Math" panose="02040503050406030204" pitchFamily="18" charset="0"/>
                          </a:rPr>
                          <m:t>!</m:t>
                        </m:r>
                      </m:num>
                      <m:den>
                        <m:r>
                          <m:rPr>
                            <m:nor/>
                          </m:rPr>
                          <a:rPr lang="en-US" sz="2400" dirty="0"/>
                          <m:t>(</m:t>
                        </m:r>
                        <m:r>
                          <m:rPr>
                            <m:nor/>
                          </m:rPr>
                          <a:rPr lang="en-US" sz="2400" dirty="0"/>
                          <m:t>n</m:t>
                        </m:r>
                        <m:r>
                          <m:rPr>
                            <m:nor/>
                          </m:rPr>
                          <a:rPr lang="en-US" sz="2400" dirty="0"/>
                          <m:t>−</m:t>
                        </m:r>
                        <m:r>
                          <m:rPr>
                            <m:nor/>
                          </m:rPr>
                          <a:rPr lang="en-US" sz="2400" dirty="0"/>
                          <m:t>r</m:t>
                        </m:r>
                        <m:r>
                          <m:rPr>
                            <m:nor/>
                          </m:rPr>
                          <a:rPr lang="en-US" sz="2400" dirty="0"/>
                          <m:t>)</m:t>
                        </m:r>
                        <m:r>
                          <a:rPr lang="en-US" sz="2400" i="1" dirty="0">
                            <a:latin typeface="Cambria Math" panose="02040503050406030204" pitchFamily="18" charset="0"/>
                          </a:rPr>
                          <m:t>!</m:t>
                        </m:r>
                      </m:den>
                    </m:f>
                    <m:r>
                      <a:rPr lang="en-US" sz="2400" i="1" dirty="0">
                        <a:latin typeface="Cambria Math" panose="02040503050406030204" pitchFamily="18" charset="0"/>
                      </a:rPr>
                      <m:t> </m:t>
                    </m:r>
                  </m:oMath>
                </a14:m>
                <a:endParaRPr lang="en-US" dirty="0"/>
              </a:p>
              <a:p>
                <a:r>
                  <a:rPr lang="en-US" dirty="0"/>
                  <a:t>Notes:</a:t>
                </a:r>
              </a:p>
              <a:p>
                <a:r>
                  <a:rPr lang="en-US" dirty="0"/>
                  <a:t>If r=n, then we have </a:t>
                </a:r>
                <a14:m>
                  <m:oMath xmlns:m="http://schemas.openxmlformats.org/officeDocument/2006/math">
                    <m:sSup>
                      <m:sSupPr>
                        <m:ctrlPr>
                          <a:rPr lang="en-US" sz="2000" i="1">
                            <a:latin typeface="Cambria Math" panose="02040503050406030204" pitchFamily="18" charset="0"/>
                          </a:rPr>
                        </m:ctrlPr>
                      </m:sSupPr>
                      <m:e>
                        <m:r>
                          <a:rPr lang="en-US" sz="2000" i="1">
                            <a:solidFill>
                              <a:schemeClr val="bg1"/>
                            </a:solidFill>
                            <a:latin typeface="Cambria Math" panose="02040503050406030204" pitchFamily="18" charset="0"/>
                          </a:rPr>
                          <m:t>0</m:t>
                        </m:r>
                      </m:e>
                      <m:sup>
                        <m:r>
                          <a:rPr lang="en-US" sz="2000" i="1">
                            <a:latin typeface="Cambria Math" panose="02040503050406030204" pitchFamily="18" charset="0"/>
                          </a:rPr>
                          <m:t>𝑛</m:t>
                        </m:r>
                      </m:sup>
                    </m:sSup>
                    <m:sSub>
                      <m:sSubPr>
                        <m:ctrlPr>
                          <a:rPr lang="en-US" sz="2000" i="1" dirty="0">
                            <a:latin typeface="Cambria Math" panose="02040503050406030204" pitchFamily="18" charset="0"/>
                          </a:rPr>
                        </m:ctrlPr>
                      </m:sSubPr>
                      <m:e>
                        <m:r>
                          <a:rPr lang="en-US" sz="2000" i="1" dirty="0">
                            <a:latin typeface="Cambria Math" panose="02040503050406030204" pitchFamily="18" charset="0"/>
                          </a:rPr>
                          <m:t>𝑃</m:t>
                        </m:r>
                      </m:e>
                      <m:sub>
                        <m:r>
                          <a:rPr lang="en-US" sz="2000" b="0" i="1" dirty="0" smtClean="0">
                            <a:latin typeface="Cambria Math" panose="02040503050406030204" pitchFamily="18" charset="0"/>
                          </a:rPr>
                          <m:t>𝑛</m:t>
                        </m:r>
                      </m:sub>
                    </m:sSub>
                  </m:oMath>
                </a14:m>
                <a:r>
                  <a:rPr lang="en-US" dirty="0"/>
                  <a:t> which is simply the number of permutations of n objects and so must equal n!. The formula still works in this instance, since</a:t>
                </a:r>
              </a:p>
              <a:p>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i="1">
                            <a:latin typeface="Cambria Math" panose="02040503050406030204" pitchFamily="18" charset="0"/>
                          </a:rPr>
                          <m:t>𝑛</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b="0" i="1" dirty="0" smtClean="0">
                            <a:latin typeface="Cambria Math" panose="02040503050406030204" pitchFamily="18" charset="0"/>
                          </a:rPr>
                          <m:t>𝑛</m:t>
                        </m:r>
                      </m:sub>
                    </m:sSub>
                    <m:r>
                      <a:rPr lang="en-US" sz="2400" i="1" dirty="0">
                        <a:latin typeface="Cambria Math" panose="02040503050406030204" pitchFamily="18" charset="0"/>
                      </a:rPr>
                      <m:t> </m:t>
                    </m:r>
                  </m:oMath>
                </a14:m>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dirty="0"/>
                          <m:t>n</m:t>
                        </m:r>
                        <m:r>
                          <a:rPr lang="en-US" sz="2400" i="1" dirty="0">
                            <a:latin typeface="Cambria Math" panose="02040503050406030204" pitchFamily="18" charset="0"/>
                          </a:rPr>
                          <m:t>!</m:t>
                        </m:r>
                      </m:num>
                      <m:den>
                        <m:r>
                          <m:rPr>
                            <m:nor/>
                          </m:rPr>
                          <a:rPr lang="en-US" sz="2400" dirty="0"/>
                          <m:t>(</m:t>
                        </m:r>
                        <m:r>
                          <m:rPr>
                            <m:nor/>
                          </m:rPr>
                          <a:rPr lang="en-US" sz="2400" dirty="0"/>
                          <m:t>n</m:t>
                        </m:r>
                        <m:r>
                          <m:rPr>
                            <m:nor/>
                          </m:rPr>
                          <a:rPr lang="en-US" sz="2400" dirty="0"/>
                          <m:t>−</m:t>
                        </m:r>
                        <m:r>
                          <m:rPr>
                            <m:nor/>
                          </m:rPr>
                          <a:rPr lang="en-US" sz="2400" b="0" i="0" dirty="0" smtClean="0"/>
                          <m:t>n</m:t>
                        </m:r>
                        <m:r>
                          <m:rPr>
                            <m:nor/>
                          </m:rPr>
                          <a:rPr lang="en-US" sz="2400" dirty="0"/>
                          <m:t>)</m:t>
                        </m:r>
                        <m:r>
                          <a:rPr lang="en-US" sz="2400" i="1" dirty="0">
                            <a:latin typeface="Cambria Math" panose="02040503050406030204" pitchFamily="18" charset="0"/>
                          </a:rPr>
                          <m:t>!</m:t>
                        </m:r>
                      </m:den>
                    </m:f>
                    <m:r>
                      <a:rPr lang="en-US" sz="2400" b="0" i="1" dirty="0" smtClean="0">
                        <a:latin typeface="Cambria Math" panose="02040503050406030204" pitchFamily="18" charset="0"/>
                      </a:rPr>
                      <m:t>=</m:t>
                    </m:r>
                  </m:oMath>
                </a14:m>
                <a:r>
                  <a:rPr lang="en-US" sz="2000" dirty="0"/>
                  <a:t> </a:t>
                </a:r>
                <a14:m>
                  <m:oMath xmlns:m="http://schemas.openxmlformats.org/officeDocument/2006/math">
                    <m:f>
                      <m:fPr>
                        <m:ctrlPr>
                          <a:rPr lang="en-US" sz="2000" i="1">
                            <a:latin typeface="Cambria Math" panose="02040503050406030204" pitchFamily="18" charset="0"/>
                          </a:rPr>
                        </m:ctrlPr>
                      </m:fPr>
                      <m:num>
                        <m:r>
                          <m:rPr>
                            <m:nor/>
                          </m:rPr>
                          <a:rPr lang="en-US" sz="2000" dirty="0"/>
                          <m:t>n</m:t>
                        </m:r>
                        <m:r>
                          <a:rPr lang="en-US" sz="2000" i="1" dirty="0">
                            <a:latin typeface="Cambria Math" panose="02040503050406030204" pitchFamily="18" charset="0"/>
                          </a:rPr>
                          <m:t>!</m:t>
                        </m:r>
                      </m:num>
                      <m:den>
                        <m:r>
                          <m:rPr>
                            <m:nor/>
                          </m:rPr>
                          <a:rPr lang="en-US" sz="2000" b="0" i="0" dirty="0" smtClean="0">
                            <a:latin typeface="Cambria Math" panose="02040503050406030204" pitchFamily="18" charset="0"/>
                          </a:rPr>
                          <m:t>0!</m:t>
                        </m:r>
                      </m:den>
                    </m:f>
                    <m:r>
                      <a:rPr lang="en-US" sz="2000" i="1" dirty="0">
                        <a:latin typeface="Cambria Math" panose="02040503050406030204" pitchFamily="18" charset="0"/>
                      </a:rPr>
                      <m:t> </m:t>
                    </m:r>
                  </m:oMath>
                </a14:m>
                <a:r>
                  <a:rPr lang="en-US" dirty="0"/>
                  <a:t>=</a:t>
                </a:r>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dirty="0"/>
                          <m:t>n</m:t>
                        </m:r>
                        <m:r>
                          <a:rPr lang="en-US" sz="2400" i="1" dirty="0">
                            <a:latin typeface="Cambria Math" panose="02040503050406030204" pitchFamily="18" charset="0"/>
                          </a:rPr>
                          <m:t>!</m:t>
                        </m:r>
                      </m:num>
                      <m:den>
                        <m:r>
                          <m:rPr>
                            <m:nor/>
                          </m:rPr>
                          <a:rPr lang="en-US" sz="2400" b="0" i="0" dirty="0" smtClean="0">
                            <a:latin typeface="Cambria Math" panose="02040503050406030204" pitchFamily="18" charset="0"/>
                          </a:rPr>
                          <m:t>1</m:t>
                        </m:r>
                      </m:den>
                    </m:f>
                  </m:oMath>
                </a14:m>
                <a:r>
                  <a:rPr lang="en-US" dirty="0"/>
                  <a:t>=n!</a:t>
                </a:r>
              </a:p>
              <a:p>
                <a:r>
                  <a:rPr lang="en-US" dirty="0"/>
                  <a:t>Note that this calculation depends crucially on our decision to define 0!=1.</a:t>
                </a:r>
              </a:p>
              <a:p>
                <a:r>
                  <a:rPr lang="en-US" dirty="0"/>
                  <a:t>If r=1, then we obtain </a:t>
                </a:r>
                <a14:m>
                  <m:oMath xmlns:m="http://schemas.openxmlformats.org/officeDocument/2006/math">
                    <m:sSup>
                      <m:sSupPr>
                        <m:ctrlPr>
                          <a:rPr lang="en-US" sz="2000" i="1">
                            <a:latin typeface="Cambria Math" panose="02040503050406030204" pitchFamily="18" charset="0"/>
                          </a:rPr>
                        </m:ctrlPr>
                      </m:sSupPr>
                      <m:e>
                        <m:r>
                          <a:rPr lang="en-US" sz="2000" i="1">
                            <a:solidFill>
                              <a:schemeClr val="bg1"/>
                            </a:solidFill>
                            <a:latin typeface="Cambria Math" panose="02040503050406030204" pitchFamily="18" charset="0"/>
                          </a:rPr>
                          <m:t>0</m:t>
                        </m:r>
                      </m:e>
                      <m:sup>
                        <m:r>
                          <a:rPr lang="en-US" sz="2000" i="1">
                            <a:latin typeface="Cambria Math" panose="02040503050406030204" pitchFamily="18" charset="0"/>
                          </a:rPr>
                          <m:t>𝑛</m:t>
                        </m:r>
                      </m:sup>
                    </m:sSup>
                    <m:sSub>
                      <m:sSubPr>
                        <m:ctrlPr>
                          <a:rPr lang="en-US" sz="2000" i="1" dirty="0">
                            <a:latin typeface="Cambria Math" panose="02040503050406030204" pitchFamily="18" charset="0"/>
                          </a:rPr>
                        </m:ctrlPr>
                      </m:sSubPr>
                      <m:e>
                        <m:r>
                          <a:rPr lang="en-US" sz="2000" i="1" dirty="0">
                            <a:latin typeface="Cambria Math" panose="02040503050406030204" pitchFamily="18" charset="0"/>
                          </a:rPr>
                          <m:t>𝑃</m:t>
                        </m:r>
                      </m:e>
                      <m:sub>
                        <m:r>
                          <a:rPr lang="en-US" sz="2000" b="0" i="1" dirty="0" smtClean="0">
                            <a:latin typeface="Cambria Math" panose="02040503050406030204" pitchFamily="18" charset="0"/>
                          </a:rPr>
                          <m:t>1</m:t>
                        </m:r>
                      </m:sub>
                    </m:sSub>
                    <m:r>
                      <a:rPr lang="en-US" sz="2000" i="1" dirty="0">
                        <a:latin typeface="Cambria Math" panose="02040503050406030204" pitchFamily="18" charset="0"/>
                      </a:rPr>
                      <m:t> </m:t>
                    </m:r>
                  </m:oMath>
                </a14:m>
                <a:r>
                  <a:rPr lang="en-US" dirty="0"/>
                  <a:t>=n. Given n objects, there are n choices of one object, and each of these can be arranged in just one way.</a:t>
                </a:r>
                <a:endParaRPr lang="en-AU" dirty="0"/>
              </a:p>
            </p:txBody>
          </p:sp>
        </mc:Choice>
        <mc:Fallback>
          <p:sp>
            <p:nvSpPr>
              <p:cNvPr id="3" name="Content Placeholder 2">
                <a:extLst>
                  <a:ext uri="{FF2B5EF4-FFF2-40B4-BE49-F238E27FC236}">
                    <a16:creationId xmlns:a16="http://schemas.microsoft.com/office/drawing/2014/main" id="{95AC3439-F8BE-4FB7-AD3E-11294822DEC0}"/>
                  </a:ext>
                </a:extLst>
              </p:cNvPr>
              <p:cNvSpPr>
                <a:spLocks noGrp="1" noRot="1" noChangeAspect="1" noMove="1" noResize="1" noEditPoints="1" noAdjustHandles="1" noChangeArrowheads="1" noChangeShapeType="1" noTextEdit="1"/>
              </p:cNvSpPr>
              <p:nvPr>
                <p:ph idx="1"/>
              </p:nvPr>
            </p:nvSpPr>
            <p:spPr>
              <a:xfrm>
                <a:off x="210766" y="797668"/>
                <a:ext cx="11770467" cy="6060332"/>
              </a:xfrm>
              <a:blipFill>
                <a:blip r:embed="rId2"/>
                <a:stretch>
                  <a:fillRect l="-311" t="-1710" r="-725"/>
                </a:stretch>
              </a:blipFill>
            </p:spPr>
            <p:txBody>
              <a:bodyPr/>
              <a:lstStyle/>
              <a:p>
                <a:r>
                  <a:rPr lang="en-AU">
                    <a:noFill/>
                  </a:rPr>
                  <a:t> </a:t>
                </a:r>
              </a:p>
            </p:txBody>
          </p:sp>
        </mc:Fallback>
      </mc:AlternateContent>
    </p:spTree>
    <p:extLst>
      <p:ext uri="{BB962C8B-B14F-4D97-AF65-F5344CB8AC3E}">
        <p14:creationId xmlns:p14="http://schemas.microsoft.com/office/powerpoint/2010/main" val="334185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B8FD9-CD0B-4308-ABC1-0051FB669B64}"/>
              </a:ext>
            </a:extLst>
          </p:cNvPr>
          <p:cNvSpPr>
            <a:spLocks noGrp="1"/>
          </p:cNvSpPr>
          <p:nvPr>
            <p:ph type="title"/>
          </p:nvPr>
        </p:nvSpPr>
        <p:spPr/>
        <p:txBody>
          <a:bodyPr/>
          <a:lstStyle/>
          <a:p>
            <a:r>
              <a:rPr lang="en-US" dirty="0"/>
              <a:t>Examples</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5434577-B121-4D95-A64B-7531B138D9ED}"/>
                  </a:ext>
                </a:extLst>
              </p:cNvPr>
              <p:cNvSpPr>
                <a:spLocks noGrp="1"/>
              </p:cNvSpPr>
              <p:nvPr>
                <p:ph idx="1"/>
              </p:nvPr>
            </p:nvSpPr>
            <p:spPr>
              <a:xfrm>
                <a:off x="1024129" y="1799617"/>
                <a:ext cx="10143743" cy="4737370"/>
              </a:xfrm>
            </p:spPr>
            <p:txBody>
              <a:bodyPr>
                <a:normAutofit/>
              </a:bodyPr>
              <a:lstStyle/>
              <a:p>
                <a:r>
                  <a:rPr lang="en-US" sz="2400" dirty="0"/>
                  <a:t>1. Using the letters A, B, C, D and E without repetition, how many different two-letter arrangements are there?</a:t>
                </a:r>
              </a:p>
              <a:p>
                <a:r>
                  <a:rPr lang="en-US" sz="2400" dirty="0"/>
                  <a:t>2. Six runners compete in a race. In how many ways can the gold, silver and bronze medals be awarded?</a:t>
                </a:r>
              </a:p>
              <a:p>
                <a:r>
                  <a:rPr lang="en-US" sz="2400" dirty="0"/>
                  <a:t>There are five letters to arrange in two positions:</a:t>
                </a:r>
              </a:p>
              <a:p>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5</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b="0" i="1" dirty="0" smtClean="0">
                            <a:latin typeface="Cambria Math" panose="02040503050406030204" pitchFamily="18" charset="0"/>
                          </a:rPr>
                          <m:t>2</m:t>
                        </m:r>
                      </m:sub>
                    </m:sSub>
                    <m:r>
                      <a:rPr lang="en-US" sz="2400" i="1" dirty="0">
                        <a:latin typeface="Cambria Math" panose="02040503050406030204" pitchFamily="18" charset="0"/>
                      </a:rPr>
                      <m:t> </m:t>
                    </m:r>
                  </m:oMath>
                </a14:m>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b="0" i="0" smtClean="0">
                            <a:latin typeface="Cambria Math" panose="02040503050406030204" pitchFamily="18" charset="0"/>
                          </a:rPr>
                          <m:t>5</m:t>
                        </m:r>
                        <m:r>
                          <a:rPr lang="en-US" sz="2400" i="1" dirty="0">
                            <a:latin typeface="Cambria Math" panose="02040503050406030204" pitchFamily="18" charset="0"/>
                          </a:rPr>
                          <m:t>!</m:t>
                        </m:r>
                      </m:num>
                      <m:den>
                        <m:r>
                          <m:rPr>
                            <m:nor/>
                          </m:rPr>
                          <a:rPr lang="en-US" sz="2400" dirty="0"/>
                          <m:t>(</m:t>
                        </m:r>
                        <m:r>
                          <m:rPr>
                            <m:nor/>
                          </m:rPr>
                          <a:rPr lang="en-US" sz="2400" b="0" i="0" dirty="0" smtClean="0"/>
                          <m:t>5</m:t>
                        </m:r>
                        <m:r>
                          <m:rPr>
                            <m:nor/>
                          </m:rPr>
                          <a:rPr lang="en-US" sz="2400" dirty="0"/>
                          <m:t>−</m:t>
                        </m:r>
                        <m:r>
                          <m:rPr>
                            <m:nor/>
                          </m:rPr>
                          <a:rPr lang="en-US" sz="2400" b="0" i="0" dirty="0" smtClean="0"/>
                          <m:t>2</m:t>
                        </m:r>
                        <m:r>
                          <m:rPr>
                            <m:nor/>
                          </m:rPr>
                          <a:rPr lang="en-US" sz="2400" dirty="0"/>
                          <m:t>)</m:t>
                        </m:r>
                        <m:r>
                          <a:rPr lang="en-US" sz="2400" i="1" dirty="0">
                            <a:latin typeface="Cambria Math" panose="02040503050406030204" pitchFamily="18" charset="0"/>
                          </a:rPr>
                          <m:t>!</m:t>
                        </m:r>
                      </m:den>
                    </m:f>
                    <m:r>
                      <a:rPr lang="en-US" sz="2400" i="1" dirty="0">
                        <a:latin typeface="Cambria Math" panose="02040503050406030204" pitchFamily="18" charset="0"/>
                      </a:rPr>
                      <m:t> </m:t>
                    </m:r>
                  </m:oMath>
                </a14:m>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a:latin typeface="Cambria Math" panose="02040503050406030204" pitchFamily="18" charset="0"/>
                          </a:rPr>
                          <m:t>5</m:t>
                        </m:r>
                        <m:r>
                          <a:rPr lang="en-US" sz="2400" i="1" dirty="0">
                            <a:latin typeface="Cambria Math" panose="02040503050406030204" pitchFamily="18" charset="0"/>
                          </a:rPr>
                          <m:t>!</m:t>
                        </m:r>
                      </m:num>
                      <m:den>
                        <m:r>
                          <m:rPr>
                            <m:nor/>
                          </m:rPr>
                          <a:rPr lang="en-US" sz="2400" b="0" i="0" dirty="0" smtClean="0">
                            <a:latin typeface="Cambria Math" panose="02040503050406030204" pitchFamily="18" charset="0"/>
                          </a:rPr>
                          <m:t>3</m:t>
                        </m:r>
                        <m:r>
                          <a:rPr lang="en-US" sz="2400" i="1" dirty="0">
                            <a:latin typeface="Cambria Math" panose="02040503050406030204" pitchFamily="18" charset="0"/>
                          </a:rPr>
                          <m:t>!</m:t>
                        </m:r>
                      </m:den>
                    </m:f>
                  </m:oMath>
                </a14:m>
                <a:r>
                  <a:rPr lang="en-US" sz="2400" dirty="0"/>
                  <a:t> = </a:t>
                </a:r>
                <a14:m>
                  <m:oMath xmlns:m="http://schemas.openxmlformats.org/officeDocument/2006/math">
                    <m:f>
                      <m:fPr>
                        <m:ctrlPr>
                          <a:rPr lang="en-US" sz="2400" i="1">
                            <a:latin typeface="Cambria Math" panose="02040503050406030204" pitchFamily="18" charset="0"/>
                          </a:rPr>
                        </m:ctrlPr>
                      </m:fPr>
                      <m:num>
                        <m:r>
                          <m:rPr>
                            <m:nor/>
                          </m:rPr>
                          <a:rPr lang="en-US" sz="2400" dirty="0"/>
                          <m:t>5⋅4⋅3</m:t>
                        </m:r>
                        <m:r>
                          <a:rPr lang="en-US" sz="2400" i="1" dirty="0">
                            <a:latin typeface="Cambria Math" panose="02040503050406030204" pitchFamily="18" charset="0"/>
                          </a:rPr>
                          <m:t>!</m:t>
                        </m:r>
                      </m:num>
                      <m:den>
                        <m:r>
                          <m:rPr>
                            <m:nor/>
                          </m:rPr>
                          <a:rPr lang="en-US" sz="2400" b="0" i="0" dirty="0" smtClean="0">
                            <a:latin typeface="Cambria Math" panose="02040503050406030204" pitchFamily="18" charset="0"/>
                          </a:rPr>
                          <m:t>3</m:t>
                        </m:r>
                        <m:r>
                          <a:rPr lang="en-US" sz="2400" i="1" dirty="0">
                            <a:latin typeface="Cambria Math" panose="02040503050406030204" pitchFamily="18" charset="0"/>
                          </a:rPr>
                          <m:t>!</m:t>
                        </m:r>
                      </m:den>
                    </m:f>
                  </m:oMath>
                </a14:m>
                <a:r>
                  <a:rPr lang="en-US" sz="2400" dirty="0"/>
                  <a:t> =20</a:t>
                </a:r>
              </a:p>
              <a:p>
                <a:r>
                  <a:rPr lang="en-US" sz="2400" dirty="0"/>
                  <a:t>There are six runners to arrange in three positions:</a:t>
                </a:r>
              </a:p>
              <a:p>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6</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b="0" i="1" dirty="0" smtClean="0">
                            <a:latin typeface="Cambria Math" panose="02040503050406030204" pitchFamily="18" charset="0"/>
                          </a:rPr>
                          <m:t>3</m:t>
                        </m:r>
                      </m:sub>
                    </m:sSub>
                    <m:r>
                      <a:rPr lang="en-US" sz="2400" i="1" dirty="0">
                        <a:latin typeface="Cambria Math" panose="02040503050406030204" pitchFamily="18" charset="0"/>
                      </a:rPr>
                      <m:t> </m:t>
                    </m:r>
                  </m:oMath>
                </a14:m>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b="0" i="0" smtClean="0">
                            <a:latin typeface="Cambria Math" panose="02040503050406030204" pitchFamily="18" charset="0"/>
                          </a:rPr>
                          <m:t>6</m:t>
                        </m:r>
                        <m:r>
                          <a:rPr lang="en-US" sz="2400" i="1" dirty="0">
                            <a:latin typeface="Cambria Math" panose="02040503050406030204" pitchFamily="18" charset="0"/>
                          </a:rPr>
                          <m:t>!</m:t>
                        </m:r>
                      </m:num>
                      <m:den>
                        <m:r>
                          <m:rPr>
                            <m:nor/>
                          </m:rPr>
                          <a:rPr lang="en-US" sz="2400" dirty="0"/>
                          <m:t>(</m:t>
                        </m:r>
                        <m:r>
                          <m:rPr>
                            <m:nor/>
                          </m:rPr>
                          <a:rPr lang="en-US" sz="2400" b="0" i="0" dirty="0" smtClean="0"/>
                          <m:t>6</m:t>
                        </m:r>
                        <m:r>
                          <m:rPr>
                            <m:nor/>
                          </m:rPr>
                          <a:rPr lang="en-US" sz="2400" dirty="0"/>
                          <m:t>−</m:t>
                        </m:r>
                        <m:r>
                          <m:rPr>
                            <m:nor/>
                          </m:rPr>
                          <a:rPr lang="en-US" sz="2400" b="0" i="0" dirty="0" smtClean="0"/>
                          <m:t>3</m:t>
                        </m:r>
                        <m:r>
                          <m:rPr>
                            <m:nor/>
                          </m:rPr>
                          <a:rPr lang="en-US" sz="2400" dirty="0"/>
                          <m:t>)</m:t>
                        </m:r>
                        <m:r>
                          <a:rPr lang="en-US" sz="2400" i="1" dirty="0">
                            <a:latin typeface="Cambria Math" panose="02040503050406030204" pitchFamily="18" charset="0"/>
                          </a:rPr>
                          <m:t>!</m:t>
                        </m:r>
                      </m:den>
                    </m:f>
                    <m:r>
                      <a:rPr lang="en-US" sz="2400" i="1" dirty="0">
                        <a:latin typeface="Cambria Math" panose="02040503050406030204" pitchFamily="18" charset="0"/>
                      </a:rPr>
                      <m:t> </m:t>
                    </m:r>
                  </m:oMath>
                </a14:m>
                <a:r>
                  <a:rPr lang="en-US" sz="2400" dirty="0"/>
                  <a:t>= </a:t>
                </a:r>
                <a14:m>
                  <m:oMath xmlns:m="http://schemas.openxmlformats.org/officeDocument/2006/math">
                    <m:f>
                      <m:fPr>
                        <m:ctrlPr>
                          <a:rPr lang="en-US" sz="2400" i="1">
                            <a:latin typeface="Cambria Math" panose="02040503050406030204" pitchFamily="18" charset="0"/>
                          </a:rPr>
                        </m:ctrlPr>
                      </m:fPr>
                      <m:num>
                        <m:r>
                          <m:rPr>
                            <m:nor/>
                          </m:rPr>
                          <a:rPr lang="en-US" sz="2400" b="0" i="0" smtClean="0">
                            <a:latin typeface="Cambria Math" panose="02040503050406030204" pitchFamily="18" charset="0"/>
                          </a:rPr>
                          <m:t>6</m:t>
                        </m:r>
                        <m:r>
                          <a:rPr lang="en-US" sz="2400" i="1" dirty="0">
                            <a:latin typeface="Cambria Math" panose="02040503050406030204" pitchFamily="18" charset="0"/>
                          </a:rPr>
                          <m:t>!</m:t>
                        </m:r>
                      </m:num>
                      <m:den>
                        <m:r>
                          <m:rPr>
                            <m:nor/>
                          </m:rPr>
                          <a:rPr lang="en-US" sz="2400" dirty="0">
                            <a:latin typeface="Cambria Math" panose="02040503050406030204" pitchFamily="18" charset="0"/>
                          </a:rPr>
                          <m:t>3</m:t>
                        </m:r>
                        <m:r>
                          <a:rPr lang="en-US" sz="2400" i="1" dirty="0">
                            <a:latin typeface="Cambria Math" panose="02040503050406030204" pitchFamily="18" charset="0"/>
                          </a:rPr>
                          <m:t>!</m:t>
                        </m:r>
                      </m:den>
                    </m:f>
                  </m:oMath>
                </a14:m>
                <a:r>
                  <a:rPr lang="en-US" sz="2400" dirty="0"/>
                  <a:t> = </a:t>
                </a:r>
                <a14:m>
                  <m:oMath xmlns:m="http://schemas.openxmlformats.org/officeDocument/2006/math">
                    <m:f>
                      <m:fPr>
                        <m:ctrlPr>
                          <a:rPr lang="en-US" sz="2400" i="1">
                            <a:latin typeface="Cambria Math" panose="02040503050406030204" pitchFamily="18" charset="0"/>
                          </a:rPr>
                        </m:ctrlPr>
                      </m:fPr>
                      <m:num>
                        <m:r>
                          <m:rPr>
                            <m:nor/>
                          </m:rPr>
                          <a:rPr lang="en-US" sz="2400" dirty="0"/>
                          <m:t>6⋅</m:t>
                        </m:r>
                        <m:r>
                          <m:rPr>
                            <m:nor/>
                          </m:rPr>
                          <a:rPr lang="en-US" sz="2400" dirty="0"/>
                          <m:t>5⋅4⋅3</m:t>
                        </m:r>
                        <m:r>
                          <a:rPr lang="en-US" sz="2400" i="1" dirty="0">
                            <a:latin typeface="Cambria Math" panose="02040503050406030204" pitchFamily="18" charset="0"/>
                          </a:rPr>
                          <m:t>!</m:t>
                        </m:r>
                      </m:num>
                      <m:den>
                        <m:r>
                          <m:rPr>
                            <m:nor/>
                          </m:rPr>
                          <a:rPr lang="en-US" sz="2400" dirty="0">
                            <a:latin typeface="Cambria Math" panose="02040503050406030204" pitchFamily="18" charset="0"/>
                          </a:rPr>
                          <m:t>3</m:t>
                        </m:r>
                        <m:r>
                          <a:rPr lang="en-US" sz="2400" i="1" dirty="0">
                            <a:latin typeface="Cambria Math" panose="02040503050406030204" pitchFamily="18" charset="0"/>
                          </a:rPr>
                          <m:t>!</m:t>
                        </m:r>
                      </m:den>
                    </m:f>
                  </m:oMath>
                </a14:m>
                <a:r>
                  <a:rPr lang="en-US" sz="2400" dirty="0"/>
                  <a:t> =120</a:t>
                </a:r>
              </a:p>
              <a:p>
                <a:endParaRPr lang="en-AU" sz="2400" dirty="0"/>
              </a:p>
            </p:txBody>
          </p:sp>
        </mc:Choice>
        <mc:Fallback>
          <p:sp>
            <p:nvSpPr>
              <p:cNvPr id="3" name="Content Placeholder 2">
                <a:extLst>
                  <a:ext uri="{FF2B5EF4-FFF2-40B4-BE49-F238E27FC236}">
                    <a16:creationId xmlns:a16="http://schemas.microsoft.com/office/drawing/2014/main" id="{95434577-B121-4D95-A64B-7531B138D9ED}"/>
                  </a:ext>
                </a:extLst>
              </p:cNvPr>
              <p:cNvSpPr>
                <a:spLocks noGrp="1" noRot="1" noChangeAspect="1" noMove="1" noResize="1" noEditPoints="1" noAdjustHandles="1" noChangeArrowheads="1" noChangeShapeType="1" noTextEdit="1"/>
              </p:cNvSpPr>
              <p:nvPr>
                <p:ph idx="1"/>
              </p:nvPr>
            </p:nvSpPr>
            <p:spPr>
              <a:xfrm>
                <a:off x="1024129" y="1799617"/>
                <a:ext cx="10143743" cy="4737370"/>
              </a:xfrm>
              <a:blipFill>
                <a:blip r:embed="rId2"/>
                <a:stretch>
                  <a:fillRect l="-481" t="-1802"/>
                </a:stretch>
              </a:blipFill>
            </p:spPr>
            <p:txBody>
              <a:bodyPr/>
              <a:lstStyle/>
              <a:p>
                <a:r>
                  <a:rPr lang="en-AU">
                    <a:noFill/>
                  </a:rPr>
                  <a:t> </a:t>
                </a:r>
              </a:p>
            </p:txBody>
          </p:sp>
        </mc:Fallback>
      </mc:AlternateContent>
    </p:spTree>
    <p:extLst>
      <p:ext uri="{BB962C8B-B14F-4D97-AF65-F5344CB8AC3E}">
        <p14:creationId xmlns:p14="http://schemas.microsoft.com/office/powerpoint/2010/main" val="4226616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49436-3171-4A51-8C35-13AB69926818}"/>
              </a:ext>
            </a:extLst>
          </p:cNvPr>
          <p:cNvSpPr>
            <a:spLocks noGrp="1"/>
          </p:cNvSpPr>
          <p:nvPr>
            <p:ph type="title"/>
          </p:nvPr>
        </p:nvSpPr>
        <p:spPr/>
        <p:txBody>
          <a:bodyPr/>
          <a:lstStyle/>
          <a:p>
            <a:r>
              <a:rPr lang="en-US" dirty="0"/>
              <a:t>Example</a:t>
            </a:r>
            <a:endParaRPr lang="en-AU" dirty="0"/>
          </a:p>
        </p:txBody>
      </p:sp>
      <p:sp>
        <p:nvSpPr>
          <p:cNvPr id="3" name="Content Placeholder 2">
            <a:extLst>
              <a:ext uri="{FF2B5EF4-FFF2-40B4-BE49-F238E27FC236}">
                <a16:creationId xmlns:a16="http://schemas.microsoft.com/office/drawing/2014/main" id="{F6507E41-5AE3-4954-906B-AD722B31A61D}"/>
              </a:ext>
            </a:extLst>
          </p:cNvPr>
          <p:cNvSpPr>
            <a:spLocks noGrp="1"/>
          </p:cNvSpPr>
          <p:nvPr>
            <p:ph idx="1"/>
          </p:nvPr>
        </p:nvSpPr>
        <p:spPr/>
        <p:txBody>
          <a:bodyPr>
            <a:normAutofit/>
          </a:bodyPr>
          <a:lstStyle/>
          <a:p>
            <a:r>
              <a:rPr lang="en-US" sz="2400" dirty="0"/>
              <a:t>How many ways can seven friends sit along a park bench with space for only four people?</a:t>
            </a:r>
          </a:p>
          <a:p>
            <a:endParaRPr lang="en-US" sz="2400" dirty="0"/>
          </a:p>
          <a:p>
            <a:endParaRPr lang="en-US" sz="2400" dirty="0"/>
          </a:p>
          <a:p>
            <a:r>
              <a:rPr lang="en-US" sz="2400" dirty="0"/>
              <a:t>By the multiplication principle, the total number of arrangements is</a:t>
            </a:r>
          </a:p>
          <a:p>
            <a:r>
              <a:rPr lang="en-US" sz="2400" dirty="0"/>
              <a:t>7×6×5×4=840</a:t>
            </a:r>
            <a:endParaRPr lang="en-AU" sz="2400" dirty="0"/>
          </a:p>
        </p:txBody>
      </p:sp>
      <p:graphicFrame>
        <p:nvGraphicFramePr>
          <p:cNvPr id="4" name="Table 4">
            <a:extLst>
              <a:ext uri="{FF2B5EF4-FFF2-40B4-BE49-F238E27FC236}">
                <a16:creationId xmlns:a16="http://schemas.microsoft.com/office/drawing/2014/main" id="{7C5E0971-5AB4-4C77-ACF8-D56AAD4D3ADA}"/>
              </a:ext>
            </a:extLst>
          </p:cNvPr>
          <p:cNvGraphicFramePr>
            <a:graphicFrameLocks noGrp="1"/>
          </p:cNvGraphicFramePr>
          <p:nvPr>
            <p:extLst>
              <p:ext uri="{D42A27DB-BD31-4B8C-83A1-F6EECF244321}">
                <p14:modId xmlns:p14="http://schemas.microsoft.com/office/powerpoint/2010/main" val="219068751"/>
              </p:ext>
            </p:extLst>
          </p:nvPr>
        </p:nvGraphicFramePr>
        <p:xfrm>
          <a:off x="1175966" y="3243580"/>
          <a:ext cx="4920036" cy="457200"/>
        </p:xfrm>
        <a:graphic>
          <a:graphicData uri="http://schemas.openxmlformats.org/drawingml/2006/table">
            <a:tbl>
              <a:tblPr firstRow="1" bandRow="1">
                <a:tableStyleId>{5C22544A-7EE6-4342-B048-85BDC9FD1C3A}</a:tableStyleId>
              </a:tblPr>
              <a:tblGrid>
                <a:gridCol w="1230009">
                  <a:extLst>
                    <a:ext uri="{9D8B030D-6E8A-4147-A177-3AD203B41FA5}">
                      <a16:colId xmlns:a16="http://schemas.microsoft.com/office/drawing/2014/main" val="3968605211"/>
                    </a:ext>
                  </a:extLst>
                </a:gridCol>
                <a:gridCol w="1230009">
                  <a:extLst>
                    <a:ext uri="{9D8B030D-6E8A-4147-A177-3AD203B41FA5}">
                      <a16:colId xmlns:a16="http://schemas.microsoft.com/office/drawing/2014/main" val="1835251011"/>
                    </a:ext>
                  </a:extLst>
                </a:gridCol>
                <a:gridCol w="1230009">
                  <a:extLst>
                    <a:ext uri="{9D8B030D-6E8A-4147-A177-3AD203B41FA5}">
                      <a16:colId xmlns:a16="http://schemas.microsoft.com/office/drawing/2014/main" val="1664341817"/>
                    </a:ext>
                  </a:extLst>
                </a:gridCol>
                <a:gridCol w="1230009">
                  <a:extLst>
                    <a:ext uri="{9D8B030D-6E8A-4147-A177-3AD203B41FA5}">
                      <a16:colId xmlns:a16="http://schemas.microsoft.com/office/drawing/2014/main" val="221125305"/>
                    </a:ext>
                  </a:extLst>
                </a:gridCol>
              </a:tblGrid>
              <a:tr h="370840">
                <a:tc>
                  <a:txBody>
                    <a:bodyPr/>
                    <a:lstStyle/>
                    <a:p>
                      <a:r>
                        <a:rPr lang="en-US" sz="2400" dirty="0"/>
                        <a:t>7</a:t>
                      </a:r>
                      <a:endParaRPr lang="en-AU" sz="2400" dirty="0"/>
                    </a:p>
                  </a:txBody>
                  <a:tcPr/>
                </a:tc>
                <a:tc>
                  <a:txBody>
                    <a:bodyPr/>
                    <a:lstStyle/>
                    <a:p>
                      <a:r>
                        <a:rPr lang="en-US" sz="2400" dirty="0"/>
                        <a:t>6</a:t>
                      </a:r>
                      <a:endParaRPr lang="en-AU" sz="2400" dirty="0"/>
                    </a:p>
                  </a:txBody>
                  <a:tcPr/>
                </a:tc>
                <a:tc>
                  <a:txBody>
                    <a:bodyPr/>
                    <a:lstStyle/>
                    <a:p>
                      <a:r>
                        <a:rPr lang="en-US" sz="2400" dirty="0"/>
                        <a:t>5</a:t>
                      </a:r>
                      <a:endParaRPr lang="en-AU" sz="2400" dirty="0"/>
                    </a:p>
                  </a:txBody>
                  <a:tcPr/>
                </a:tc>
                <a:tc>
                  <a:txBody>
                    <a:bodyPr/>
                    <a:lstStyle/>
                    <a:p>
                      <a:r>
                        <a:rPr lang="en-US" sz="2400" dirty="0"/>
                        <a:t>4</a:t>
                      </a:r>
                      <a:endParaRPr lang="en-AU" sz="2400" dirty="0"/>
                    </a:p>
                  </a:txBody>
                  <a:tcPr/>
                </a:tc>
                <a:extLst>
                  <a:ext uri="{0D108BD9-81ED-4DB2-BD59-A6C34878D82A}">
                    <a16:rowId xmlns:a16="http://schemas.microsoft.com/office/drawing/2014/main" val="1464964102"/>
                  </a:ext>
                </a:extLst>
              </a:tr>
            </a:tbl>
          </a:graphicData>
        </a:graphic>
      </p:graphicFrame>
    </p:spTree>
    <p:extLst>
      <p:ext uri="{BB962C8B-B14F-4D97-AF65-F5344CB8AC3E}">
        <p14:creationId xmlns:p14="http://schemas.microsoft.com/office/powerpoint/2010/main" val="93722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5EE07-B756-473E-AE18-3F164ED371DF}"/>
              </a:ext>
            </a:extLst>
          </p:cNvPr>
          <p:cNvSpPr>
            <a:spLocks noGrp="1"/>
          </p:cNvSpPr>
          <p:nvPr>
            <p:ph type="title"/>
          </p:nvPr>
        </p:nvSpPr>
        <p:spPr/>
        <p:txBody>
          <a:bodyPr/>
          <a:lstStyle/>
          <a:p>
            <a:r>
              <a:rPr lang="en-AU" dirty="0"/>
              <a:t>Section summary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804C6A5-3F8B-447B-8537-C5E1177AA5A8}"/>
                  </a:ext>
                </a:extLst>
              </p:cNvPr>
              <p:cNvSpPr>
                <a:spLocks noGrp="1"/>
              </p:cNvSpPr>
              <p:nvPr>
                <p:ph idx="1"/>
              </p:nvPr>
            </p:nvSpPr>
            <p:spPr>
              <a:xfrm>
                <a:off x="1024128" y="2286000"/>
                <a:ext cx="10298868" cy="4023360"/>
              </a:xfrm>
            </p:spPr>
            <p:txBody>
              <a:bodyPr>
                <a:normAutofit/>
              </a:bodyPr>
              <a:lstStyle/>
              <a:p>
                <a:r>
                  <a:rPr lang="en-US" sz="2800" dirty="0"/>
                  <a:t>n!=n⋅(n−1)⋅(n−2)⋅⋯⋅2⋅1 and 0!=1</a:t>
                </a:r>
              </a:p>
              <a:p>
                <a:r>
                  <a:rPr lang="en-US" sz="2800" dirty="0"/>
                  <a:t>n!=n⋅(n−1)!</a:t>
                </a:r>
              </a:p>
              <a:p>
                <a:r>
                  <a:rPr lang="en-US" sz="2800" dirty="0"/>
                  <a:t>A permutation is an ordered arrangement of objects.</a:t>
                </a:r>
              </a:p>
              <a:p>
                <a:r>
                  <a:rPr lang="en-US" sz="2800" dirty="0"/>
                  <a:t>The number of permutations of n objects is n!.</a:t>
                </a:r>
              </a:p>
              <a:p>
                <a:r>
                  <a:rPr lang="en-US" sz="2800" dirty="0"/>
                  <a:t>The number of permutations of n objects taken r at a time is given by</a:t>
                </a:r>
              </a:p>
              <a:p>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US" sz="2800" i="1">
                            <a:latin typeface="Cambria Math" panose="02040503050406030204" pitchFamily="18" charset="0"/>
                          </a:rPr>
                          <m:t>𝑛</m:t>
                        </m:r>
                      </m:sup>
                    </m:sSup>
                    <m:sSub>
                      <m:sSubPr>
                        <m:ctrlPr>
                          <a:rPr lang="en-US" sz="2800" i="1" dirty="0">
                            <a:latin typeface="Cambria Math" panose="02040503050406030204" pitchFamily="18" charset="0"/>
                          </a:rPr>
                        </m:ctrlPr>
                      </m:sSubPr>
                      <m:e>
                        <m:r>
                          <a:rPr lang="en-US" sz="2800" i="1" dirty="0">
                            <a:latin typeface="Cambria Math" panose="02040503050406030204" pitchFamily="18" charset="0"/>
                          </a:rPr>
                          <m:t>𝑃</m:t>
                        </m:r>
                      </m:e>
                      <m:sub>
                        <m:r>
                          <a:rPr lang="en-US" sz="2800" i="1" dirty="0">
                            <a:latin typeface="Cambria Math" panose="02040503050406030204" pitchFamily="18" charset="0"/>
                          </a:rPr>
                          <m:t>𝑟</m:t>
                        </m:r>
                      </m:sub>
                    </m:sSub>
                    <m:r>
                      <a:rPr lang="en-US" sz="2800" i="1" dirty="0">
                        <a:latin typeface="Cambria Math" panose="02040503050406030204" pitchFamily="18" charset="0"/>
                      </a:rPr>
                      <m:t> </m:t>
                    </m:r>
                  </m:oMath>
                </a14:m>
                <a:r>
                  <a:rPr lang="en-US" sz="2800" dirty="0"/>
                  <a:t>= </a:t>
                </a:r>
                <a14:m>
                  <m:oMath xmlns:m="http://schemas.openxmlformats.org/officeDocument/2006/math">
                    <m:f>
                      <m:fPr>
                        <m:ctrlPr>
                          <a:rPr lang="en-US" sz="2800" i="1">
                            <a:latin typeface="Cambria Math" panose="02040503050406030204" pitchFamily="18" charset="0"/>
                          </a:rPr>
                        </m:ctrlPr>
                      </m:fPr>
                      <m:num>
                        <m:r>
                          <m:rPr>
                            <m:nor/>
                          </m:rPr>
                          <a:rPr lang="en-US" sz="2800" dirty="0"/>
                          <m:t>n</m:t>
                        </m:r>
                        <m:r>
                          <a:rPr lang="en-US" sz="2800" i="1" dirty="0">
                            <a:latin typeface="Cambria Math" panose="02040503050406030204" pitchFamily="18" charset="0"/>
                          </a:rPr>
                          <m:t>!</m:t>
                        </m:r>
                      </m:num>
                      <m:den>
                        <m:r>
                          <m:rPr>
                            <m:nor/>
                          </m:rPr>
                          <a:rPr lang="en-US" sz="2800" dirty="0"/>
                          <m:t>(</m:t>
                        </m:r>
                        <m:r>
                          <m:rPr>
                            <m:nor/>
                          </m:rPr>
                          <a:rPr lang="en-US" sz="2800" dirty="0"/>
                          <m:t>n</m:t>
                        </m:r>
                        <m:r>
                          <m:rPr>
                            <m:nor/>
                          </m:rPr>
                          <a:rPr lang="en-US" sz="2800" dirty="0"/>
                          <m:t>−</m:t>
                        </m:r>
                        <m:r>
                          <m:rPr>
                            <m:nor/>
                          </m:rPr>
                          <a:rPr lang="en-US" sz="2800" dirty="0"/>
                          <m:t>r</m:t>
                        </m:r>
                        <m:r>
                          <m:rPr>
                            <m:nor/>
                          </m:rPr>
                          <a:rPr lang="en-US" sz="2800" dirty="0"/>
                          <m:t>)</m:t>
                        </m:r>
                        <m:r>
                          <a:rPr lang="en-US" sz="2800" i="1" dirty="0">
                            <a:latin typeface="Cambria Math" panose="02040503050406030204" pitchFamily="18" charset="0"/>
                          </a:rPr>
                          <m:t>!</m:t>
                        </m:r>
                      </m:den>
                    </m:f>
                  </m:oMath>
                </a14:m>
                <a:endParaRPr lang="en-AU" sz="2800" dirty="0"/>
              </a:p>
            </p:txBody>
          </p:sp>
        </mc:Choice>
        <mc:Fallback>
          <p:sp>
            <p:nvSpPr>
              <p:cNvPr id="3" name="Content Placeholder 2">
                <a:extLst>
                  <a:ext uri="{FF2B5EF4-FFF2-40B4-BE49-F238E27FC236}">
                    <a16:creationId xmlns:a16="http://schemas.microsoft.com/office/drawing/2014/main" id="{7804C6A5-3F8B-447B-8537-C5E1177AA5A8}"/>
                  </a:ext>
                </a:extLst>
              </p:cNvPr>
              <p:cNvSpPr>
                <a:spLocks noGrp="1" noRot="1" noChangeAspect="1" noMove="1" noResize="1" noEditPoints="1" noAdjustHandles="1" noChangeArrowheads="1" noChangeShapeType="1" noTextEdit="1"/>
              </p:cNvSpPr>
              <p:nvPr>
                <p:ph idx="1"/>
              </p:nvPr>
            </p:nvSpPr>
            <p:spPr>
              <a:xfrm>
                <a:off x="1024128" y="2286000"/>
                <a:ext cx="10298868" cy="4023360"/>
              </a:xfrm>
              <a:blipFill>
                <a:blip r:embed="rId2"/>
                <a:stretch>
                  <a:fillRect l="-710" t="-2879"/>
                </a:stretch>
              </a:blipFill>
            </p:spPr>
            <p:txBody>
              <a:bodyPr/>
              <a:lstStyle/>
              <a:p>
                <a:r>
                  <a:rPr lang="en-AU">
                    <a:noFill/>
                  </a:rPr>
                  <a:t> </a:t>
                </a:r>
              </a:p>
            </p:txBody>
          </p:sp>
        </mc:Fallback>
      </mc:AlternateContent>
    </p:spTree>
    <p:extLst>
      <p:ext uri="{BB962C8B-B14F-4D97-AF65-F5344CB8AC3E}">
        <p14:creationId xmlns:p14="http://schemas.microsoft.com/office/powerpoint/2010/main" val="3460376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E4774-867C-4E4C-BCDD-AAE1935F8619}"/>
              </a:ext>
            </a:extLst>
          </p:cNvPr>
          <p:cNvSpPr>
            <a:spLocks noGrp="1"/>
          </p:cNvSpPr>
          <p:nvPr>
            <p:ph type="title"/>
          </p:nvPr>
        </p:nvSpPr>
        <p:spPr/>
        <p:txBody>
          <a:bodyPr/>
          <a:lstStyle/>
          <a:p>
            <a:r>
              <a:rPr lang="en-AU" dirty="0"/>
              <a:t>Factorial notation</a:t>
            </a:r>
          </a:p>
        </p:txBody>
      </p:sp>
      <p:sp>
        <p:nvSpPr>
          <p:cNvPr id="3" name="Content Placeholder 2">
            <a:extLst>
              <a:ext uri="{FF2B5EF4-FFF2-40B4-BE49-F238E27FC236}">
                <a16:creationId xmlns:a16="http://schemas.microsoft.com/office/drawing/2014/main" id="{4EDAFED2-AFD9-4369-BC05-38D44E5750A3}"/>
              </a:ext>
            </a:extLst>
          </p:cNvPr>
          <p:cNvSpPr>
            <a:spLocks noGrp="1"/>
          </p:cNvSpPr>
          <p:nvPr>
            <p:ph idx="1"/>
          </p:nvPr>
        </p:nvSpPr>
        <p:spPr>
          <a:xfrm>
            <a:off x="739303" y="1877438"/>
            <a:ext cx="10817158" cy="4023360"/>
          </a:xfrm>
        </p:spPr>
        <p:txBody>
          <a:bodyPr>
            <a:normAutofit/>
          </a:bodyPr>
          <a:lstStyle/>
          <a:p>
            <a:r>
              <a:rPr lang="en-US" sz="2400" dirty="0"/>
              <a:t>Factorial notation provides a convenient way of expressing products of consecutive natural numbers. For each natural number n, we define</a:t>
            </a:r>
          </a:p>
          <a:p>
            <a:r>
              <a:rPr lang="en-US" sz="2400" dirty="0"/>
              <a:t>n!=n⋅(n−1)⋅(n−2)⋅⋯⋅2⋅1</a:t>
            </a:r>
          </a:p>
          <a:p>
            <a:r>
              <a:rPr lang="en-US" sz="2400" dirty="0"/>
              <a:t>where the notation n! is read as ‘n factorial’.</a:t>
            </a:r>
          </a:p>
          <a:p>
            <a:r>
              <a:rPr lang="en-US" sz="2400" dirty="0"/>
              <a:t>We also define 0!=1. Although it might seem strange at first, this definition will turn out to be very convenient, as it is compatible with formulas that we will establish shortly.</a:t>
            </a:r>
          </a:p>
          <a:p>
            <a:r>
              <a:rPr lang="en-US" sz="2400" dirty="0"/>
              <a:t>Another very useful identity is</a:t>
            </a:r>
          </a:p>
          <a:p>
            <a:r>
              <a:rPr lang="en-US" sz="2400" dirty="0"/>
              <a:t>n!=n⋅(n−1)!</a:t>
            </a:r>
            <a:endParaRPr lang="en-AU" sz="2400" dirty="0"/>
          </a:p>
        </p:txBody>
      </p:sp>
    </p:spTree>
    <p:extLst>
      <p:ext uri="{BB962C8B-B14F-4D97-AF65-F5344CB8AC3E}">
        <p14:creationId xmlns:p14="http://schemas.microsoft.com/office/powerpoint/2010/main" val="187484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4FA97-B891-48EC-8B33-1890ED0E17B9}"/>
              </a:ext>
            </a:extLst>
          </p:cNvPr>
          <p:cNvSpPr>
            <a:spLocks noGrp="1"/>
          </p:cNvSpPr>
          <p:nvPr>
            <p:ph type="title"/>
          </p:nvPr>
        </p:nvSpPr>
        <p:spPr/>
        <p:txBody>
          <a:bodyPr/>
          <a:lstStyle/>
          <a:p>
            <a:r>
              <a:rPr lang="en-AU" dirty="0"/>
              <a:t>Evaluate:</a:t>
            </a:r>
          </a:p>
        </p:txBody>
      </p:sp>
      <mc:AlternateContent xmlns:mc="http://schemas.openxmlformats.org/markup-compatibility/2006">
        <mc:Choice xmlns:a14="http://schemas.microsoft.com/office/drawing/2010/main" Requires="a14">
          <p:sp>
            <p:nvSpPr>
              <p:cNvPr id="4" name="Rectangle 1">
                <a:extLst>
                  <a:ext uri="{FF2B5EF4-FFF2-40B4-BE49-F238E27FC236}">
                    <a16:creationId xmlns:a16="http://schemas.microsoft.com/office/drawing/2014/main" id="{DC70038D-10CE-4979-B0DB-6C6D8C795EB2}"/>
                  </a:ext>
                </a:extLst>
              </p:cNvPr>
              <p:cNvSpPr>
                <a:spLocks noGrp="1" noChangeArrowheads="1"/>
              </p:cNvSpPr>
              <p:nvPr>
                <p:ph idx="1"/>
              </p:nvPr>
            </p:nvSpPr>
            <p:spPr bwMode="auto">
              <a:xfrm>
                <a:off x="1024128" y="1661579"/>
                <a:ext cx="1572395" cy="506179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476100" tIns="63480"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3600" b="0" i="0" u="none" strike="noStrike" cap="none" normalizeH="0" baseline="0" dirty="0">
                    <a:ln>
                      <a:noFill/>
                    </a:ln>
                    <a:solidFill>
                      <a:srgbClr val="000000"/>
                    </a:solidFill>
                    <a:effectLst/>
                    <a:latin typeface="Open Sans" panose="020B0606030504020204" pitchFamily="34" charset="0"/>
                    <a:ea typeface="MathJax_Main"/>
                    <a:cs typeface="Open Sans" panose="020B0606030504020204" pitchFamily="34" charset="0"/>
                  </a:rPr>
                  <a:t> 3!</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altLang="en-US" sz="3600" b="0" i="0" u="none" strike="noStrike" cap="none" normalizeH="0" baseline="0" dirty="0">
                  <a:ln>
                    <a:noFill/>
                  </a:ln>
                  <a:solidFill>
                    <a:srgbClr val="000000"/>
                  </a:solidFill>
                  <a:effectLst/>
                  <a:latin typeface="Open Sans" panose="020B0606030504020204" pitchFamily="34" charset="0"/>
                  <a:ea typeface="MathJax_Main"/>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en-US" altLang="en-US" sz="3600" dirty="0">
                    <a:solidFill>
                      <a:srgbClr val="000000"/>
                    </a:solidFill>
                    <a:latin typeface="Open Sans" panose="020B0606030504020204" pitchFamily="34" charset="0"/>
                    <a:cs typeface="Open Sans" panose="020B0606030504020204" pitchFamily="34" charset="0"/>
                  </a:rPr>
                  <a:t> </a:t>
                </a:r>
                <a14:m>
                  <m:oMath xmlns:m="http://schemas.openxmlformats.org/officeDocument/2006/math">
                    <m:f>
                      <m:fPr>
                        <m:ctrlPr>
                          <a:rPr kumimoji="0" lang="en-US" altLang="en-US" sz="3600" b="0" i="1" u="none" strike="noStrike" cap="none" normalizeH="0" baseline="0" smtClean="0">
                            <a:ln>
                              <a:noFill/>
                            </a:ln>
                            <a:solidFill>
                              <a:srgbClr val="000000"/>
                            </a:solidFill>
                            <a:effectLst/>
                            <a:latin typeface="Cambria Math" panose="02040503050406030204" pitchFamily="18" charset="0"/>
                            <a:cs typeface="Open Sans" panose="020B0606030504020204" pitchFamily="34" charset="0"/>
                          </a:rPr>
                        </m:ctrlPr>
                      </m:fPr>
                      <m:num>
                        <m:r>
                          <a:rPr kumimoji="0" lang="en-US" altLang="en-US" sz="3600" b="0" i="1" u="none" strike="noStrike" cap="none" normalizeH="0" baseline="0" smtClean="0">
                            <a:ln>
                              <a:noFill/>
                            </a:ln>
                            <a:solidFill>
                              <a:srgbClr val="000000"/>
                            </a:solidFill>
                            <a:effectLst/>
                            <a:latin typeface="Cambria Math" panose="02040503050406030204" pitchFamily="18" charset="0"/>
                            <a:cs typeface="Open Sans" panose="020B0606030504020204" pitchFamily="34" charset="0"/>
                          </a:rPr>
                          <m:t>50!</m:t>
                        </m:r>
                      </m:num>
                      <m:den>
                        <m:r>
                          <a:rPr kumimoji="0" lang="en-US" altLang="en-US" sz="3600" b="0" i="1" u="none" strike="noStrike" cap="none" normalizeH="0" baseline="0" smtClean="0">
                            <a:ln>
                              <a:noFill/>
                            </a:ln>
                            <a:solidFill>
                              <a:srgbClr val="000000"/>
                            </a:solidFill>
                            <a:effectLst/>
                            <a:latin typeface="Cambria Math" panose="02040503050406030204" pitchFamily="18" charset="0"/>
                            <a:cs typeface="Open Sans" panose="020B0606030504020204" pitchFamily="34" charset="0"/>
                          </a:rPr>
                          <m:t>49!</m:t>
                        </m:r>
                      </m:den>
                    </m:f>
                  </m:oMath>
                </a14:m>
                <a:endParaRPr kumimoji="0" lang="en-US" altLang="en-US" sz="360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360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endParaRPr>
              </a:p>
              <a:p>
                <a:pPr marL="0" lvl="0" indent="0">
                  <a:lnSpc>
                    <a:spcPct val="100000"/>
                  </a:lnSpc>
                  <a:buClrTx/>
                  <a:buSzTx/>
                  <a:buFontTx/>
                  <a:buAutoNum type="arabicPeriod" startAt="3"/>
                </a:pPr>
                <a:r>
                  <a:rPr kumimoji="0" lang="en-US" altLang="en-US" sz="3600" b="0" i="0" u="none" strike="noStrike" cap="none" normalizeH="0" baseline="0" dirty="0">
                    <a:ln>
                      <a:noFill/>
                    </a:ln>
                    <a:solidFill>
                      <a:srgbClr val="000000"/>
                    </a:solidFill>
                    <a:effectLst/>
                    <a:latin typeface="Open Sans" panose="020B0606030504020204" pitchFamily="34" charset="0"/>
                    <a:ea typeface="MathJax_Main"/>
                    <a:cs typeface="Open Sans" panose="020B0606030504020204" pitchFamily="34" charset="0"/>
                  </a:rPr>
                  <a:t> </a:t>
                </a:r>
                <a14:m>
                  <m:oMath xmlns:m="http://schemas.openxmlformats.org/officeDocument/2006/math">
                    <m:f>
                      <m:fPr>
                        <m:ctrlPr>
                          <a:rPr lang="en-US" altLang="en-US" sz="3600" i="1">
                            <a:solidFill>
                              <a:srgbClr val="000000"/>
                            </a:solidFill>
                            <a:latin typeface="Cambria Math" panose="02040503050406030204" pitchFamily="18" charset="0"/>
                            <a:cs typeface="Open Sans" panose="020B0606030504020204" pitchFamily="34" charset="0"/>
                          </a:rPr>
                        </m:ctrlPr>
                      </m:fPr>
                      <m:num>
                        <m:r>
                          <a:rPr lang="en-US" altLang="en-US" sz="3600" b="0" i="1" smtClean="0">
                            <a:solidFill>
                              <a:srgbClr val="000000"/>
                            </a:solidFill>
                            <a:latin typeface="Cambria Math" panose="02040503050406030204" pitchFamily="18" charset="0"/>
                            <a:cs typeface="Open Sans" panose="020B0606030504020204" pitchFamily="34" charset="0"/>
                          </a:rPr>
                          <m:t>1</m:t>
                        </m:r>
                        <m:r>
                          <a:rPr lang="en-US" altLang="en-US" sz="3600" i="1">
                            <a:solidFill>
                              <a:srgbClr val="000000"/>
                            </a:solidFill>
                            <a:latin typeface="Cambria Math" panose="02040503050406030204" pitchFamily="18" charset="0"/>
                            <a:cs typeface="Open Sans" panose="020B0606030504020204" pitchFamily="34" charset="0"/>
                          </a:rPr>
                          <m:t>0!</m:t>
                        </m:r>
                      </m:num>
                      <m:den>
                        <m:r>
                          <a:rPr lang="en-US" altLang="en-US" sz="3600" b="0" i="1" smtClean="0">
                            <a:solidFill>
                              <a:srgbClr val="000000"/>
                            </a:solidFill>
                            <a:latin typeface="Cambria Math" panose="02040503050406030204" pitchFamily="18" charset="0"/>
                            <a:cs typeface="Open Sans" panose="020B0606030504020204" pitchFamily="34" charset="0"/>
                          </a:rPr>
                          <m:t>2</m:t>
                        </m:r>
                        <m:r>
                          <a:rPr lang="en-US" altLang="en-US" sz="3600" i="1">
                            <a:solidFill>
                              <a:srgbClr val="000000"/>
                            </a:solidFill>
                            <a:latin typeface="Cambria Math" panose="02040503050406030204" pitchFamily="18" charset="0"/>
                            <a:cs typeface="Open Sans" panose="020B0606030504020204" pitchFamily="34" charset="0"/>
                          </a:rPr>
                          <m:t>!</m:t>
                        </m:r>
                        <m:r>
                          <a:rPr lang="en-US" altLang="en-US" sz="3600" b="0" i="1" smtClean="0">
                            <a:solidFill>
                              <a:srgbClr val="000000"/>
                            </a:solidFill>
                            <a:latin typeface="Cambria Math" panose="02040503050406030204" pitchFamily="18" charset="0"/>
                            <a:cs typeface="Open Sans" panose="020B0606030504020204" pitchFamily="34" charset="0"/>
                          </a:rPr>
                          <m:t>8!</m:t>
                        </m:r>
                      </m:den>
                    </m:f>
                  </m:oMath>
                </a14:m>
                <a:endParaRPr kumimoji="0" lang="en-US" altLang="en-US" sz="360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3600" b="0" i="0" u="none" strike="noStrike" cap="none" normalizeH="0" baseline="0" dirty="0">
                    <a:ln>
                      <a:noFill/>
                    </a:ln>
                    <a:solidFill>
                      <a:schemeClr val="tx1"/>
                    </a:solidFill>
                    <a:effectLst/>
                  </a:rPr>
                </a:br>
                <a:endParaRPr kumimoji="0" lang="en-US" altLang="en-US" sz="3600" b="0" i="0" u="none" strike="noStrike" cap="none" normalizeH="0" baseline="0" dirty="0">
                  <a:ln>
                    <a:noFill/>
                  </a:ln>
                  <a:solidFill>
                    <a:schemeClr val="tx1"/>
                  </a:solidFill>
                  <a:effectLst/>
                </a:endParaRPr>
              </a:p>
            </p:txBody>
          </p:sp>
        </mc:Choice>
        <mc:Fallback>
          <p:sp>
            <p:nvSpPr>
              <p:cNvPr id="4" name="Rectangle 1">
                <a:extLst>
                  <a:ext uri="{FF2B5EF4-FFF2-40B4-BE49-F238E27FC236}">
                    <a16:creationId xmlns:a16="http://schemas.microsoft.com/office/drawing/2014/main" id="{DC70038D-10CE-4979-B0DB-6C6D8C795EB2}"/>
                  </a:ext>
                </a:extLst>
              </p:cNvPr>
              <p:cNvSpPr>
                <a:spLocks noGrp="1" noRot="1" noChangeAspect="1" noMove="1" noResize="1" noEditPoints="1" noAdjustHandles="1" noChangeArrowheads="1" noChangeShapeType="1" noTextEdit="1"/>
              </p:cNvSpPr>
              <p:nvPr>
                <p:ph idx="1"/>
              </p:nvPr>
            </p:nvSpPr>
            <p:spPr bwMode="auto">
              <a:xfrm>
                <a:off x="1024128" y="1661579"/>
                <a:ext cx="1572395" cy="5061790"/>
              </a:xfrm>
              <a:prstGeom prst="rect">
                <a:avLst/>
              </a:prstGeom>
              <a:blipFill>
                <a:blip r:embed="rId2"/>
                <a:stretch>
                  <a:fillRect r="-465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5" name="Rectangle 1">
                <a:extLst>
                  <a:ext uri="{FF2B5EF4-FFF2-40B4-BE49-F238E27FC236}">
                    <a16:creationId xmlns:a16="http://schemas.microsoft.com/office/drawing/2014/main" id="{85560120-F281-45F5-8A0A-18877B6E7D0D}"/>
                  </a:ext>
                </a:extLst>
              </p:cNvPr>
              <p:cNvSpPr txBox="1">
                <a:spLocks noChangeArrowheads="1"/>
              </p:cNvSpPr>
              <p:nvPr/>
            </p:nvSpPr>
            <p:spPr bwMode="auto">
              <a:xfrm>
                <a:off x="3958639" y="1661579"/>
                <a:ext cx="7209233" cy="506179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476100" tIns="63480" rIns="0" bIns="76176" numCol="1" rtlCol="0" anchor="ctr" anchorCtr="0" compatLnSpc="1">
                <a:prstTxWarp prst="textNoShape">
                  <a:avLst/>
                </a:prstTxWarp>
                <a:spAutoFit/>
              </a:bodyPr>
              <a:lstStyle>
                <a:lvl1pPr marL="91440" indent="-91440" algn="l" defTabSz="914400" rtl="0" eaLnBrk="0" fontAlgn="base" latinLnBrk="0" hangingPunct="0">
                  <a:lnSpc>
                    <a:spcPct val="90000"/>
                  </a:lnSpc>
                  <a:spcBef>
                    <a:spcPct val="0"/>
                  </a:spcBef>
                  <a:spcAft>
                    <a:spcPct val="0"/>
                  </a:spcAft>
                  <a:buClr>
                    <a:schemeClr val="accent2"/>
                  </a:buClr>
                  <a:buSzPct val="100000"/>
                  <a:buFont typeface="Tw Cen MT" panose="020B0602020104020603" pitchFamily="34" charset="0"/>
                  <a:buChar char=" "/>
                  <a:defRPr sz="2200" kern="1200">
                    <a:solidFill>
                      <a:schemeClr val="tx1"/>
                    </a:solidFill>
                    <a:latin typeface="Arial" panose="020B0604020202020204" pitchFamily="34" charset="0"/>
                    <a:ea typeface="+mn-ea"/>
                    <a:cs typeface="+mn-cs"/>
                  </a:defRPr>
                </a:lvl1pPr>
                <a:lvl2pPr marL="265176" indent="-137160" algn="l" defTabSz="914400" rtl="0" eaLnBrk="0" fontAlgn="base" latinLnBrk="0" hangingPunct="0">
                  <a:lnSpc>
                    <a:spcPct val="90000"/>
                  </a:lnSpc>
                  <a:spcBef>
                    <a:spcPct val="0"/>
                  </a:spcBef>
                  <a:spcAft>
                    <a:spcPct val="0"/>
                  </a:spcAft>
                  <a:buClr>
                    <a:schemeClr val="accent2"/>
                  </a:buClr>
                  <a:buFont typeface="Wingdings 3" pitchFamily="18" charset="2"/>
                  <a:buChar char=""/>
                  <a:defRPr sz="1800" kern="1200">
                    <a:solidFill>
                      <a:schemeClr val="tx1"/>
                    </a:solidFill>
                    <a:latin typeface="Arial" panose="020B0604020202020204" pitchFamily="34" charset="0"/>
                    <a:ea typeface="+mn-ea"/>
                    <a:cs typeface="+mn-cs"/>
                  </a:defRPr>
                </a:lvl2pPr>
                <a:lvl3pPr marL="448056" indent="-137160" algn="l" defTabSz="914400" rtl="0" eaLnBrk="0" fontAlgn="base" latinLnBrk="0" hangingPunct="0">
                  <a:lnSpc>
                    <a:spcPct val="90000"/>
                  </a:lnSpc>
                  <a:spcBef>
                    <a:spcPct val="0"/>
                  </a:spcBef>
                  <a:spcAft>
                    <a:spcPct val="0"/>
                  </a:spcAft>
                  <a:buClr>
                    <a:schemeClr val="accent2"/>
                  </a:buClr>
                  <a:buFont typeface="Wingdings 3" pitchFamily="18" charset="2"/>
                  <a:buChar char=""/>
                  <a:defRPr sz="1400" kern="1200">
                    <a:solidFill>
                      <a:schemeClr val="tx1"/>
                    </a:solidFill>
                    <a:latin typeface="Arial" panose="020B0604020202020204" pitchFamily="34" charset="0"/>
                    <a:ea typeface="+mn-ea"/>
                    <a:cs typeface="+mn-cs"/>
                  </a:defRPr>
                </a:lvl3pPr>
                <a:lvl4pPr marL="594360" indent="-137160" algn="l" defTabSz="914400" rtl="0" eaLnBrk="0" fontAlgn="base" latinLnBrk="0" hangingPunct="0">
                  <a:lnSpc>
                    <a:spcPct val="90000"/>
                  </a:lnSpc>
                  <a:spcBef>
                    <a:spcPct val="0"/>
                  </a:spcBef>
                  <a:spcAft>
                    <a:spcPct val="0"/>
                  </a:spcAft>
                  <a:buClr>
                    <a:schemeClr val="accent2"/>
                  </a:buClr>
                  <a:buFont typeface="Wingdings 3" pitchFamily="18" charset="2"/>
                  <a:buChar char=""/>
                  <a:defRPr sz="1400" kern="1200">
                    <a:solidFill>
                      <a:schemeClr val="tx1"/>
                    </a:solidFill>
                    <a:latin typeface="Arial" panose="020B0604020202020204" pitchFamily="34" charset="0"/>
                    <a:ea typeface="+mn-ea"/>
                    <a:cs typeface="+mn-cs"/>
                  </a:defRPr>
                </a:lvl4pPr>
                <a:lvl5pPr marL="777240" indent="-137160" algn="l" defTabSz="914400" rtl="0" eaLnBrk="0" fontAlgn="base" latinLnBrk="0" hangingPunct="0">
                  <a:lnSpc>
                    <a:spcPct val="90000"/>
                  </a:lnSpc>
                  <a:spcBef>
                    <a:spcPct val="0"/>
                  </a:spcBef>
                  <a:spcAft>
                    <a:spcPct val="0"/>
                  </a:spcAft>
                  <a:buClr>
                    <a:schemeClr val="accent2"/>
                  </a:buClr>
                  <a:buFont typeface="Wingdings 3" pitchFamily="18" charset="2"/>
                  <a:buChar char=""/>
                  <a:defRPr sz="1400" kern="1200">
                    <a:solidFill>
                      <a:schemeClr val="tx1"/>
                    </a:solidFill>
                    <a:latin typeface="Arial" panose="020B0604020202020204" pitchFamily="34" charset="0"/>
                    <a:ea typeface="+mn-ea"/>
                    <a:cs typeface="+mn-cs"/>
                  </a:defRPr>
                </a:lvl5pPr>
                <a:lvl6pPr marL="914400" indent="-137160" algn="l" defTabSz="914400" rtl="0" eaLnBrk="0" fontAlgn="base" latinLnBrk="0" hangingPunct="0">
                  <a:lnSpc>
                    <a:spcPct val="90000"/>
                  </a:lnSpc>
                  <a:spcBef>
                    <a:spcPct val="0"/>
                  </a:spcBef>
                  <a:spcAft>
                    <a:spcPct val="0"/>
                  </a:spcAft>
                  <a:buClr>
                    <a:schemeClr val="accent2"/>
                  </a:buClr>
                  <a:buFont typeface="Wingdings 3" pitchFamily="18" charset="2"/>
                  <a:buChar char=""/>
                  <a:defRPr sz="1400" kern="1200">
                    <a:solidFill>
                      <a:schemeClr val="tx1"/>
                    </a:solidFill>
                    <a:latin typeface="Arial" panose="020B0604020202020204" pitchFamily="34" charset="0"/>
                    <a:ea typeface="+mn-ea"/>
                    <a:cs typeface="+mn-cs"/>
                  </a:defRPr>
                </a:lvl6pPr>
                <a:lvl7pPr marL="1060704" indent="-137160" algn="l" defTabSz="914400" rtl="0" eaLnBrk="0" fontAlgn="base" latinLnBrk="0" hangingPunct="0">
                  <a:lnSpc>
                    <a:spcPct val="90000"/>
                  </a:lnSpc>
                  <a:spcBef>
                    <a:spcPct val="0"/>
                  </a:spcBef>
                  <a:spcAft>
                    <a:spcPct val="0"/>
                  </a:spcAft>
                  <a:buClr>
                    <a:schemeClr val="accent2"/>
                  </a:buClr>
                  <a:buFont typeface="Wingdings 3" pitchFamily="18" charset="2"/>
                  <a:buChar char=""/>
                  <a:defRPr sz="1400" kern="1200">
                    <a:solidFill>
                      <a:schemeClr val="tx1"/>
                    </a:solidFill>
                    <a:latin typeface="Arial" panose="020B0604020202020204" pitchFamily="34" charset="0"/>
                    <a:ea typeface="+mn-ea"/>
                    <a:cs typeface="+mn-cs"/>
                  </a:defRPr>
                </a:lvl7pPr>
                <a:lvl8pPr marL="1216152" indent="-137160" algn="l" defTabSz="914400" rtl="0" eaLnBrk="0" fontAlgn="base" latinLnBrk="0" hangingPunct="0">
                  <a:lnSpc>
                    <a:spcPct val="90000"/>
                  </a:lnSpc>
                  <a:spcBef>
                    <a:spcPct val="0"/>
                  </a:spcBef>
                  <a:spcAft>
                    <a:spcPct val="0"/>
                  </a:spcAft>
                  <a:buClr>
                    <a:schemeClr val="accent2"/>
                  </a:buClr>
                  <a:buFont typeface="Wingdings 3" pitchFamily="18" charset="2"/>
                  <a:buChar char=""/>
                  <a:defRPr sz="1400" kern="1200">
                    <a:solidFill>
                      <a:schemeClr val="tx1"/>
                    </a:solidFill>
                    <a:latin typeface="Arial" panose="020B0604020202020204" pitchFamily="34" charset="0"/>
                    <a:ea typeface="+mn-ea"/>
                    <a:cs typeface="+mn-cs"/>
                  </a:defRPr>
                </a:lvl8pPr>
                <a:lvl9pPr marL="1362456" indent="-137160" algn="l" defTabSz="914400" rtl="0" eaLnBrk="0" fontAlgn="base" latinLnBrk="0" hangingPunct="0">
                  <a:lnSpc>
                    <a:spcPct val="90000"/>
                  </a:lnSpc>
                  <a:spcBef>
                    <a:spcPct val="0"/>
                  </a:spcBef>
                  <a:spcAft>
                    <a:spcPct val="0"/>
                  </a:spcAft>
                  <a:buClr>
                    <a:schemeClr val="accent2"/>
                  </a:buClr>
                  <a:buFont typeface="Wingdings 3" pitchFamily="18" charset="2"/>
                  <a:buChar char=""/>
                  <a:defRPr sz="1400" kern="1200">
                    <a:solidFill>
                      <a:schemeClr val="tx1"/>
                    </a:solidFill>
                    <a:latin typeface="Arial" panose="020B0604020202020204" pitchFamily="34" charset="0"/>
                    <a:ea typeface="+mn-ea"/>
                    <a:cs typeface="+mn-cs"/>
                  </a:defRPr>
                </a:lvl9pPr>
              </a:lstStyle>
              <a:p>
                <a:pPr marL="0" indent="0">
                  <a:lnSpc>
                    <a:spcPct val="100000"/>
                  </a:lnSpc>
                  <a:buClrTx/>
                  <a:buSzTx/>
                  <a:buFontTx/>
                  <a:buNone/>
                </a:pPr>
                <a:endParaRPr lang="en-US" altLang="en-US" sz="3600" dirty="0"/>
              </a:p>
              <a:p>
                <a:pPr marL="0" indent="0">
                  <a:lnSpc>
                    <a:spcPct val="100000"/>
                  </a:lnSpc>
                  <a:buClrTx/>
                  <a:buSzTx/>
                  <a:buFontTx/>
                  <a:buAutoNum type="arabicPeriod"/>
                </a:pPr>
                <a:r>
                  <a:rPr lang="en-US" altLang="en-US" sz="3600" dirty="0">
                    <a:solidFill>
                      <a:srgbClr val="000000"/>
                    </a:solidFill>
                    <a:latin typeface="Open Sans" panose="020B0606030504020204" pitchFamily="34" charset="0"/>
                    <a:ea typeface="MathJax_Main"/>
                    <a:cs typeface="Open Sans" panose="020B0606030504020204" pitchFamily="34" charset="0"/>
                  </a:rPr>
                  <a:t> 3!= 3•2•1=6</a:t>
                </a:r>
              </a:p>
              <a:p>
                <a:pPr marL="0" indent="0">
                  <a:lnSpc>
                    <a:spcPct val="100000"/>
                  </a:lnSpc>
                  <a:buClrTx/>
                  <a:buSzTx/>
                  <a:buFontTx/>
                  <a:buAutoNum type="arabicPeriod"/>
                </a:pPr>
                <a:endParaRPr lang="en-US" altLang="en-US" sz="3600" dirty="0">
                  <a:solidFill>
                    <a:srgbClr val="000000"/>
                  </a:solidFill>
                  <a:latin typeface="Open Sans" panose="020B0606030504020204" pitchFamily="34" charset="0"/>
                  <a:ea typeface="MathJax_Main"/>
                  <a:cs typeface="Open Sans" panose="020B0606030504020204" pitchFamily="34" charset="0"/>
                </a:endParaRPr>
              </a:p>
              <a:p>
                <a:pPr marL="0" indent="0">
                  <a:lnSpc>
                    <a:spcPct val="100000"/>
                  </a:lnSpc>
                  <a:buClrTx/>
                  <a:buSzTx/>
                  <a:buFontTx/>
                  <a:buAutoNum type="arabicPeriod"/>
                </a:pPr>
                <a:r>
                  <a:rPr lang="en-US" altLang="en-US" sz="3600" dirty="0">
                    <a:solidFill>
                      <a:srgbClr val="000000"/>
                    </a:solidFill>
                    <a:latin typeface="Open Sans" panose="020B0606030504020204" pitchFamily="34" charset="0"/>
                    <a:cs typeface="Open Sans" panose="020B0606030504020204" pitchFamily="34" charset="0"/>
                  </a:rPr>
                  <a:t> </a:t>
                </a:r>
                <a14:m>
                  <m:oMath xmlns:m="http://schemas.openxmlformats.org/officeDocument/2006/math">
                    <m:f>
                      <m:fPr>
                        <m:ctrlPr>
                          <a:rPr lang="en-US" altLang="en-US" sz="3600" i="1" smtClean="0">
                            <a:solidFill>
                              <a:srgbClr val="000000"/>
                            </a:solidFill>
                            <a:latin typeface="Cambria Math" panose="02040503050406030204" pitchFamily="18" charset="0"/>
                            <a:cs typeface="Open Sans" panose="020B0606030504020204" pitchFamily="34" charset="0"/>
                          </a:rPr>
                        </m:ctrlPr>
                      </m:fPr>
                      <m:num>
                        <m:r>
                          <a:rPr lang="en-US" altLang="en-US" sz="3600" i="1" smtClean="0">
                            <a:solidFill>
                              <a:srgbClr val="000000"/>
                            </a:solidFill>
                            <a:latin typeface="Cambria Math" panose="02040503050406030204" pitchFamily="18" charset="0"/>
                            <a:cs typeface="Open Sans" panose="020B0606030504020204" pitchFamily="34" charset="0"/>
                          </a:rPr>
                          <m:t>50!</m:t>
                        </m:r>
                      </m:num>
                      <m:den>
                        <m:r>
                          <a:rPr lang="en-US" altLang="en-US" sz="3600" i="1" smtClean="0">
                            <a:solidFill>
                              <a:srgbClr val="000000"/>
                            </a:solidFill>
                            <a:latin typeface="Cambria Math" panose="02040503050406030204" pitchFamily="18" charset="0"/>
                            <a:cs typeface="Open Sans" panose="020B0606030504020204" pitchFamily="34" charset="0"/>
                          </a:rPr>
                          <m:t>49!</m:t>
                        </m:r>
                      </m:den>
                    </m:f>
                  </m:oMath>
                </a14:m>
                <a:r>
                  <a:rPr lang="en-US" altLang="en-US" sz="3600" dirty="0">
                    <a:solidFill>
                      <a:srgbClr val="000000"/>
                    </a:solidFill>
                    <a:latin typeface="Open Sans" panose="020B0606030504020204" pitchFamily="34" charset="0"/>
                    <a:cs typeface="Open Sans" panose="020B0606030504020204" pitchFamily="34" charset="0"/>
                  </a:rPr>
                  <a:t> = </a:t>
                </a:r>
                <a14:m>
                  <m:oMath xmlns:m="http://schemas.openxmlformats.org/officeDocument/2006/math">
                    <m:f>
                      <m:fPr>
                        <m:ctrlPr>
                          <a:rPr lang="en-US" altLang="en-US" sz="3600" i="1">
                            <a:solidFill>
                              <a:srgbClr val="000000"/>
                            </a:solidFill>
                            <a:latin typeface="Cambria Math" panose="02040503050406030204" pitchFamily="18" charset="0"/>
                            <a:cs typeface="Open Sans" panose="020B0606030504020204" pitchFamily="34" charset="0"/>
                          </a:rPr>
                        </m:ctrlPr>
                      </m:fPr>
                      <m:num>
                        <m:r>
                          <a:rPr lang="en-US" altLang="en-US" sz="3600" i="1">
                            <a:solidFill>
                              <a:srgbClr val="000000"/>
                            </a:solidFill>
                            <a:latin typeface="Cambria Math" panose="02040503050406030204" pitchFamily="18" charset="0"/>
                            <a:cs typeface="Open Sans" panose="020B0606030504020204" pitchFamily="34" charset="0"/>
                          </a:rPr>
                          <m:t>50</m:t>
                        </m:r>
                        <m:r>
                          <a:rPr lang="en-US" altLang="en-US" sz="3600" i="1" dirty="0" smtClean="0">
                            <a:solidFill>
                              <a:srgbClr val="000000"/>
                            </a:solidFill>
                            <a:latin typeface="Cambria Math" panose="02040503050406030204" pitchFamily="18" charset="0"/>
                            <a:cs typeface="Open Sans" panose="020B0606030504020204" pitchFamily="34" charset="0"/>
                          </a:rPr>
                          <m:t>•</m:t>
                        </m:r>
                        <m:r>
                          <a:rPr lang="en-US" altLang="en-US" sz="3600" b="0" i="1" dirty="0" smtClean="0">
                            <a:solidFill>
                              <a:srgbClr val="000000"/>
                            </a:solidFill>
                            <a:latin typeface="Cambria Math" panose="02040503050406030204" pitchFamily="18" charset="0"/>
                            <a:ea typeface="MathJax_Main"/>
                            <a:cs typeface="Open Sans" panose="020B0606030504020204" pitchFamily="34" charset="0"/>
                          </a:rPr>
                          <m:t>49</m:t>
                        </m:r>
                        <m:r>
                          <a:rPr lang="en-US" altLang="en-US" sz="3600" i="1">
                            <a:solidFill>
                              <a:srgbClr val="000000"/>
                            </a:solidFill>
                            <a:latin typeface="Cambria Math" panose="02040503050406030204" pitchFamily="18" charset="0"/>
                            <a:cs typeface="Open Sans" panose="020B0606030504020204" pitchFamily="34" charset="0"/>
                          </a:rPr>
                          <m:t>!</m:t>
                        </m:r>
                      </m:num>
                      <m:den>
                        <m:r>
                          <a:rPr lang="en-US" altLang="en-US" sz="3600" i="1">
                            <a:solidFill>
                              <a:srgbClr val="000000"/>
                            </a:solidFill>
                            <a:latin typeface="Cambria Math" panose="02040503050406030204" pitchFamily="18" charset="0"/>
                            <a:cs typeface="Open Sans" panose="020B0606030504020204" pitchFamily="34" charset="0"/>
                          </a:rPr>
                          <m:t>49!</m:t>
                        </m:r>
                      </m:den>
                    </m:f>
                  </m:oMath>
                </a14:m>
                <a:r>
                  <a:rPr lang="en-US" altLang="en-US" sz="3600" dirty="0">
                    <a:solidFill>
                      <a:srgbClr val="000000"/>
                    </a:solidFill>
                    <a:latin typeface="Open Sans" panose="020B0606030504020204" pitchFamily="34" charset="0"/>
                    <a:cs typeface="Open Sans" panose="020B0606030504020204" pitchFamily="34" charset="0"/>
                  </a:rPr>
                  <a:t> =50</a:t>
                </a:r>
              </a:p>
              <a:p>
                <a:pPr marL="0" indent="0">
                  <a:lnSpc>
                    <a:spcPct val="100000"/>
                  </a:lnSpc>
                  <a:buClrTx/>
                  <a:buSzTx/>
                  <a:buFont typeface="Tw Cen MT" panose="020B0602020104020603" pitchFamily="34" charset="0"/>
                  <a:buNone/>
                </a:pPr>
                <a:endParaRPr lang="en-US" altLang="en-US" sz="3600" dirty="0">
                  <a:solidFill>
                    <a:srgbClr val="000000"/>
                  </a:solidFill>
                  <a:latin typeface="Open Sans" panose="020B0606030504020204" pitchFamily="34" charset="0"/>
                  <a:cs typeface="Open Sans" panose="020B0606030504020204" pitchFamily="34" charset="0"/>
                </a:endParaRPr>
              </a:p>
              <a:p>
                <a:pPr marL="0" indent="0">
                  <a:lnSpc>
                    <a:spcPct val="100000"/>
                  </a:lnSpc>
                  <a:buClrTx/>
                  <a:buSzTx/>
                  <a:buFontTx/>
                  <a:buAutoNum type="arabicPeriod" startAt="3"/>
                </a:pPr>
                <a:r>
                  <a:rPr lang="en-US" altLang="en-US" sz="3600" dirty="0">
                    <a:solidFill>
                      <a:srgbClr val="000000"/>
                    </a:solidFill>
                    <a:latin typeface="Open Sans" panose="020B0606030504020204" pitchFamily="34" charset="0"/>
                    <a:ea typeface="MathJax_Main"/>
                    <a:cs typeface="Open Sans" panose="020B0606030504020204" pitchFamily="34" charset="0"/>
                  </a:rPr>
                  <a:t> </a:t>
                </a:r>
                <a14:m>
                  <m:oMath xmlns:m="http://schemas.openxmlformats.org/officeDocument/2006/math">
                    <m:f>
                      <m:fPr>
                        <m:ctrlPr>
                          <a:rPr lang="en-US" altLang="en-US" sz="3600" i="1">
                            <a:solidFill>
                              <a:srgbClr val="000000"/>
                            </a:solidFill>
                            <a:latin typeface="Cambria Math" panose="02040503050406030204" pitchFamily="18" charset="0"/>
                            <a:cs typeface="Open Sans" panose="020B0606030504020204" pitchFamily="34" charset="0"/>
                          </a:rPr>
                        </m:ctrlPr>
                      </m:fPr>
                      <m:num>
                        <m:r>
                          <a:rPr lang="en-US" altLang="en-US" sz="3600" i="1" smtClean="0">
                            <a:solidFill>
                              <a:srgbClr val="000000"/>
                            </a:solidFill>
                            <a:latin typeface="Cambria Math" panose="02040503050406030204" pitchFamily="18" charset="0"/>
                            <a:cs typeface="Open Sans" panose="020B0606030504020204" pitchFamily="34" charset="0"/>
                          </a:rPr>
                          <m:t>1</m:t>
                        </m:r>
                        <m:r>
                          <a:rPr lang="en-US" altLang="en-US" sz="3600" i="1">
                            <a:solidFill>
                              <a:srgbClr val="000000"/>
                            </a:solidFill>
                            <a:latin typeface="Cambria Math" panose="02040503050406030204" pitchFamily="18" charset="0"/>
                            <a:cs typeface="Open Sans" panose="020B0606030504020204" pitchFamily="34" charset="0"/>
                          </a:rPr>
                          <m:t>0!</m:t>
                        </m:r>
                      </m:num>
                      <m:den>
                        <m:r>
                          <a:rPr lang="en-US" altLang="en-US" sz="3600" i="1" smtClean="0">
                            <a:solidFill>
                              <a:srgbClr val="000000"/>
                            </a:solidFill>
                            <a:latin typeface="Cambria Math" panose="02040503050406030204" pitchFamily="18" charset="0"/>
                            <a:cs typeface="Open Sans" panose="020B0606030504020204" pitchFamily="34" charset="0"/>
                          </a:rPr>
                          <m:t>2</m:t>
                        </m:r>
                        <m:r>
                          <a:rPr lang="en-US" altLang="en-US" sz="3600" i="1">
                            <a:solidFill>
                              <a:srgbClr val="000000"/>
                            </a:solidFill>
                            <a:latin typeface="Cambria Math" panose="02040503050406030204" pitchFamily="18" charset="0"/>
                            <a:cs typeface="Open Sans" panose="020B0606030504020204" pitchFamily="34" charset="0"/>
                          </a:rPr>
                          <m:t>!</m:t>
                        </m:r>
                        <m:r>
                          <a:rPr lang="en-US" altLang="en-US" sz="3600" i="1" smtClean="0">
                            <a:solidFill>
                              <a:srgbClr val="000000"/>
                            </a:solidFill>
                            <a:latin typeface="Cambria Math" panose="02040503050406030204" pitchFamily="18" charset="0"/>
                            <a:cs typeface="Open Sans" panose="020B0606030504020204" pitchFamily="34" charset="0"/>
                          </a:rPr>
                          <m:t>8!</m:t>
                        </m:r>
                      </m:den>
                    </m:f>
                  </m:oMath>
                </a14:m>
                <a:r>
                  <a:rPr lang="en-US" altLang="en-US" sz="3600" dirty="0">
                    <a:solidFill>
                      <a:srgbClr val="000000"/>
                    </a:solidFill>
                    <a:latin typeface="Open Sans" panose="020B0606030504020204" pitchFamily="34" charset="0"/>
                    <a:cs typeface="Open Sans" panose="020B0606030504020204" pitchFamily="34" charset="0"/>
                  </a:rPr>
                  <a:t> = </a:t>
                </a:r>
                <a14:m>
                  <m:oMath xmlns:m="http://schemas.openxmlformats.org/officeDocument/2006/math">
                    <m:f>
                      <m:fPr>
                        <m:ctrlPr>
                          <a:rPr lang="en-US" altLang="en-US" sz="3600" i="1">
                            <a:solidFill>
                              <a:srgbClr val="000000"/>
                            </a:solidFill>
                            <a:latin typeface="Cambria Math" panose="02040503050406030204" pitchFamily="18" charset="0"/>
                            <a:cs typeface="Open Sans" panose="020B0606030504020204" pitchFamily="34" charset="0"/>
                          </a:rPr>
                        </m:ctrlPr>
                      </m:fPr>
                      <m:num>
                        <m:r>
                          <a:rPr lang="en-US" altLang="en-US" sz="3600" i="1">
                            <a:solidFill>
                              <a:srgbClr val="000000"/>
                            </a:solidFill>
                            <a:latin typeface="Cambria Math" panose="02040503050406030204" pitchFamily="18" charset="0"/>
                            <a:cs typeface="Open Sans" panose="020B0606030504020204" pitchFamily="34" charset="0"/>
                          </a:rPr>
                          <m:t>1</m:t>
                        </m:r>
                        <m:r>
                          <a:rPr lang="en-US" altLang="en-US" sz="3600" i="1">
                            <a:solidFill>
                              <a:srgbClr val="000000"/>
                            </a:solidFill>
                            <a:latin typeface="Cambria Math" panose="02040503050406030204" pitchFamily="18" charset="0"/>
                            <a:cs typeface="Open Sans" panose="020B0606030504020204" pitchFamily="34" charset="0"/>
                          </a:rPr>
                          <m:t>0</m:t>
                        </m:r>
                        <m:r>
                          <a:rPr lang="en-US" altLang="en-US" sz="3600" i="1" dirty="0">
                            <a:solidFill>
                              <a:srgbClr val="000000"/>
                            </a:solidFill>
                            <a:latin typeface="Cambria Math" panose="02040503050406030204" pitchFamily="18" charset="0"/>
                            <a:cs typeface="Open Sans" panose="020B0606030504020204" pitchFamily="34" charset="0"/>
                          </a:rPr>
                          <m:t>•</m:t>
                        </m:r>
                        <m:r>
                          <a:rPr lang="en-US" altLang="en-US" sz="3600" i="1" dirty="0">
                            <a:solidFill>
                              <a:srgbClr val="000000"/>
                            </a:solidFill>
                            <a:latin typeface="Cambria Math" panose="02040503050406030204" pitchFamily="18" charset="0"/>
                            <a:ea typeface="MathJax_Main"/>
                            <a:cs typeface="Open Sans" panose="020B0606030504020204" pitchFamily="34" charset="0"/>
                          </a:rPr>
                          <m:t>9</m:t>
                        </m:r>
                        <m:r>
                          <a:rPr lang="en-US" altLang="en-US" sz="3600" i="1" dirty="0">
                            <a:solidFill>
                              <a:srgbClr val="000000"/>
                            </a:solidFill>
                            <a:latin typeface="Cambria Math" panose="02040503050406030204" pitchFamily="18" charset="0"/>
                            <a:cs typeface="Open Sans" panose="020B0606030504020204" pitchFamily="34" charset="0"/>
                          </a:rPr>
                          <m:t>•</m:t>
                        </m:r>
                        <m:r>
                          <a:rPr lang="en-US" altLang="en-US" sz="3600" b="0" i="1" dirty="0" smtClean="0">
                            <a:solidFill>
                              <a:srgbClr val="000000"/>
                            </a:solidFill>
                            <a:latin typeface="Cambria Math" panose="02040503050406030204" pitchFamily="18" charset="0"/>
                            <a:cs typeface="Open Sans" panose="020B0606030504020204" pitchFamily="34" charset="0"/>
                          </a:rPr>
                          <m:t>8</m:t>
                        </m:r>
                        <m:r>
                          <a:rPr lang="en-US" altLang="en-US" sz="3600" i="1">
                            <a:solidFill>
                              <a:srgbClr val="000000"/>
                            </a:solidFill>
                            <a:latin typeface="Cambria Math" panose="02040503050406030204" pitchFamily="18" charset="0"/>
                            <a:cs typeface="Open Sans" panose="020B0606030504020204" pitchFamily="34" charset="0"/>
                          </a:rPr>
                          <m:t>!</m:t>
                        </m:r>
                      </m:num>
                      <m:den>
                        <m:r>
                          <a:rPr lang="en-US" altLang="en-US" sz="3600" i="1">
                            <a:solidFill>
                              <a:srgbClr val="000000"/>
                            </a:solidFill>
                            <a:latin typeface="Cambria Math" panose="02040503050406030204" pitchFamily="18" charset="0"/>
                            <a:cs typeface="Open Sans" panose="020B0606030504020204" pitchFamily="34" charset="0"/>
                          </a:rPr>
                          <m:t>2</m:t>
                        </m:r>
                        <m:r>
                          <a:rPr lang="en-US" altLang="en-US" sz="3600" i="1">
                            <a:solidFill>
                              <a:srgbClr val="000000"/>
                            </a:solidFill>
                            <a:latin typeface="Cambria Math" panose="02040503050406030204" pitchFamily="18" charset="0"/>
                            <a:cs typeface="Open Sans" panose="020B0606030504020204" pitchFamily="34" charset="0"/>
                          </a:rPr>
                          <m:t>!</m:t>
                        </m:r>
                        <m:r>
                          <a:rPr lang="en-US" altLang="en-US" sz="3600" i="1">
                            <a:solidFill>
                              <a:srgbClr val="000000"/>
                            </a:solidFill>
                            <a:latin typeface="Cambria Math" panose="02040503050406030204" pitchFamily="18" charset="0"/>
                            <a:cs typeface="Open Sans" panose="020B0606030504020204" pitchFamily="34" charset="0"/>
                          </a:rPr>
                          <m:t>8!</m:t>
                        </m:r>
                      </m:den>
                    </m:f>
                  </m:oMath>
                </a14:m>
                <a:r>
                  <a:rPr lang="en-US" altLang="en-US" sz="3600" dirty="0">
                    <a:solidFill>
                      <a:srgbClr val="000000"/>
                    </a:solidFill>
                    <a:latin typeface="Open Sans" panose="020B0606030504020204" pitchFamily="34" charset="0"/>
                    <a:cs typeface="Open Sans" panose="020B0606030504020204" pitchFamily="34" charset="0"/>
                  </a:rPr>
                  <a:t> = </a:t>
                </a:r>
                <a14:m>
                  <m:oMath xmlns:m="http://schemas.openxmlformats.org/officeDocument/2006/math">
                    <m:f>
                      <m:fPr>
                        <m:ctrlPr>
                          <a:rPr lang="en-US" altLang="en-US" sz="3600" i="1">
                            <a:solidFill>
                              <a:srgbClr val="000000"/>
                            </a:solidFill>
                            <a:latin typeface="Cambria Math" panose="02040503050406030204" pitchFamily="18" charset="0"/>
                            <a:cs typeface="Open Sans" panose="020B0606030504020204" pitchFamily="34" charset="0"/>
                          </a:rPr>
                        </m:ctrlPr>
                      </m:fPr>
                      <m:num>
                        <m:r>
                          <a:rPr lang="en-US" altLang="en-US" sz="3600" i="1">
                            <a:solidFill>
                              <a:srgbClr val="000000"/>
                            </a:solidFill>
                            <a:latin typeface="Cambria Math" panose="02040503050406030204" pitchFamily="18" charset="0"/>
                            <a:cs typeface="Open Sans" panose="020B0606030504020204" pitchFamily="34" charset="0"/>
                          </a:rPr>
                          <m:t>10</m:t>
                        </m:r>
                        <m:r>
                          <a:rPr lang="en-US" altLang="en-US" sz="3600" i="1" dirty="0">
                            <a:solidFill>
                              <a:srgbClr val="000000"/>
                            </a:solidFill>
                            <a:latin typeface="Cambria Math" panose="02040503050406030204" pitchFamily="18" charset="0"/>
                            <a:cs typeface="Open Sans" panose="020B0606030504020204" pitchFamily="34" charset="0"/>
                          </a:rPr>
                          <m:t>•</m:t>
                        </m:r>
                        <m:r>
                          <a:rPr lang="en-US" altLang="en-US" sz="3600" i="1" dirty="0">
                            <a:solidFill>
                              <a:srgbClr val="000000"/>
                            </a:solidFill>
                            <a:latin typeface="Cambria Math" panose="02040503050406030204" pitchFamily="18" charset="0"/>
                            <a:ea typeface="MathJax_Main"/>
                            <a:cs typeface="Open Sans" panose="020B0606030504020204" pitchFamily="34" charset="0"/>
                          </a:rPr>
                          <m:t>9</m:t>
                        </m:r>
                      </m:num>
                      <m:den>
                        <m:r>
                          <a:rPr lang="en-US" altLang="en-US" sz="3600" i="1">
                            <a:solidFill>
                              <a:srgbClr val="000000"/>
                            </a:solidFill>
                            <a:latin typeface="Cambria Math" panose="02040503050406030204" pitchFamily="18" charset="0"/>
                            <a:cs typeface="Open Sans" panose="020B0606030504020204" pitchFamily="34" charset="0"/>
                          </a:rPr>
                          <m:t>2</m:t>
                        </m:r>
                        <m:r>
                          <a:rPr lang="en-US" altLang="en-US" sz="3600" i="1" dirty="0">
                            <a:solidFill>
                              <a:srgbClr val="000000"/>
                            </a:solidFill>
                            <a:latin typeface="Cambria Math" panose="02040503050406030204" pitchFamily="18" charset="0"/>
                            <a:cs typeface="Open Sans" panose="020B0606030504020204" pitchFamily="34" charset="0"/>
                          </a:rPr>
                          <m:t>•</m:t>
                        </m:r>
                        <m:r>
                          <a:rPr lang="en-US" altLang="en-US" sz="3600" b="0" i="1" dirty="0" smtClean="0">
                            <a:solidFill>
                              <a:srgbClr val="000000"/>
                            </a:solidFill>
                            <a:latin typeface="Cambria Math" panose="02040503050406030204" pitchFamily="18" charset="0"/>
                            <a:cs typeface="Open Sans" panose="020B0606030504020204" pitchFamily="34" charset="0"/>
                          </a:rPr>
                          <m:t>1</m:t>
                        </m:r>
                      </m:den>
                    </m:f>
                    <m:r>
                      <a:rPr lang="en-US" altLang="en-US" sz="3600" b="0" i="1" smtClean="0">
                        <a:solidFill>
                          <a:srgbClr val="000000"/>
                        </a:solidFill>
                        <a:latin typeface="Cambria Math" panose="02040503050406030204" pitchFamily="18" charset="0"/>
                        <a:cs typeface="Open Sans" panose="020B0606030504020204" pitchFamily="34" charset="0"/>
                      </a:rPr>
                      <m:t>= </m:t>
                    </m:r>
                  </m:oMath>
                </a14:m>
                <a:r>
                  <a:rPr lang="en-US" altLang="en-US" sz="3600" dirty="0">
                    <a:solidFill>
                      <a:srgbClr val="000000"/>
                    </a:solidFill>
                    <a:latin typeface="Open Sans" panose="020B0606030504020204" pitchFamily="34" charset="0"/>
                    <a:cs typeface="Open Sans" panose="020B0606030504020204" pitchFamily="34" charset="0"/>
                  </a:rPr>
                  <a:t>45 </a:t>
                </a:r>
              </a:p>
              <a:p>
                <a:pPr marL="0" indent="0">
                  <a:lnSpc>
                    <a:spcPct val="100000"/>
                  </a:lnSpc>
                  <a:buClrTx/>
                  <a:buSzTx/>
                  <a:buFontTx/>
                  <a:buNone/>
                </a:pPr>
                <a:br>
                  <a:rPr lang="en-US" altLang="en-US" sz="3600" dirty="0"/>
                </a:br>
                <a:endParaRPr lang="en-US" altLang="en-US" sz="3600" dirty="0"/>
              </a:p>
            </p:txBody>
          </p:sp>
        </mc:Choice>
        <mc:Fallback>
          <p:sp>
            <p:nvSpPr>
              <p:cNvPr id="5" name="Rectangle 1">
                <a:extLst>
                  <a:ext uri="{FF2B5EF4-FFF2-40B4-BE49-F238E27FC236}">
                    <a16:creationId xmlns:a16="http://schemas.microsoft.com/office/drawing/2014/main" id="{85560120-F281-45F5-8A0A-18877B6E7D0D}"/>
                  </a:ext>
                </a:extLst>
              </p:cNvPr>
              <p:cNvSpPr txBox="1">
                <a:spLocks noRot="1" noChangeAspect="1" noMove="1" noResize="1" noEditPoints="1" noAdjustHandles="1" noChangeArrowheads="1" noChangeShapeType="1" noTextEdit="1"/>
              </p:cNvSpPr>
              <p:nvPr/>
            </p:nvSpPr>
            <p:spPr bwMode="auto">
              <a:xfrm>
                <a:off x="3958639" y="1661579"/>
                <a:ext cx="7209233" cy="5061790"/>
              </a:xfrm>
              <a:prstGeom prst="rect">
                <a:avLst/>
              </a:prstGeom>
              <a:blipFill>
                <a:blip r:embed="rId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AU">
                    <a:noFill/>
                  </a:rPr>
                  <a:t> </a:t>
                </a:r>
              </a:p>
            </p:txBody>
          </p:sp>
        </mc:Fallback>
      </mc:AlternateContent>
    </p:spTree>
    <p:extLst>
      <p:ext uri="{BB962C8B-B14F-4D97-AF65-F5344CB8AC3E}">
        <p14:creationId xmlns:p14="http://schemas.microsoft.com/office/powerpoint/2010/main" val="113441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charRg st="1" end="5"/>
                                            </p:txEl>
                                          </p:spTgt>
                                        </p:tgtEl>
                                        <p:attrNameLst>
                                          <p:attrName>style.visibility</p:attrName>
                                        </p:attrNameLst>
                                      </p:cBhvr>
                                      <p:to>
                                        <p:strVal val="visible"/>
                                      </p:to>
                                    </p:set>
                                    <p:anim calcmode="lin" valueType="num">
                                      <p:cBhvr additive="base">
                                        <p:cTn id="7" dur="500" fill="hold"/>
                                        <p:tgtEl>
                                          <p:spTgt spid="4">
                                            <p:txEl>
                                              <p:charRg st="1"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charRg st="1"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21E1D-E88B-440F-B115-9CC4C012AB77}"/>
              </a:ext>
            </a:extLst>
          </p:cNvPr>
          <p:cNvSpPr>
            <a:spLocks noGrp="1"/>
          </p:cNvSpPr>
          <p:nvPr>
            <p:ph type="title"/>
          </p:nvPr>
        </p:nvSpPr>
        <p:spPr/>
        <p:txBody>
          <a:bodyPr/>
          <a:lstStyle/>
          <a:p>
            <a:r>
              <a:rPr lang="en-AU" dirty="0"/>
              <a:t>Permutations of n objects</a:t>
            </a:r>
          </a:p>
        </p:txBody>
      </p:sp>
      <p:sp>
        <p:nvSpPr>
          <p:cNvPr id="3" name="Content Placeholder 2">
            <a:extLst>
              <a:ext uri="{FF2B5EF4-FFF2-40B4-BE49-F238E27FC236}">
                <a16:creationId xmlns:a16="http://schemas.microsoft.com/office/drawing/2014/main" id="{72EC3F1D-2EE7-4556-866D-15F0A845E825}"/>
              </a:ext>
            </a:extLst>
          </p:cNvPr>
          <p:cNvSpPr>
            <a:spLocks noGrp="1"/>
          </p:cNvSpPr>
          <p:nvPr>
            <p:ph idx="1"/>
          </p:nvPr>
        </p:nvSpPr>
        <p:spPr>
          <a:xfrm>
            <a:off x="1024128" y="1736627"/>
            <a:ext cx="9720071" cy="4023360"/>
          </a:xfrm>
        </p:spPr>
        <p:txBody>
          <a:bodyPr>
            <a:normAutofit/>
          </a:bodyPr>
          <a:lstStyle/>
          <a:p>
            <a:r>
              <a:rPr lang="en-US" sz="2400" dirty="0"/>
              <a:t>A permutation is an ordered arrangement of a collection of objects.</a:t>
            </a:r>
          </a:p>
          <a:p>
            <a:r>
              <a:rPr lang="en-US" sz="2400" dirty="0"/>
              <a:t>Using a tree diagram, list all the permutations of the letters in the word CAT.</a:t>
            </a:r>
          </a:p>
          <a:p>
            <a:r>
              <a:rPr lang="en-US" sz="2400" dirty="0"/>
              <a:t>There are six permutations:</a:t>
            </a:r>
          </a:p>
          <a:p>
            <a:r>
              <a:rPr lang="en-US" sz="2400" dirty="0"/>
              <a:t>CAT, CTA, ACT, ATC, TCA, TAC</a:t>
            </a:r>
            <a:endParaRPr lang="en-AU" sz="2400" dirty="0"/>
          </a:p>
        </p:txBody>
      </p:sp>
      <p:pic>
        <p:nvPicPr>
          <p:cNvPr id="5" name="Picture 4">
            <a:extLst>
              <a:ext uri="{FF2B5EF4-FFF2-40B4-BE49-F238E27FC236}">
                <a16:creationId xmlns:a16="http://schemas.microsoft.com/office/drawing/2014/main" id="{23D4133E-0C68-4F35-96AE-8B8E3E7A9E80}"/>
              </a:ext>
            </a:extLst>
          </p:cNvPr>
          <p:cNvPicPr>
            <a:picLocks noChangeAspect="1"/>
          </p:cNvPicPr>
          <p:nvPr/>
        </p:nvPicPr>
        <p:blipFill>
          <a:blip r:embed="rId2"/>
          <a:stretch>
            <a:fillRect/>
          </a:stretch>
        </p:blipFill>
        <p:spPr>
          <a:xfrm>
            <a:off x="5304298" y="2950639"/>
            <a:ext cx="3547872" cy="3456566"/>
          </a:xfrm>
          <a:prstGeom prst="rect">
            <a:avLst/>
          </a:prstGeom>
        </p:spPr>
      </p:pic>
    </p:spTree>
    <p:extLst>
      <p:ext uri="{BB962C8B-B14F-4D97-AF65-F5344CB8AC3E}">
        <p14:creationId xmlns:p14="http://schemas.microsoft.com/office/powerpoint/2010/main" val="2692727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5F7F3-E35B-4DBF-B1E6-C152FACF9F1D}"/>
              </a:ext>
            </a:extLst>
          </p:cNvPr>
          <p:cNvSpPr>
            <a:spLocks noGrp="1"/>
          </p:cNvSpPr>
          <p:nvPr>
            <p:ph type="title"/>
          </p:nvPr>
        </p:nvSpPr>
        <p:spPr>
          <a:xfrm>
            <a:off x="580417" y="24124"/>
            <a:ext cx="11031166" cy="1049031"/>
          </a:xfrm>
        </p:spPr>
        <p:txBody>
          <a:bodyPr/>
          <a:lstStyle/>
          <a:p>
            <a:r>
              <a:rPr lang="en-US" dirty="0"/>
              <a:t>The number of permutations of n objects is n!.</a:t>
            </a:r>
            <a:endParaRPr lang="en-AU" dirty="0"/>
          </a:p>
        </p:txBody>
      </p:sp>
      <p:sp>
        <p:nvSpPr>
          <p:cNvPr id="3" name="Content Placeholder 2">
            <a:extLst>
              <a:ext uri="{FF2B5EF4-FFF2-40B4-BE49-F238E27FC236}">
                <a16:creationId xmlns:a16="http://schemas.microsoft.com/office/drawing/2014/main" id="{A87FD945-B986-4150-BC2B-70B82D9D5392}"/>
              </a:ext>
            </a:extLst>
          </p:cNvPr>
          <p:cNvSpPr>
            <a:spLocks noGrp="1"/>
          </p:cNvSpPr>
          <p:nvPr>
            <p:ph idx="1"/>
          </p:nvPr>
        </p:nvSpPr>
        <p:spPr>
          <a:xfrm>
            <a:off x="327498" y="1073154"/>
            <a:ext cx="11537004" cy="5152547"/>
          </a:xfrm>
        </p:spPr>
        <p:txBody>
          <a:bodyPr>
            <a:noAutofit/>
          </a:bodyPr>
          <a:lstStyle/>
          <a:p>
            <a:r>
              <a:rPr lang="en-US" sz="2400" dirty="0"/>
              <a:t>Another way to find the number of permutations for the previous example is to draw three boxes, corresponding to the three positions. In each box, we write the number of choices we have for that position.</a:t>
            </a:r>
          </a:p>
          <a:p>
            <a:r>
              <a:rPr lang="en-US" sz="2400" dirty="0"/>
              <a:t>We have 3 choices for the first letter (C, A or T).</a:t>
            </a:r>
          </a:p>
          <a:p>
            <a:r>
              <a:rPr lang="en-US" sz="2400" dirty="0"/>
              <a:t>We have 2 choices for the second letter (because we have already used one letter).</a:t>
            </a:r>
          </a:p>
          <a:p>
            <a:r>
              <a:rPr lang="en-US" sz="2400" dirty="0"/>
              <a:t>We have 1 choice for the third letter (because we have already used two letters).</a:t>
            </a:r>
          </a:p>
          <a:p>
            <a:endParaRPr lang="en-US" sz="2400" dirty="0"/>
          </a:p>
          <a:p>
            <a:r>
              <a:rPr lang="en-US" sz="2400" dirty="0"/>
              <a:t>By the multiplication principle, the total number of arrangements is</a:t>
            </a:r>
          </a:p>
          <a:p>
            <a:r>
              <a:rPr lang="en-US" sz="2400" dirty="0"/>
              <a:t>3×2×1=3!</a:t>
            </a:r>
          </a:p>
          <a:p>
            <a:r>
              <a:rPr lang="en-US" sz="2400" dirty="0"/>
              <a:t>So three objects can be arranged in 3!</a:t>
            </a:r>
            <a:endParaRPr lang="en-AU" sz="2400" dirty="0"/>
          </a:p>
        </p:txBody>
      </p:sp>
      <p:graphicFrame>
        <p:nvGraphicFramePr>
          <p:cNvPr id="4" name="Table 4">
            <a:extLst>
              <a:ext uri="{FF2B5EF4-FFF2-40B4-BE49-F238E27FC236}">
                <a16:creationId xmlns:a16="http://schemas.microsoft.com/office/drawing/2014/main" id="{7D06DEE1-83AD-4F4D-8B80-58D9046858A4}"/>
              </a:ext>
            </a:extLst>
          </p:cNvPr>
          <p:cNvGraphicFramePr>
            <a:graphicFrameLocks noGrp="1"/>
          </p:cNvGraphicFramePr>
          <p:nvPr>
            <p:extLst>
              <p:ext uri="{D42A27DB-BD31-4B8C-83A1-F6EECF244321}">
                <p14:modId xmlns:p14="http://schemas.microsoft.com/office/powerpoint/2010/main" val="3381513563"/>
              </p:ext>
            </p:extLst>
          </p:nvPr>
        </p:nvGraphicFramePr>
        <p:xfrm>
          <a:off x="580417" y="3813243"/>
          <a:ext cx="2831832" cy="365760"/>
        </p:xfrm>
        <a:graphic>
          <a:graphicData uri="http://schemas.openxmlformats.org/drawingml/2006/table">
            <a:tbl>
              <a:tblPr firstRow="1" bandRow="1">
                <a:tableStyleId>{5C22544A-7EE6-4342-B048-85BDC9FD1C3A}</a:tableStyleId>
              </a:tblPr>
              <a:tblGrid>
                <a:gridCol w="943944">
                  <a:extLst>
                    <a:ext uri="{9D8B030D-6E8A-4147-A177-3AD203B41FA5}">
                      <a16:colId xmlns:a16="http://schemas.microsoft.com/office/drawing/2014/main" val="3844971644"/>
                    </a:ext>
                  </a:extLst>
                </a:gridCol>
                <a:gridCol w="943944">
                  <a:extLst>
                    <a:ext uri="{9D8B030D-6E8A-4147-A177-3AD203B41FA5}">
                      <a16:colId xmlns:a16="http://schemas.microsoft.com/office/drawing/2014/main" val="3723247615"/>
                    </a:ext>
                  </a:extLst>
                </a:gridCol>
                <a:gridCol w="943944">
                  <a:extLst>
                    <a:ext uri="{9D8B030D-6E8A-4147-A177-3AD203B41FA5}">
                      <a16:colId xmlns:a16="http://schemas.microsoft.com/office/drawing/2014/main" val="4209294718"/>
                    </a:ext>
                  </a:extLst>
                </a:gridCol>
              </a:tblGrid>
              <a:tr h="312293">
                <a:tc>
                  <a:txBody>
                    <a:bodyPr/>
                    <a:lstStyle/>
                    <a:p>
                      <a:r>
                        <a:rPr lang="en-US" dirty="0"/>
                        <a:t>3</a:t>
                      </a:r>
                      <a:endParaRPr lang="en-AU" dirty="0"/>
                    </a:p>
                  </a:txBody>
                  <a:tcPr/>
                </a:tc>
                <a:tc>
                  <a:txBody>
                    <a:bodyPr/>
                    <a:lstStyle/>
                    <a:p>
                      <a:r>
                        <a:rPr lang="en-US" dirty="0"/>
                        <a:t>2</a:t>
                      </a:r>
                      <a:endParaRPr lang="en-AU" dirty="0"/>
                    </a:p>
                  </a:txBody>
                  <a:tcPr/>
                </a:tc>
                <a:tc>
                  <a:txBody>
                    <a:bodyPr/>
                    <a:lstStyle/>
                    <a:p>
                      <a:r>
                        <a:rPr lang="en-US" dirty="0"/>
                        <a:t>1</a:t>
                      </a:r>
                      <a:endParaRPr lang="en-AU" dirty="0"/>
                    </a:p>
                  </a:txBody>
                  <a:tcPr/>
                </a:tc>
                <a:extLst>
                  <a:ext uri="{0D108BD9-81ED-4DB2-BD59-A6C34878D82A}">
                    <a16:rowId xmlns:a16="http://schemas.microsoft.com/office/drawing/2014/main" val="436053852"/>
                  </a:ext>
                </a:extLst>
              </a:tr>
            </a:tbl>
          </a:graphicData>
        </a:graphic>
      </p:graphicFrame>
    </p:spTree>
    <p:extLst>
      <p:ext uri="{BB962C8B-B14F-4D97-AF65-F5344CB8AC3E}">
        <p14:creationId xmlns:p14="http://schemas.microsoft.com/office/powerpoint/2010/main" val="123161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919BE-4592-45FF-9E98-E6794FC70755}"/>
              </a:ext>
            </a:extLst>
          </p:cNvPr>
          <p:cNvSpPr>
            <a:spLocks noGrp="1"/>
          </p:cNvSpPr>
          <p:nvPr>
            <p:ph type="title"/>
          </p:nvPr>
        </p:nvSpPr>
        <p:spPr>
          <a:xfrm>
            <a:off x="1024128" y="0"/>
            <a:ext cx="9720072" cy="1499616"/>
          </a:xfrm>
        </p:spPr>
        <p:txBody>
          <a:bodyPr/>
          <a:lstStyle/>
          <a:p>
            <a:r>
              <a:rPr lang="en-AU" dirty="0"/>
              <a:t>Proof</a:t>
            </a:r>
          </a:p>
        </p:txBody>
      </p:sp>
      <p:sp>
        <p:nvSpPr>
          <p:cNvPr id="3" name="Content Placeholder 2">
            <a:extLst>
              <a:ext uri="{FF2B5EF4-FFF2-40B4-BE49-F238E27FC236}">
                <a16:creationId xmlns:a16="http://schemas.microsoft.com/office/drawing/2014/main" id="{51095AB0-95DC-4B64-B105-25700FD02355}"/>
              </a:ext>
            </a:extLst>
          </p:cNvPr>
          <p:cNvSpPr>
            <a:spLocks noGrp="1"/>
          </p:cNvSpPr>
          <p:nvPr>
            <p:ph idx="1"/>
          </p:nvPr>
        </p:nvSpPr>
        <p:spPr>
          <a:xfrm>
            <a:off x="1024129" y="1274323"/>
            <a:ext cx="9720071" cy="5145932"/>
          </a:xfrm>
        </p:spPr>
        <p:txBody>
          <a:bodyPr>
            <a:noAutofit/>
          </a:bodyPr>
          <a:lstStyle/>
          <a:p>
            <a:r>
              <a:rPr lang="en-US" sz="2400" dirty="0"/>
              <a:t>The first item can be chosen in n ways.</a:t>
            </a:r>
          </a:p>
          <a:p>
            <a:r>
              <a:rPr lang="en-US" sz="2400" dirty="0"/>
              <a:t>The second item can be chosen in n−1 ways, since only n−1 objects remain.</a:t>
            </a:r>
          </a:p>
          <a:p>
            <a:r>
              <a:rPr lang="en-US" sz="2400" dirty="0"/>
              <a:t>The third item can be chosen in n−2 ways, since only n−2 objects remain.</a:t>
            </a:r>
          </a:p>
          <a:p>
            <a:endParaRPr lang="en-US" sz="2400" dirty="0"/>
          </a:p>
          <a:p>
            <a:endParaRPr lang="en-US" sz="2400" dirty="0"/>
          </a:p>
          <a:p>
            <a:r>
              <a:rPr lang="en-US" sz="2400" dirty="0"/>
              <a:t>The last item can be chosen in 1 way, since only 1 object remains.</a:t>
            </a:r>
          </a:p>
          <a:p>
            <a:r>
              <a:rPr lang="en-US" sz="2400" dirty="0"/>
              <a:t>Therefore, by the multiplication principle, there are</a:t>
            </a:r>
          </a:p>
          <a:p>
            <a:r>
              <a:rPr lang="en-US" sz="2400" dirty="0"/>
              <a:t>n⋅(n−1)⋅(n−2)⋅⋯⋅2⋅1=n!</a:t>
            </a:r>
          </a:p>
          <a:p>
            <a:r>
              <a:rPr lang="en-US" sz="2400" dirty="0"/>
              <a:t>permutations of n objects.</a:t>
            </a:r>
            <a:endParaRPr lang="en-AU" sz="2400" dirty="0"/>
          </a:p>
        </p:txBody>
      </p:sp>
    </p:spTree>
    <p:extLst>
      <p:ext uri="{BB962C8B-B14F-4D97-AF65-F5344CB8AC3E}">
        <p14:creationId xmlns:p14="http://schemas.microsoft.com/office/powerpoint/2010/main" val="297565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D7935-8C23-47C5-8941-84E5E2B4E105}"/>
              </a:ext>
            </a:extLst>
          </p:cNvPr>
          <p:cNvSpPr>
            <a:spLocks noGrp="1"/>
          </p:cNvSpPr>
          <p:nvPr>
            <p:ph type="title"/>
          </p:nvPr>
        </p:nvSpPr>
        <p:spPr/>
        <p:txBody>
          <a:bodyPr/>
          <a:lstStyle/>
          <a:p>
            <a:r>
              <a:rPr lang="en-US" dirty="0"/>
              <a:t>Examples</a:t>
            </a:r>
            <a:endParaRPr lang="en-AU" dirty="0"/>
          </a:p>
        </p:txBody>
      </p:sp>
      <p:sp>
        <p:nvSpPr>
          <p:cNvPr id="3" name="Content Placeholder 2">
            <a:extLst>
              <a:ext uri="{FF2B5EF4-FFF2-40B4-BE49-F238E27FC236}">
                <a16:creationId xmlns:a16="http://schemas.microsoft.com/office/drawing/2014/main" id="{804311D6-33C9-4F2E-AF34-B69A34859718}"/>
              </a:ext>
            </a:extLst>
          </p:cNvPr>
          <p:cNvSpPr>
            <a:spLocks noGrp="1"/>
          </p:cNvSpPr>
          <p:nvPr>
            <p:ph idx="1"/>
          </p:nvPr>
        </p:nvSpPr>
        <p:spPr>
          <a:xfrm>
            <a:off x="1024128" y="2084832"/>
            <a:ext cx="9720071" cy="4023360"/>
          </a:xfrm>
        </p:spPr>
        <p:txBody>
          <a:bodyPr>
            <a:normAutofit/>
          </a:bodyPr>
          <a:lstStyle/>
          <a:p>
            <a:r>
              <a:rPr lang="en-US" sz="2400" dirty="0"/>
              <a:t>How many ways can six different books be arranged on a shelf?</a:t>
            </a:r>
          </a:p>
          <a:p>
            <a:r>
              <a:rPr lang="en-AU" sz="2400" dirty="0"/>
              <a:t>6!=6×5×4×3×2×1=720</a:t>
            </a:r>
          </a:p>
          <a:p>
            <a:endParaRPr lang="en-AU" sz="2400" dirty="0"/>
          </a:p>
          <a:p>
            <a:r>
              <a:rPr lang="en-US" sz="2400" dirty="0"/>
              <a:t>Using your scientific calculator, find how many ways 12 students can be lined up in a row.</a:t>
            </a:r>
          </a:p>
          <a:p>
            <a:r>
              <a:rPr lang="en-AU" sz="2400" dirty="0"/>
              <a:t>12!=479001600</a:t>
            </a:r>
          </a:p>
        </p:txBody>
      </p:sp>
    </p:spTree>
    <p:extLst>
      <p:ext uri="{BB962C8B-B14F-4D97-AF65-F5344CB8AC3E}">
        <p14:creationId xmlns:p14="http://schemas.microsoft.com/office/powerpoint/2010/main" val="398379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1E096-CDEF-49AE-BAD3-C0D8B1907507}"/>
              </a:ext>
            </a:extLst>
          </p:cNvPr>
          <p:cNvSpPr>
            <a:spLocks noGrp="1"/>
          </p:cNvSpPr>
          <p:nvPr>
            <p:ph type="title"/>
          </p:nvPr>
        </p:nvSpPr>
        <p:spPr/>
        <p:txBody>
          <a:bodyPr/>
          <a:lstStyle/>
          <a:p>
            <a:r>
              <a:rPr lang="en-US" dirty="0"/>
              <a:t>example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0EC1EE5-D1ED-4D78-B01C-4AC7B494A054}"/>
                  </a:ext>
                </a:extLst>
              </p:cNvPr>
              <p:cNvSpPr>
                <a:spLocks noGrp="1"/>
              </p:cNvSpPr>
              <p:nvPr>
                <p:ph idx="1"/>
              </p:nvPr>
            </p:nvSpPr>
            <p:spPr>
              <a:xfrm>
                <a:off x="1024128" y="1838528"/>
                <a:ext cx="9720071" cy="4023360"/>
              </a:xfrm>
            </p:spPr>
            <p:txBody>
              <a:bodyPr>
                <a:normAutofit/>
              </a:bodyPr>
              <a:lstStyle/>
              <a:p>
                <a:r>
                  <a:rPr lang="en-US" sz="2400" dirty="0"/>
                  <a:t>How many four-digit numbers can be formed using the digits 1, 2, 3 and 4 if:</a:t>
                </a:r>
              </a:p>
              <a:p>
                <a:r>
                  <a:rPr lang="en-US" sz="2400" dirty="0"/>
                  <a:t>1. they cannot be repeated</a:t>
                </a:r>
              </a:p>
              <a:p>
                <a:r>
                  <a:rPr lang="en-US" sz="2400" dirty="0"/>
                  <a:t>2. they can be repeated?</a:t>
                </a:r>
              </a:p>
              <a:p>
                <a:endParaRPr lang="en-US" sz="2400" dirty="0"/>
              </a:p>
              <a:p>
                <a:r>
                  <a:rPr lang="en-US" sz="2400" dirty="0"/>
                  <a:t>4!=4×3×2×1=24	</a:t>
                </a:r>
              </a:p>
              <a:p>
                <a14:m>
                  <m:oMath xmlns:m="http://schemas.openxmlformats.org/officeDocument/2006/math">
                    <m:sSup>
                      <m:sSupPr>
                        <m:ctrlPr>
                          <a:rPr lang="en-US" sz="2400" i="1" dirty="0" smtClean="0">
                            <a:latin typeface="Cambria Math" panose="02040503050406030204" pitchFamily="18" charset="0"/>
                          </a:rPr>
                        </m:ctrlPr>
                      </m:sSupPr>
                      <m:e>
                        <m:r>
                          <a:rPr lang="en-US" sz="2400" b="0" i="1" dirty="0" smtClean="0">
                            <a:latin typeface="Cambria Math" panose="02040503050406030204" pitchFamily="18" charset="0"/>
                          </a:rPr>
                          <m:t>4</m:t>
                        </m:r>
                      </m:e>
                      <m:sup>
                        <m:r>
                          <a:rPr lang="en-US" sz="2400" b="0" i="1" dirty="0" smtClean="0">
                            <a:latin typeface="Cambria Math" panose="02040503050406030204" pitchFamily="18" charset="0"/>
                          </a:rPr>
                          <m:t>4</m:t>
                        </m:r>
                      </m:sup>
                    </m:sSup>
                  </m:oMath>
                </a14:m>
                <a:r>
                  <a:rPr lang="en-US" sz="2400" dirty="0"/>
                  <a:t>=4×4×4×4=256</a:t>
                </a:r>
              </a:p>
              <a:p>
                <a:endParaRPr lang="en-AU" sz="2400" dirty="0"/>
              </a:p>
            </p:txBody>
          </p:sp>
        </mc:Choice>
        <mc:Fallback>
          <p:sp>
            <p:nvSpPr>
              <p:cNvPr id="3" name="Content Placeholder 2">
                <a:extLst>
                  <a:ext uri="{FF2B5EF4-FFF2-40B4-BE49-F238E27FC236}">
                    <a16:creationId xmlns:a16="http://schemas.microsoft.com/office/drawing/2014/main" id="{F0EC1EE5-D1ED-4D78-B01C-4AC7B494A054}"/>
                  </a:ext>
                </a:extLst>
              </p:cNvPr>
              <p:cNvSpPr>
                <a:spLocks noGrp="1" noRot="1" noChangeAspect="1" noMove="1" noResize="1" noEditPoints="1" noAdjustHandles="1" noChangeArrowheads="1" noChangeShapeType="1" noTextEdit="1"/>
              </p:cNvSpPr>
              <p:nvPr>
                <p:ph idx="1"/>
              </p:nvPr>
            </p:nvSpPr>
            <p:spPr>
              <a:xfrm>
                <a:off x="1024128" y="1838528"/>
                <a:ext cx="9720071" cy="4023360"/>
              </a:xfrm>
              <a:blipFill>
                <a:blip r:embed="rId2"/>
                <a:stretch>
                  <a:fillRect l="-502" t="-2121"/>
                </a:stretch>
              </a:blipFill>
            </p:spPr>
            <p:txBody>
              <a:bodyPr/>
              <a:lstStyle/>
              <a:p>
                <a:r>
                  <a:rPr lang="en-AU">
                    <a:noFill/>
                  </a:rPr>
                  <a:t> </a:t>
                </a:r>
              </a:p>
            </p:txBody>
          </p:sp>
        </mc:Fallback>
      </mc:AlternateContent>
    </p:spTree>
    <p:extLst>
      <p:ext uri="{BB962C8B-B14F-4D97-AF65-F5344CB8AC3E}">
        <p14:creationId xmlns:p14="http://schemas.microsoft.com/office/powerpoint/2010/main" val="56092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9B23D-F2ED-4034-ABE2-72CF5916D3D0}"/>
              </a:ext>
            </a:extLst>
          </p:cNvPr>
          <p:cNvSpPr>
            <a:spLocks noGrp="1"/>
          </p:cNvSpPr>
          <p:nvPr>
            <p:ph type="title"/>
          </p:nvPr>
        </p:nvSpPr>
        <p:spPr>
          <a:xfrm>
            <a:off x="1024128" y="585216"/>
            <a:ext cx="10473966" cy="1499616"/>
          </a:xfrm>
        </p:spPr>
        <p:txBody>
          <a:bodyPr/>
          <a:lstStyle/>
          <a:p>
            <a:r>
              <a:rPr lang="en-US" dirty="0"/>
              <a:t>Permutations of n objects taken r at a time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BEFBFD6-D9E3-48C6-9A56-BBE00EE0E0F4}"/>
                  </a:ext>
                </a:extLst>
              </p:cNvPr>
              <p:cNvSpPr>
                <a:spLocks noGrp="1"/>
              </p:cNvSpPr>
              <p:nvPr>
                <p:ph idx="1"/>
              </p:nvPr>
            </p:nvSpPr>
            <p:spPr>
              <a:xfrm>
                <a:off x="693906" y="1809345"/>
                <a:ext cx="10804188" cy="4500015"/>
              </a:xfrm>
            </p:spPr>
            <p:txBody>
              <a:bodyPr>
                <a:normAutofit/>
              </a:bodyPr>
              <a:lstStyle/>
              <a:p>
                <a:r>
                  <a:rPr lang="en-US" dirty="0"/>
                  <a:t>Imagine a very small country with very few cars. </a:t>
                </a:r>
                <a:r>
                  <a:rPr lang="en-US" dirty="0" err="1"/>
                  <a:t>Licence</a:t>
                </a:r>
                <a:r>
                  <a:rPr lang="en-US" dirty="0"/>
                  <a:t> plates consist of a sequence of four digits, and repetitions of the digits are not allowed. How many such </a:t>
                </a:r>
                <a:r>
                  <a:rPr lang="en-US" dirty="0" err="1"/>
                  <a:t>licence</a:t>
                </a:r>
                <a:r>
                  <a:rPr lang="en-US" dirty="0"/>
                  <a:t> plates are there?</a:t>
                </a:r>
              </a:p>
              <a:p>
                <a:r>
                  <a:rPr lang="en-US" dirty="0"/>
                  <a:t>Here, we are asking for the number of permutations of 10 digits taken four at a time. We will denote this number by </a:t>
                </a:r>
                <a14:m>
                  <m:oMath xmlns:m="http://schemas.openxmlformats.org/officeDocument/2006/math">
                    <m:sSup>
                      <m:sSupPr>
                        <m:ctrlPr>
                          <a:rPr lang="en-US" i="1" smtClean="0">
                            <a:latin typeface="Cambria Math" panose="02040503050406030204" pitchFamily="18" charset="0"/>
                          </a:rPr>
                        </m:ctrlPr>
                      </m:sSupPr>
                      <m:e>
                        <m:r>
                          <a:rPr lang="en-US" b="0" i="1" smtClean="0">
                            <a:solidFill>
                              <a:schemeClr val="bg1"/>
                            </a:solidFill>
                            <a:latin typeface="Cambria Math" panose="02040503050406030204" pitchFamily="18" charset="0"/>
                          </a:rPr>
                          <m:t>0</m:t>
                        </m:r>
                      </m:e>
                      <m:sup>
                        <m:r>
                          <a:rPr lang="en-US" b="0" i="1" smtClean="0">
                            <a:latin typeface="Cambria Math" panose="02040503050406030204" pitchFamily="18" charset="0"/>
                          </a:rPr>
                          <m:t>10</m:t>
                        </m:r>
                      </m:sup>
                    </m:sSup>
                    <m:sSub>
                      <m:sSubPr>
                        <m:ctrlPr>
                          <a:rPr lang="en-US" i="1" dirty="0" smtClean="0">
                            <a:latin typeface="Cambria Math" panose="02040503050406030204" pitchFamily="18" charset="0"/>
                          </a:rPr>
                        </m:ctrlPr>
                      </m:sSubPr>
                      <m:e>
                        <m:r>
                          <a:rPr lang="en-US" b="0" i="1" dirty="0" smtClean="0">
                            <a:latin typeface="Cambria Math" panose="02040503050406030204" pitchFamily="18" charset="0"/>
                          </a:rPr>
                          <m:t>𝑃</m:t>
                        </m:r>
                      </m:e>
                      <m:sub>
                        <m:r>
                          <a:rPr lang="en-US" b="0" i="1" dirty="0" smtClean="0">
                            <a:latin typeface="Cambria Math" panose="02040503050406030204" pitchFamily="18" charset="0"/>
                          </a:rPr>
                          <m:t>4</m:t>
                        </m:r>
                      </m:sub>
                    </m:sSub>
                  </m:oMath>
                </a14:m>
                <a:r>
                  <a:rPr lang="en-US" dirty="0"/>
                  <a:t>.</a:t>
                </a:r>
              </a:p>
              <a:p>
                <a:r>
                  <a:rPr lang="en-US" dirty="0"/>
                  <a:t>To solve this problem, we draw four boxes. In each box, we write the number of choices we have for that position. For the first digit, we have a choice of 10 digits. Once chosen, we have only 9 choices for the second digit, then 8 choices for the third and 7 choices for the fourth.</a:t>
                </a:r>
              </a:p>
              <a:p>
                <a:endParaRPr lang="en-US" dirty="0"/>
              </a:p>
              <a:p>
                <a:r>
                  <a:rPr lang="en-US" dirty="0"/>
                  <a:t>By the multiplication principle, the total number of </a:t>
                </a:r>
                <a:r>
                  <a:rPr lang="en-US" dirty="0" err="1"/>
                  <a:t>licence</a:t>
                </a:r>
                <a:r>
                  <a:rPr lang="en-US" dirty="0"/>
                  <a:t> plates is</a:t>
                </a:r>
              </a:p>
              <a:p>
                <a:r>
                  <a:rPr lang="en-US" dirty="0"/>
                  <a:t>10×9×8×7</a:t>
                </a:r>
                <a:endParaRPr lang="en-AU" dirty="0"/>
              </a:p>
            </p:txBody>
          </p:sp>
        </mc:Choice>
        <mc:Fallback>
          <p:sp>
            <p:nvSpPr>
              <p:cNvPr id="3" name="Content Placeholder 2">
                <a:extLst>
                  <a:ext uri="{FF2B5EF4-FFF2-40B4-BE49-F238E27FC236}">
                    <a16:creationId xmlns:a16="http://schemas.microsoft.com/office/drawing/2014/main" id="{CBEFBFD6-D9E3-48C6-9A56-BBE00EE0E0F4}"/>
                  </a:ext>
                </a:extLst>
              </p:cNvPr>
              <p:cNvSpPr>
                <a:spLocks noGrp="1" noRot="1" noChangeAspect="1" noMove="1" noResize="1" noEditPoints="1" noAdjustHandles="1" noChangeArrowheads="1" noChangeShapeType="1" noTextEdit="1"/>
              </p:cNvSpPr>
              <p:nvPr>
                <p:ph idx="1"/>
              </p:nvPr>
            </p:nvSpPr>
            <p:spPr>
              <a:xfrm>
                <a:off x="693906" y="1809345"/>
                <a:ext cx="10804188" cy="4500015"/>
              </a:xfrm>
              <a:blipFill>
                <a:blip r:embed="rId2"/>
                <a:stretch>
                  <a:fillRect l="-339" t="-1626" r="-169"/>
                </a:stretch>
              </a:blipFill>
            </p:spPr>
            <p:txBody>
              <a:bodyPr/>
              <a:lstStyle/>
              <a:p>
                <a:r>
                  <a:rPr lang="en-AU">
                    <a:noFill/>
                  </a:rPr>
                  <a:t> </a:t>
                </a:r>
              </a:p>
            </p:txBody>
          </p:sp>
        </mc:Fallback>
      </mc:AlternateContent>
      <p:graphicFrame>
        <p:nvGraphicFramePr>
          <p:cNvPr id="4" name="Table 4">
            <a:extLst>
              <a:ext uri="{FF2B5EF4-FFF2-40B4-BE49-F238E27FC236}">
                <a16:creationId xmlns:a16="http://schemas.microsoft.com/office/drawing/2014/main" id="{D199308A-CFF3-4AC8-B511-2C4F16956166}"/>
              </a:ext>
            </a:extLst>
          </p:cNvPr>
          <p:cNvGraphicFramePr>
            <a:graphicFrameLocks noGrp="1"/>
          </p:cNvGraphicFramePr>
          <p:nvPr>
            <p:extLst>
              <p:ext uri="{D42A27DB-BD31-4B8C-83A1-F6EECF244321}">
                <p14:modId xmlns:p14="http://schemas.microsoft.com/office/powerpoint/2010/main" val="3139871253"/>
              </p:ext>
            </p:extLst>
          </p:nvPr>
        </p:nvGraphicFramePr>
        <p:xfrm>
          <a:off x="845225" y="4407409"/>
          <a:ext cx="4543900" cy="365760"/>
        </p:xfrm>
        <a:graphic>
          <a:graphicData uri="http://schemas.openxmlformats.org/drawingml/2006/table">
            <a:tbl>
              <a:tblPr firstRow="1" bandRow="1">
                <a:tableStyleId>{5C22544A-7EE6-4342-B048-85BDC9FD1C3A}</a:tableStyleId>
              </a:tblPr>
              <a:tblGrid>
                <a:gridCol w="1135975">
                  <a:extLst>
                    <a:ext uri="{9D8B030D-6E8A-4147-A177-3AD203B41FA5}">
                      <a16:colId xmlns:a16="http://schemas.microsoft.com/office/drawing/2014/main" val="3293888312"/>
                    </a:ext>
                  </a:extLst>
                </a:gridCol>
                <a:gridCol w="1135975">
                  <a:extLst>
                    <a:ext uri="{9D8B030D-6E8A-4147-A177-3AD203B41FA5}">
                      <a16:colId xmlns:a16="http://schemas.microsoft.com/office/drawing/2014/main" val="2336317278"/>
                    </a:ext>
                  </a:extLst>
                </a:gridCol>
                <a:gridCol w="1135975">
                  <a:extLst>
                    <a:ext uri="{9D8B030D-6E8A-4147-A177-3AD203B41FA5}">
                      <a16:colId xmlns:a16="http://schemas.microsoft.com/office/drawing/2014/main" val="2705709144"/>
                    </a:ext>
                  </a:extLst>
                </a:gridCol>
                <a:gridCol w="1135975">
                  <a:extLst>
                    <a:ext uri="{9D8B030D-6E8A-4147-A177-3AD203B41FA5}">
                      <a16:colId xmlns:a16="http://schemas.microsoft.com/office/drawing/2014/main" val="2479950383"/>
                    </a:ext>
                  </a:extLst>
                </a:gridCol>
              </a:tblGrid>
              <a:tr h="142803">
                <a:tc>
                  <a:txBody>
                    <a:bodyPr/>
                    <a:lstStyle/>
                    <a:p>
                      <a:r>
                        <a:rPr lang="en-US" dirty="0"/>
                        <a:t>10</a:t>
                      </a:r>
                      <a:endParaRPr lang="en-AU" dirty="0"/>
                    </a:p>
                  </a:txBody>
                  <a:tcPr/>
                </a:tc>
                <a:tc>
                  <a:txBody>
                    <a:bodyPr/>
                    <a:lstStyle/>
                    <a:p>
                      <a:r>
                        <a:rPr lang="en-US" dirty="0"/>
                        <a:t>9</a:t>
                      </a:r>
                      <a:endParaRPr lang="en-AU" dirty="0"/>
                    </a:p>
                  </a:txBody>
                  <a:tcPr/>
                </a:tc>
                <a:tc>
                  <a:txBody>
                    <a:bodyPr/>
                    <a:lstStyle/>
                    <a:p>
                      <a:r>
                        <a:rPr lang="en-US" dirty="0"/>
                        <a:t>8</a:t>
                      </a:r>
                      <a:endParaRPr lang="en-AU" dirty="0"/>
                    </a:p>
                  </a:txBody>
                  <a:tcPr/>
                </a:tc>
                <a:tc>
                  <a:txBody>
                    <a:bodyPr/>
                    <a:lstStyle/>
                    <a:p>
                      <a:r>
                        <a:rPr lang="en-US" dirty="0"/>
                        <a:t>7</a:t>
                      </a:r>
                      <a:endParaRPr lang="en-AU" dirty="0"/>
                    </a:p>
                  </a:txBody>
                  <a:tcPr/>
                </a:tc>
                <a:extLst>
                  <a:ext uri="{0D108BD9-81ED-4DB2-BD59-A6C34878D82A}">
                    <a16:rowId xmlns:a16="http://schemas.microsoft.com/office/drawing/2014/main" val="684726078"/>
                  </a:ext>
                </a:extLst>
              </a:tr>
            </a:tbl>
          </a:graphicData>
        </a:graphic>
      </p:graphicFrame>
    </p:spTree>
    <p:extLst>
      <p:ext uri="{BB962C8B-B14F-4D97-AF65-F5344CB8AC3E}">
        <p14:creationId xmlns:p14="http://schemas.microsoft.com/office/powerpoint/2010/main" val="406637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86</TotalTime>
  <Words>1104</Words>
  <Application>Microsoft Office PowerPoint</Application>
  <PresentationFormat>Widescreen</PresentationFormat>
  <Paragraphs>118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Cambria Math</vt:lpstr>
      <vt:lpstr>Open Sans</vt:lpstr>
      <vt:lpstr>Tw Cen MT</vt:lpstr>
      <vt:lpstr>Tw Cen MT Condensed</vt:lpstr>
      <vt:lpstr>Wingdings 3</vt:lpstr>
      <vt:lpstr>Integral</vt:lpstr>
      <vt:lpstr>Factorial notation and permutations </vt:lpstr>
      <vt:lpstr>Factorial notation</vt:lpstr>
      <vt:lpstr>Evaluate:</vt:lpstr>
      <vt:lpstr>Permutations of n objects</vt:lpstr>
      <vt:lpstr>The number of permutations of n objects is n!.</vt:lpstr>
      <vt:lpstr>Proof</vt:lpstr>
      <vt:lpstr>Examples</vt:lpstr>
      <vt:lpstr>example</vt:lpstr>
      <vt:lpstr>Permutations of n objects taken r at a time</vt:lpstr>
      <vt:lpstr>Permutations of n objects taken r at a time</vt:lpstr>
      <vt:lpstr>proof</vt:lpstr>
      <vt:lpstr>Examples</vt:lpstr>
      <vt:lpstr>Example</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Factorial notation and permutations </dc:title>
  <dc:creator>Lyn ZHANG</dc:creator>
  <cp:lastModifiedBy>Lyn ZHANG</cp:lastModifiedBy>
  <cp:revision>13</cp:revision>
  <dcterms:created xsi:type="dcterms:W3CDTF">2021-05-25T22:44:02Z</dcterms:created>
  <dcterms:modified xsi:type="dcterms:W3CDTF">2021-05-26T00:10:35Z</dcterms:modified>
</cp:coreProperties>
</file>