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324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8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550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977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636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764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46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54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372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843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96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E6F27-599B-425F-9CB5-52400C7FE7AE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9476C-7643-45F8-B9A0-7E5C5803B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42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D496-FAD2-4081-8655-C45205B3B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Permutations with restrictions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C200B-03A1-4C21-9A38-8DA45BD259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7C</a:t>
            </a:r>
          </a:p>
        </p:txBody>
      </p:sp>
    </p:spTree>
    <p:extLst>
      <p:ext uri="{BB962C8B-B14F-4D97-AF65-F5344CB8AC3E}">
        <p14:creationId xmlns:p14="http://schemas.microsoft.com/office/powerpoint/2010/main" val="419126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8E17-BB4B-403E-B2E9-24BC7478C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Permutations with restrictions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830D3C-1656-41B3-B612-6D7EE232B0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87610" y="0"/>
                <a:ext cx="7804389" cy="6858000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Suppose we want to know how many three-digit numbers have no repeated digits. The answer is not simply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the number of permutations of 10 digits taken three at a time. This is because the digit 0 cannot be used in the hundreds place.</a:t>
                </a:r>
              </a:p>
              <a:p>
                <a:r>
                  <a:rPr lang="en-US" dirty="0"/>
                  <a:t>There are 9 choices for the first digit (1, 2, 3, …, 9).</a:t>
                </a:r>
              </a:p>
              <a:p>
                <a:r>
                  <a:rPr lang="en-US" dirty="0"/>
                  <a:t>There are 9 choices for the second digit (0 and the eight remaining non-zero digits).</a:t>
                </a:r>
              </a:p>
              <a:p>
                <a:r>
                  <a:rPr lang="en-US" dirty="0"/>
                  <a:t>This leaves 8 choices for the third digit.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By the multiplication principle, there are 9×9×8=648 different three-digit numbers.</a:t>
                </a:r>
              </a:p>
              <a:p>
                <a:endParaRPr lang="en-US" dirty="0"/>
              </a:p>
              <a:p>
                <a:r>
                  <a:rPr lang="en-US" dirty="0"/>
                  <a:t>When considering permutations with restrictions, we deal with the restrictions first.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F830D3C-1656-41B3-B612-6D7EE232B0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87610" y="0"/>
                <a:ext cx="7804389" cy="6858000"/>
              </a:xfrm>
              <a:blipFill>
                <a:blip r:embed="rId2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873AD3-DDFF-43A0-A2BB-1AEEBD2A9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812723"/>
              </p:ext>
            </p:extLst>
          </p:nvPr>
        </p:nvGraphicFramePr>
        <p:xfrm>
          <a:off x="5185277" y="3579598"/>
          <a:ext cx="577239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130">
                  <a:extLst>
                    <a:ext uri="{9D8B030D-6E8A-4147-A177-3AD203B41FA5}">
                      <a16:colId xmlns:a16="http://schemas.microsoft.com/office/drawing/2014/main" val="3505894594"/>
                    </a:ext>
                  </a:extLst>
                </a:gridCol>
                <a:gridCol w="1924130">
                  <a:extLst>
                    <a:ext uri="{9D8B030D-6E8A-4147-A177-3AD203B41FA5}">
                      <a16:colId xmlns:a16="http://schemas.microsoft.com/office/drawing/2014/main" val="2442274440"/>
                    </a:ext>
                  </a:extLst>
                </a:gridCol>
                <a:gridCol w="1924130">
                  <a:extLst>
                    <a:ext uri="{9D8B030D-6E8A-4147-A177-3AD203B41FA5}">
                      <a16:colId xmlns:a16="http://schemas.microsoft.com/office/drawing/2014/main" val="2154962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624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507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11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FF3A8-C1B3-444B-91A7-4C598849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34AE2-9377-4585-9EEF-E8EEA26FB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311285"/>
            <a:ext cx="6281873" cy="6303523"/>
          </a:xfrm>
        </p:spPr>
        <p:txBody>
          <a:bodyPr/>
          <a:lstStyle/>
          <a:p>
            <a:r>
              <a:rPr lang="en-US" dirty="0"/>
              <a:t>1. How many arrangements of the word DARWIN begin and end with a vowel?</a:t>
            </a:r>
          </a:p>
          <a:p>
            <a:r>
              <a:rPr lang="en-US" dirty="0"/>
              <a:t>2. Using the digits 0, 1, 2, 3, 4 and 5 without repetition, how many odd four-digit numbers can you form?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2×4×3×2×1×1=48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  4×4×3×3=144</a:t>
            </a:r>
          </a:p>
          <a:p>
            <a:endParaRPr lang="en-US" dirty="0"/>
          </a:p>
          <a:p>
            <a:endParaRPr lang="en-AU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07ECE11-3558-40CD-9DF3-6A5881176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57427"/>
              </p:ext>
            </p:extLst>
          </p:nvPr>
        </p:nvGraphicFramePr>
        <p:xfrm>
          <a:off x="5631233" y="2437150"/>
          <a:ext cx="48162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712">
                  <a:extLst>
                    <a:ext uri="{9D8B030D-6E8A-4147-A177-3AD203B41FA5}">
                      <a16:colId xmlns:a16="http://schemas.microsoft.com/office/drawing/2014/main" val="2287024575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2302927800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909412522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4166416072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789384680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881660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70412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EE0548-BBF8-4909-98DB-8705EDFED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145135"/>
              </p:ext>
            </p:extLst>
          </p:nvPr>
        </p:nvGraphicFramePr>
        <p:xfrm>
          <a:off x="5631233" y="2454594"/>
          <a:ext cx="48162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712">
                  <a:extLst>
                    <a:ext uri="{9D8B030D-6E8A-4147-A177-3AD203B41FA5}">
                      <a16:colId xmlns:a16="http://schemas.microsoft.com/office/drawing/2014/main" val="2287024575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2302927800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909412522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4166416072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789384680"/>
                    </a:ext>
                  </a:extLst>
                </a:gridCol>
                <a:gridCol w="802712">
                  <a:extLst>
                    <a:ext uri="{9D8B030D-6E8A-4147-A177-3AD203B41FA5}">
                      <a16:colId xmlns:a16="http://schemas.microsoft.com/office/drawing/2014/main" val="881660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70412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56B8D2-4343-4424-A23F-67820C419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01634"/>
              </p:ext>
            </p:extLst>
          </p:nvPr>
        </p:nvGraphicFramePr>
        <p:xfrm>
          <a:off x="5631233" y="4032567"/>
          <a:ext cx="48162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068">
                  <a:extLst>
                    <a:ext uri="{9D8B030D-6E8A-4147-A177-3AD203B41FA5}">
                      <a16:colId xmlns:a16="http://schemas.microsoft.com/office/drawing/2014/main" val="3012086670"/>
                    </a:ext>
                  </a:extLst>
                </a:gridCol>
                <a:gridCol w="1204068">
                  <a:extLst>
                    <a:ext uri="{9D8B030D-6E8A-4147-A177-3AD203B41FA5}">
                      <a16:colId xmlns:a16="http://schemas.microsoft.com/office/drawing/2014/main" val="3997442489"/>
                    </a:ext>
                  </a:extLst>
                </a:gridCol>
                <a:gridCol w="1204068">
                  <a:extLst>
                    <a:ext uri="{9D8B030D-6E8A-4147-A177-3AD203B41FA5}">
                      <a16:colId xmlns:a16="http://schemas.microsoft.com/office/drawing/2014/main" val="3579543074"/>
                    </a:ext>
                  </a:extLst>
                </a:gridCol>
                <a:gridCol w="1204068">
                  <a:extLst>
                    <a:ext uri="{9D8B030D-6E8A-4147-A177-3AD203B41FA5}">
                      <a16:colId xmlns:a16="http://schemas.microsoft.com/office/drawing/2014/main" val="224995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3857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039B634-B886-4539-AF7C-9AB179540F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53458"/>
              </p:ext>
            </p:extLst>
          </p:nvPr>
        </p:nvGraphicFramePr>
        <p:xfrm>
          <a:off x="5631233" y="4048050"/>
          <a:ext cx="48162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068">
                  <a:extLst>
                    <a:ext uri="{9D8B030D-6E8A-4147-A177-3AD203B41FA5}">
                      <a16:colId xmlns:a16="http://schemas.microsoft.com/office/drawing/2014/main" val="3012086670"/>
                    </a:ext>
                  </a:extLst>
                </a:gridCol>
                <a:gridCol w="1204068">
                  <a:extLst>
                    <a:ext uri="{9D8B030D-6E8A-4147-A177-3AD203B41FA5}">
                      <a16:colId xmlns:a16="http://schemas.microsoft.com/office/drawing/2014/main" val="3997442489"/>
                    </a:ext>
                  </a:extLst>
                </a:gridCol>
                <a:gridCol w="1204068">
                  <a:extLst>
                    <a:ext uri="{9D8B030D-6E8A-4147-A177-3AD203B41FA5}">
                      <a16:colId xmlns:a16="http://schemas.microsoft.com/office/drawing/2014/main" val="3579543074"/>
                    </a:ext>
                  </a:extLst>
                </a:gridCol>
                <a:gridCol w="1204068">
                  <a:extLst>
                    <a:ext uri="{9D8B030D-6E8A-4147-A177-3AD203B41FA5}">
                      <a16:colId xmlns:a16="http://schemas.microsoft.com/office/drawing/2014/main" val="2249950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83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53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17F6-9B99-4FF1-A3A5-6E1706BB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Permutations with items grouped together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AC882-6175-48AD-B6CD-53BE99E8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136187"/>
            <a:ext cx="7393020" cy="6721813"/>
          </a:xfrm>
        </p:spPr>
        <p:txBody>
          <a:bodyPr>
            <a:normAutofit/>
          </a:bodyPr>
          <a:lstStyle/>
          <a:p>
            <a:r>
              <a:rPr lang="en-US" dirty="0"/>
              <a:t>1. How many arrangements of the word EQUALS are there if the vowels are kept together?</a:t>
            </a:r>
          </a:p>
          <a:p>
            <a:r>
              <a:rPr lang="en-US" dirty="0"/>
              <a:t>2. How many ways can two chemistry, four physics and five biology books be arranged on a shelf if the books of each subject are kept together?</a:t>
            </a:r>
          </a:p>
          <a:p>
            <a:r>
              <a:rPr lang="en-US" dirty="0"/>
              <a:t>Group: (E, U, A), Q, L, S. Arranged in 4! ways. </a:t>
            </a:r>
          </a:p>
          <a:p>
            <a:r>
              <a:rPr lang="en-US" dirty="0"/>
              <a:t>Three vowels: arranged in 3! ways. </a:t>
            </a:r>
          </a:p>
          <a:p>
            <a:r>
              <a:rPr lang="en-US" dirty="0"/>
              <a:t>We use the multiplication principle.</a:t>
            </a:r>
          </a:p>
          <a:p>
            <a:r>
              <a:rPr lang="en-US" dirty="0"/>
              <a:t>4!×3!=144</a:t>
            </a:r>
          </a:p>
          <a:p>
            <a:r>
              <a:rPr lang="en-US" dirty="0"/>
              <a:t>Three subject groups: arranged in 3! ways. </a:t>
            </a:r>
          </a:p>
          <a:p>
            <a:r>
              <a:rPr lang="en-US" dirty="0"/>
              <a:t>The two chemistry books: arranged in 2! ways, </a:t>
            </a:r>
          </a:p>
          <a:p>
            <a:r>
              <a:rPr lang="en-US" dirty="0"/>
              <a:t>the four physics books in 4! Ways, </a:t>
            </a:r>
          </a:p>
          <a:p>
            <a:r>
              <a:rPr lang="en-US" dirty="0"/>
              <a:t>the five biology books in 5! ways. </a:t>
            </a:r>
          </a:p>
          <a:p>
            <a:r>
              <a:rPr lang="en-US" dirty="0"/>
              <a:t>We use the multiplication principle.</a:t>
            </a:r>
          </a:p>
          <a:p>
            <a:r>
              <a:rPr lang="en-AU" dirty="0"/>
              <a:t>3!×2!×4!×5!=34560</a:t>
            </a:r>
          </a:p>
        </p:txBody>
      </p:sp>
    </p:spTree>
    <p:extLst>
      <p:ext uri="{BB962C8B-B14F-4D97-AF65-F5344CB8AC3E}">
        <p14:creationId xmlns:p14="http://schemas.microsoft.com/office/powerpoint/2010/main" val="223669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7A17A-2740-4359-B500-565F3A19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F3639-F31F-4C8C-9A7D-4FCB42E23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count permutations that are subject to restrictions, we </a:t>
            </a:r>
            <a:r>
              <a:rPr lang="en-US" sz="2400" dirty="0">
                <a:solidFill>
                  <a:srgbClr val="FF0000"/>
                </a:solidFill>
              </a:rPr>
              <a:t>draw a series of boxes</a:t>
            </a:r>
            <a:r>
              <a:rPr lang="en-US" sz="2400" dirty="0"/>
              <a:t>. In each box, we write the number of choices we have for that position. We always </a:t>
            </a:r>
            <a:r>
              <a:rPr lang="en-US" sz="2400" dirty="0">
                <a:solidFill>
                  <a:srgbClr val="FF0000"/>
                </a:solidFill>
              </a:rPr>
              <a:t>consider the restrictions first</a:t>
            </a:r>
            <a:r>
              <a:rPr lang="en-US" sz="2400" dirty="0"/>
              <a:t>.</a:t>
            </a:r>
          </a:p>
          <a:p>
            <a:r>
              <a:rPr lang="en-US" sz="2400" dirty="0"/>
              <a:t>When items are to be grouped together, we </a:t>
            </a:r>
            <a:r>
              <a:rPr lang="en-US" sz="2400" dirty="0">
                <a:solidFill>
                  <a:srgbClr val="FF0000"/>
                </a:solidFill>
              </a:rPr>
              <a:t>initially treat each group as a single </a:t>
            </a:r>
            <a:r>
              <a:rPr lang="en-US" sz="2400" dirty="0"/>
              <a:t>object. We find the number of arrangements of the groups, and then multiply by the numbers of arrangements within each group.</a:t>
            </a:r>
          </a:p>
          <a:p>
            <a:pPr marL="0" indent="0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6586839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97</TotalTime>
  <Words>423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Cambria Math</vt:lpstr>
      <vt:lpstr>Rockwell</vt:lpstr>
      <vt:lpstr>Wingdings</vt:lpstr>
      <vt:lpstr>Atlas</vt:lpstr>
      <vt:lpstr>Permutations with restrictions </vt:lpstr>
      <vt:lpstr>Permutations with restrictions</vt:lpstr>
      <vt:lpstr>Examples </vt:lpstr>
      <vt:lpstr>Permutations with items grouped together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Permutations with restrictions </dc:title>
  <dc:creator>Lyn ZHANG</dc:creator>
  <cp:lastModifiedBy>Lyn ZHANG</cp:lastModifiedBy>
  <cp:revision>7</cp:revision>
  <dcterms:created xsi:type="dcterms:W3CDTF">2021-05-26T01:22:51Z</dcterms:created>
  <dcterms:modified xsi:type="dcterms:W3CDTF">2021-06-02T03:25:13Z</dcterms:modified>
</cp:coreProperties>
</file>