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3"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9" d="100"/>
          <a:sy n="49" d="100"/>
        </p:scale>
        <p:origin x="93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F7F2F0-2058-410F-9A20-DAAF60818084}" type="datetimeFigureOut">
              <a:rPr lang="en-AU" smtClean="0"/>
              <a:t>26/05/2021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6C4E098-BFF6-422E-A43B-A300834DC49F}" type="slidenum">
              <a:rPr lang="en-AU" smtClean="0"/>
              <a:t>‹#›</a:t>
            </a:fld>
            <a:endParaRPr lang="en-A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5885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7F2F0-2058-410F-9A20-DAAF60818084}" type="datetimeFigureOut">
              <a:rPr lang="en-AU" smtClean="0"/>
              <a:t>26/05/2021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6C4E098-BFF6-422E-A43B-A300834DC49F}" type="slidenum">
              <a:rPr lang="en-AU" smtClean="0"/>
              <a:t>‹#›</a:t>
            </a:fld>
            <a:endParaRPr lang="en-AU"/>
          </a:p>
        </p:txBody>
      </p:sp>
    </p:spTree>
    <p:extLst>
      <p:ext uri="{BB962C8B-B14F-4D97-AF65-F5344CB8AC3E}">
        <p14:creationId xmlns:p14="http://schemas.microsoft.com/office/powerpoint/2010/main" val="885377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7F2F0-2058-410F-9A20-DAAF60818084}" type="datetimeFigureOut">
              <a:rPr lang="en-AU" smtClean="0"/>
              <a:t>26/05/2021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6C4E098-BFF6-422E-A43B-A300834DC49F}" type="slidenum">
              <a:rPr lang="en-AU" smtClean="0"/>
              <a:t>‹#›</a:t>
            </a:fld>
            <a:endParaRPr lang="en-AU"/>
          </a:p>
        </p:txBody>
      </p:sp>
    </p:spTree>
    <p:extLst>
      <p:ext uri="{BB962C8B-B14F-4D97-AF65-F5344CB8AC3E}">
        <p14:creationId xmlns:p14="http://schemas.microsoft.com/office/powerpoint/2010/main" val="640403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7F2F0-2058-410F-9A20-DAAF60818084}" type="datetimeFigureOut">
              <a:rPr lang="en-AU" smtClean="0"/>
              <a:t>26/05/2021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6C4E098-BFF6-422E-A43B-A300834DC49F}" type="slidenum">
              <a:rPr lang="en-AU" smtClean="0"/>
              <a:t>‹#›</a:t>
            </a:fld>
            <a:endParaRPr lang="en-AU"/>
          </a:p>
        </p:txBody>
      </p:sp>
    </p:spTree>
    <p:extLst>
      <p:ext uri="{BB962C8B-B14F-4D97-AF65-F5344CB8AC3E}">
        <p14:creationId xmlns:p14="http://schemas.microsoft.com/office/powerpoint/2010/main" val="3739381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F7F2F0-2058-410F-9A20-DAAF60818084}" type="datetimeFigureOut">
              <a:rPr lang="en-AU" smtClean="0"/>
              <a:t>26/05/2021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6C4E098-BFF6-422E-A43B-A300834DC49F}" type="slidenum">
              <a:rPr lang="en-AU" smtClean="0"/>
              <a:t>‹#›</a:t>
            </a:fld>
            <a:endParaRPr lang="en-A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049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F7F2F0-2058-410F-9A20-DAAF60818084}" type="datetimeFigureOut">
              <a:rPr lang="en-AU" smtClean="0"/>
              <a:t>26/05/2021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6C4E098-BFF6-422E-A43B-A300834DC49F}" type="slidenum">
              <a:rPr lang="en-AU" smtClean="0"/>
              <a:t>‹#›</a:t>
            </a:fld>
            <a:endParaRPr lang="en-AU"/>
          </a:p>
        </p:txBody>
      </p:sp>
    </p:spTree>
    <p:extLst>
      <p:ext uri="{BB962C8B-B14F-4D97-AF65-F5344CB8AC3E}">
        <p14:creationId xmlns:p14="http://schemas.microsoft.com/office/powerpoint/2010/main" val="2990861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F7F2F0-2058-410F-9A20-DAAF60818084}" type="datetimeFigureOut">
              <a:rPr lang="en-AU" smtClean="0"/>
              <a:t>26/05/2021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E6C4E098-BFF6-422E-A43B-A300834DC49F}" type="slidenum">
              <a:rPr lang="en-AU" smtClean="0"/>
              <a:t>‹#›</a:t>
            </a:fld>
            <a:endParaRPr lang="en-AU"/>
          </a:p>
        </p:txBody>
      </p:sp>
    </p:spTree>
    <p:extLst>
      <p:ext uri="{BB962C8B-B14F-4D97-AF65-F5344CB8AC3E}">
        <p14:creationId xmlns:p14="http://schemas.microsoft.com/office/powerpoint/2010/main" val="325248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F7F2F0-2058-410F-9A20-DAAF60818084}" type="datetimeFigureOut">
              <a:rPr lang="en-AU" smtClean="0"/>
              <a:t>26/05/2021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E6C4E098-BFF6-422E-A43B-A300834DC49F}" type="slidenum">
              <a:rPr lang="en-AU" smtClean="0"/>
              <a:t>‹#›</a:t>
            </a:fld>
            <a:endParaRPr lang="en-AU"/>
          </a:p>
        </p:txBody>
      </p:sp>
    </p:spTree>
    <p:extLst>
      <p:ext uri="{BB962C8B-B14F-4D97-AF65-F5344CB8AC3E}">
        <p14:creationId xmlns:p14="http://schemas.microsoft.com/office/powerpoint/2010/main" val="71146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2F7F2F0-2058-410F-9A20-DAAF60818084}" type="datetimeFigureOut">
              <a:rPr lang="en-AU" smtClean="0"/>
              <a:t>26/05/2021</a:t>
            </a:fld>
            <a:endParaRPr lang="en-A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AU"/>
          </a:p>
        </p:txBody>
      </p:sp>
      <p:sp>
        <p:nvSpPr>
          <p:cNvPr id="9" name="Slide Number Placeholder 8"/>
          <p:cNvSpPr>
            <a:spLocks noGrp="1"/>
          </p:cNvSpPr>
          <p:nvPr>
            <p:ph type="sldNum" sz="quarter" idx="12"/>
          </p:nvPr>
        </p:nvSpPr>
        <p:spPr/>
        <p:txBody>
          <a:bodyPr/>
          <a:lstStyle/>
          <a:p>
            <a:fld id="{E6C4E098-BFF6-422E-A43B-A300834DC49F}" type="slidenum">
              <a:rPr lang="en-AU" smtClean="0"/>
              <a:t>‹#›</a:t>
            </a:fld>
            <a:endParaRPr lang="en-AU"/>
          </a:p>
        </p:txBody>
      </p:sp>
    </p:spTree>
    <p:extLst>
      <p:ext uri="{BB962C8B-B14F-4D97-AF65-F5344CB8AC3E}">
        <p14:creationId xmlns:p14="http://schemas.microsoft.com/office/powerpoint/2010/main" val="1128990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2F7F2F0-2058-410F-9A20-DAAF60818084}" type="datetimeFigureOut">
              <a:rPr lang="en-AU" smtClean="0"/>
              <a:t>26/05/2021</a:t>
            </a:fld>
            <a:endParaRPr lang="en-A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A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6C4E098-BFF6-422E-A43B-A300834DC49F}" type="slidenum">
              <a:rPr lang="en-AU" smtClean="0"/>
              <a:t>‹#›</a:t>
            </a:fld>
            <a:endParaRPr lang="en-AU"/>
          </a:p>
        </p:txBody>
      </p:sp>
    </p:spTree>
    <p:extLst>
      <p:ext uri="{BB962C8B-B14F-4D97-AF65-F5344CB8AC3E}">
        <p14:creationId xmlns:p14="http://schemas.microsoft.com/office/powerpoint/2010/main" val="427000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F7F2F0-2058-410F-9A20-DAAF60818084}" type="datetimeFigureOut">
              <a:rPr lang="en-AU" smtClean="0"/>
              <a:t>26/05/2021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6C4E098-BFF6-422E-A43B-A300834DC49F}" type="slidenum">
              <a:rPr lang="en-AU" smtClean="0"/>
              <a:t>‹#›</a:t>
            </a:fld>
            <a:endParaRPr lang="en-AU"/>
          </a:p>
        </p:txBody>
      </p:sp>
    </p:spTree>
    <p:extLst>
      <p:ext uri="{BB962C8B-B14F-4D97-AF65-F5344CB8AC3E}">
        <p14:creationId xmlns:p14="http://schemas.microsoft.com/office/powerpoint/2010/main" val="3789138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2F7F2F0-2058-410F-9A20-DAAF60818084}" type="datetimeFigureOut">
              <a:rPr lang="en-AU" smtClean="0"/>
              <a:t>26/05/2021</a:t>
            </a:fld>
            <a:endParaRPr lang="en-A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A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6C4E098-BFF6-422E-A43B-A300834DC49F}" type="slidenum">
              <a:rPr lang="en-AU" smtClean="0"/>
              <a:t>‹#›</a:t>
            </a:fld>
            <a:endParaRPr lang="en-A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29199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61C09-56E0-4930-884E-858F75F06F1D}"/>
              </a:ext>
            </a:extLst>
          </p:cNvPr>
          <p:cNvSpPr>
            <a:spLocks noGrp="1"/>
          </p:cNvSpPr>
          <p:nvPr>
            <p:ph type="ctrTitle"/>
          </p:nvPr>
        </p:nvSpPr>
        <p:spPr/>
        <p:txBody>
          <a:bodyPr/>
          <a:lstStyle/>
          <a:p>
            <a:r>
              <a:rPr lang="en-US" dirty="0"/>
              <a:t>Permutations of like objects</a:t>
            </a:r>
            <a:endParaRPr lang="en-AU" dirty="0"/>
          </a:p>
        </p:txBody>
      </p:sp>
      <p:sp>
        <p:nvSpPr>
          <p:cNvPr id="3" name="Subtitle 2">
            <a:extLst>
              <a:ext uri="{FF2B5EF4-FFF2-40B4-BE49-F238E27FC236}">
                <a16:creationId xmlns:a16="http://schemas.microsoft.com/office/drawing/2014/main" id="{FD4D8955-14C8-4024-94CD-E867A09BDBE3}"/>
              </a:ext>
            </a:extLst>
          </p:cNvPr>
          <p:cNvSpPr>
            <a:spLocks noGrp="1"/>
          </p:cNvSpPr>
          <p:nvPr>
            <p:ph type="subTitle" idx="1"/>
          </p:nvPr>
        </p:nvSpPr>
        <p:spPr/>
        <p:txBody>
          <a:bodyPr/>
          <a:lstStyle/>
          <a:p>
            <a:r>
              <a:rPr lang="en-AU" dirty="0"/>
              <a:t>7D</a:t>
            </a:r>
          </a:p>
        </p:txBody>
      </p:sp>
    </p:spTree>
    <p:extLst>
      <p:ext uri="{BB962C8B-B14F-4D97-AF65-F5344CB8AC3E}">
        <p14:creationId xmlns:p14="http://schemas.microsoft.com/office/powerpoint/2010/main" val="2524723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824F3-E7CB-40DD-97A4-5F47CC903BFF}"/>
              </a:ext>
            </a:extLst>
          </p:cNvPr>
          <p:cNvSpPr>
            <a:spLocks noGrp="1"/>
          </p:cNvSpPr>
          <p:nvPr>
            <p:ph type="title"/>
          </p:nvPr>
        </p:nvSpPr>
        <p:spPr/>
        <p:txBody>
          <a:bodyPr/>
          <a:lstStyle/>
          <a:p>
            <a:r>
              <a:rPr lang="en-AU" dirty="0"/>
              <a:t>Permutations of like objects</a:t>
            </a:r>
          </a:p>
        </p:txBody>
      </p:sp>
      <p:sp>
        <p:nvSpPr>
          <p:cNvPr id="3" name="Content Placeholder 2">
            <a:extLst>
              <a:ext uri="{FF2B5EF4-FFF2-40B4-BE49-F238E27FC236}">
                <a16:creationId xmlns:a16="http://schemas.microsoft.com/office/drawing/2014/main" id="{4030BBEF-2300-4766-8AF4-A148F84EEA88}"/>
              </a:ext>
            </a:extLst>
          </p:cNvPr>
          <p:cNvSpPr>
            <a:spLocks noGrp="1"/>
          </p:cNvSpPr>
          <p:nvPr>
            <p:ph idx="1"/>
          </p:nvPr>
        </p:nvSpPr>
        <p:spPr/>
        <p:txBody>
          <a:bodyPr>
            <a:normAutofit/>
          </a:bodyPr>
          <a:lstStyle/>
          <a:p>
            <a:r>
              <a:rPr lang="en-US" sz="2400" dirty="0"/>
              <a:t>The name for the Sydney suburb of WOOLLOOMOOLOO has the unusual distinction of having 13 letters in total, of which only four are different. Finding the number of permutations of the letters in this word is not as simple as evaluating 13!. This is because switching like letters does not result in a new permutation.</a:t>
            </a:r>
          </a:p>
          <a:p>
            <a:r>
              <a:rPr lang="en-US" sz="2400" dirty="0"/>
              <a:t>Our aim is to find an expression for P, where P is the number of permutations of the letters in the word WOOLLOOMOOLOO. First notice that the word has</a:t>
            </a:r>
          </a:p>
          <a:p>
            <a:r>
              <a:rPr lang="en-US" sz="2400" dirty="0"/>
              <a:t>1 letter W,1 letter M,3 letter Ls,8 letter </a:t>
            </a:r>
            <a:r>
              <a:rPr lang="en-US" sz="2400" dirty="0" err="1"/>
              <a:t>Os</a:t>
            </a:r>
            <a:endParaRPr lang="en-AU" sz="2400" dirty="0"/>
          </a:p>
        </p:txBody>
      </p:sp>
    </p:spTree>
    <p:extLst>
      <p:ext uri="{BB962C8B-B14F-4D97-AF65-F5344CB8AC3E}">
        <p14:creationId xmlns:p14="http://schemas.microsoft.com/office/powerpoint/2010/main" val="1326819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824F3-E7CB-40DD-97A4-5F47CC903BFF}"/>
              </a:ext>
            </a:extLst>
          </p:cNvPr>
          <p:cNvSpPr>
            <a:spLocks noGrp="1"/>
          </p:cNvSpPr>
          <p:nvPr>
            <p:ph type="title"/>
          </p:nvPr>
        </p:nvSpPr>
        <p:spPr>
          <a:xfrm>
            <a:off x="1097280" y="0"/>
            <a:ext cx="10058400" cy="900171"/>
          </a:xfrm>
        </p:spPr>
        <p:txBody>
          <a:bodyPr/>
          <a:lstStyle/>
          <a:p>
            <a:r>
              <a:rPr lang="en-AU" dirty="0"/>
              <a:t>Permutations of like objects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030BBEF-2300-4766-8AF4-A148F84EEA88}"/>
                  </a:ext>
                </a:extLst>
              </p:cNvPr>
              <p:cNvSpPr>
                <a:spLocks noGrp="1"/>
              </p:cNvSpPr>
              <p:nvPr>
                <p:ph idx="1"/>
              </p:nvPr>
            </p:nvSpPr>
            <p:spPr>
              <a:xfrm>
                <a:off x="0" y="900170"/>
                <a:ext cx="12192000" cy="5208799"/>
              </a:xfrm>
            </p:spPr>
            <p:txBody>
              <a:bodyPr>
                <a:noAutofit/>
              </a:bodyPr>
              <a:lstStyle/>
              <a:p>
                <a:r>
                  <a:rPr lang="en-US" sz="2400" dirty="0"/>
                  <a:t>Replace the three identical Ls with L1, L2 and L3. These three letters can be arranged in 3! different ways. Therefore, by the multiplication principle, there are now</a:t>
                </a:r>
              </a:p>
              <a:p>
                <a:r>
                  <a:rPr lang="en-US" sz="2400" dirty="0"/>
                  <a:t>P⋅3!</a:t>
                </a:r>
              </a:p>
              <a:p>
                <a:r>
                  <a:rPr lang="en-US" sz="2400" dirty="0"/>
                  <a:t>permutations. Likewise, replace the eight identical </a:t>
                </a:r>
                <a:r>
                  <a:rPr lang="en-US" sz="2400" dirty="0" err="1"/>
                  <a:t>Os</a:t>
                </a:r>
                <a:r>
                  <a:rPr lang="en-US" sz="2400" dirty="0"/>
                  <a:t> with O1, O2,…, O8. These eight letters can be arranged in 8! different ways. Therefore there are now</a:t>
                </a:r>
              </a:p>
              <a:p>
                <a:r>
                  <a:rPr lang="en-US" sz="2400" dirty="0"/>
                  <a:t>P⋅3!⋅8!</a:t>
                </a:r>
              </a:p>
              <a:p>
                <a:r>
                  <a:rPr lang="en-US" sz="2400" dirty="0"/>
                  <a:t>permutations.</a:t>
                </a:r>
              </a:p>
              <a:p>
                <a:r>
                  <a:rPr lang="en-US" sz="2400" dirty="0"/>
                  <a:t>On the other hand, notice that the 13 letters are now distinct, so there are 13! permutations of these letters. Therefore</a:t>
                </a:r>
              </a:p>
              <a:p>
                <a:r>
                  <a:rPr lang="en-US" sz="2400" dirty="0"/>
                  <a:t>P⋅3!⋅8!=13!and so P=</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13!</m:t>
                        </m:r>
                      </m:num>
                      <m:den>
                        <m:r>
                          <a:rPr lang="en-US" sz="2400" b="0" i="1" smtClean="0">
                            <a:latin typeface="Cambria Math" panose="02040503050406030204" pitchFamily="18" charset="0"/>
                          </a:rPr>
                          <m:t>3!8!</m:t>
                        </m:r>
                      </m:den>
                    </m:f>
                  </m:oMath>
                </a14:m>
                <a:endParaRPr lang="en-US" sz="2400" dirty="0"/>
              </a:p>
              <a:p>
                <a:r>
                  <a:rPr lang="en-US" sz="2400" dirty="0"/>
                  <a:t>We can easily </a:t>
                </a:r>
                <a:r>
                  <a:rPr lang="en-US" sz="2400" dirty="0" err="1"/>
                  <a:t>generalise</a:t>
                </a:r>
                <a:r>
                  <a:rPr lang="en-US" sz="2400" dirty="0"/>
                  <a:t> this procedure to give the following result.</a:t>
                </a:r>
                <a:endParaRPr lang="en-AU" sz="2400" dirty="0"/>
              </a:p>
            </p:txBody>
          </p:sp>
        </mc:Choice>
        <mc:Fallback xmlns="">
          <p:sp>
            <p:nvSpPr>
              <p:cNvPr id="3" name="Content Placeholder 2">
                <a:extLst>
                  <a:ext uri="{FF2B5EF4-FFF2-40B4-BE49-F238E27FC236}">
                    <a16:creationId xmlns:a16="http://schemas.microsoft.com/office/drawing/2014/main" id="{4030BBEF-2300-4766-8AF4-A148F84EEA88}"/>
                  </a:ext>
                </a:extLst>
              </p:cNvPr>
              <p:cNvSpPr>
                <a:spLocks noGrp="1" noRot="1" noChangeAspect="1" noMove="1" noResize="1" noEditPoints="1" noAdjustHandles="1" noChangeArrowheads="1" noChangeShapeType="1" noTextEdit="1"/>
              </p:cNvSpPr>
              <p:nvPr>
                <p:ph idx="1"/>
              </p:nvPr>
            </p:nvSpPr>
            <p:spPr>
              <a:xfrm>
                <a:off x="0" y="900170"/>
                <a:ext cx="12192000" cy="5208799"/>
              </a:xfrm>
              <a:blipFill>
                <a:blip r:embed="rId2"/>
                <a:stretch>
                  <a:fillRect l="-750" t="-1639" r="-50" b="-703"/>
                </a:stretch>
              </a:blipFill>
            </p:spPr>
            <p:txBody>
              <a:bodyPr/>
              <a:lstStyle/>
              <a:p>
                <a:r>
                  <a:rPr lang="en-AU">
                    <a:noFill/>
                  </a:rPr>
                  <a:t> </a:t>
                </a:r>
              </a:p>
            </p:txBody>
          </p:sp>
        </mc:Fallback>
      </mc:AlternateContent>
    </p:spTree>
    <p:extLst>
      <p:ext uri="{BB962C8B-B14F-4D97-AF65-F5344CB8AC3E}">
        <p14:creationId xmlns:p14="http://schemas.microsoft.com/office/powerpoint/2010/main" val="2551357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2DA31-8293-41FB-A762-C61EC3044681}"/>
              </a:ext>
            </a:extLst>
          </p:cNvPr>
          <p:cNvSpPr>
            <a:spLocks noGrp="1"/>
          </p:cNvSpPr>
          <p:nvPr>
            <p:ph type="title"/>
          </p:nvPr>
        </p:nvSpPr>
        <p:spPr/>
        <p:txBody>
          <a:bodyPr/>
          <a:lstStyle/>
          <a:p>
            <a:r>
              <a:rPr lang="en-AU" dirty="0"/>
              <a:t>Permutations of like objects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F27B1AC-E466-4F78-9AD6-D432D602128D}"/>
                  </a:ext>
                </a:extLst>
              </p:cNvPr>
              <p:cNvSpPr>
                <a:spLocks noGrp="1"/>
              </p:cNvSpPr>
              <p:nvPr>
                <p:ph idx="1"/>
              </p:nvPr>
            </p:nvSpPr>
            <p:spPr/>
            <p:txBody>
              <a:bodyPr>
                <a:normAutofit/>
              </a:bodyPr>
              <a:lstStyle/>
              <a:p>
                <a:r>
                  <a:rPr lang="en-US" sz="2400" dirty="0"/>
                  <a:t>The number of permutations of n objects of which </a:t>
                </a:r>
                <a14:m>
                  <m:oMath xmlns:m="http://schemas.openxmlformats.org/officeDocument/2006/math">
                    <m:sSub>
                      <m:sSubPr>
                        <m:ctrlPr>
                          <a:rPr lang="en-US" sz="2400" i="1" dirty="0" smtClean="0">
                            <a:latin typeface="Cambria Math" panose="02040503050406030204" pitchFamily="18" charset="0"/>
                          </a:rPr>
                        </m:ctrlPr>
                      </m:sSubPr>
                      <m:e>
                        <m:r>
                          <a:rPr lang="en-US" sz="2400" b="0" i="1" dirty="0" smtClean="0">
                            <a:latin typeface="Cambria Math" panose="02040503050406030204" pitchFamily="18" charset="0"/>
                          </a:rPr>
                          <m:t>𝑛</m:t>
                        </m:r>
                      </m:e>
                      <m:sub>
                        <m:r>
                          <a:rPr lang="en-US" sz="2400" b="0" i="1" dirty="0" smtClean="0">
                            <a:latin typeface="Cambria Math" panose="02040503050406030204" pitchFamily="18" charset="0"/>
                          </a:rPr>
                          <m:t>1</m:t>
                        </m:r>
                      </m:sub>
                    </m:sSub>
                  </m:oMath>
                </a14:m>
                <a:r>
                  <a:rPr lang="en-US" sz="2400" dirty="0"/>
                  <a:t> are alike, </a:t>
                </a:r>
                <a14:m>
                  <m:oMath xmlns:m="http://schemas.openxmlformats.org/officeDocument/2006/math">
                    <m:sSub>
                      <m:sSubPr>
                        <m:ctrlPr>
                          <a:rPr lang="en-US" sz="2400" i="1" dirty="0">
                            <a:latin typeface="Cambria Math" panose="02040503050406030204" pitchFamily="18" charset="0"/>
                          </a:rPr>
                        </m:ctrlPr>
                      </m:sSubPr>
                      <m:e>
                        <m:r>
                          <a:rPr lang="en-US" sz="2400" i="1" dirty="0">
                            <a:latin typeface="Cambria Math" panose="02040503050406030204" pitchFamily="18" charset="0"/>
                          </a:rPr>
                          <m:t>𝑛</m:t>
                        </m:r>
                      </m:e>
                      <m:sub>
                        <m:r>
                          <a:rPr lang="en-US" sz="2400" b="0" i="1" dirty="0" smtClean="0">
                            <a:latin typeface="Cambria Math" panose="02040503050406030204" pitchFamily="18" charset="0"/>
                          </a:rPr>
                          <m:t>2</m:t>
                        </m:r>
                      </m:sub>
                    </m:sSub>
                  </m:oMath>
                </a14:m>
                <a:r>
                  <a:rPr lang="en-US" sz="2400" dirty="0"/>
                  <a:t> are alike, … and </a:t>
                </a:r>
                <a14:m>
                  <m:oMath xmlns:m="http://schemas.openxmlformats.org/officeDocument/2006/math">
                    <m:sSub>
                      <m:sSubPr>
                        <m:ctrlPr>
                          <a:rPr lang="en-US" sz="2400" i="1" dirty="0">
                            <a:latin typeface="Cambria Math" panose="02040503050406030204" pitchFamily="18" charset="0"/>
                          </a:rPr>
                        </m:ctrlPr>
                      </m:sSubPr>
                      <m:e>
                        <m:r>
                          <a:rPr lang="en-US" sz="2400" i="1" dirty="0">
                            <a:latin typeface="Cambria Math" panose="02040503050406030204" pitchFamily="18" charset="0"/>
                          </a:rPr>
                          <m:t>𝑛</m:t>
                        </m:r>
                      </m:e>
                      <m:sub>
                        <m:r>
                          <a:rPr lang="en-US" sz="2400" b="0" i="1" dirty="0" smtClean="0">
                            <a:latin typeface="Cambria Math" panose="02040503050406030204" pitchFamily="18" charset="0"/>
                          </a:rPr>
                          <m:t>𝑟</m:t>
                        </m:r>
                      </m:sub>
                    </m:sSub>
                  </m:oMath>
                </a14:m>
                <a:r>
                  <a:rPr lang="en-US" sz="2400" dirty="0"/>
                  <a:t> are alike is given by</a:t>
                </a:r>
              </a:p>
              <a:p>
                <a:endParaRPr lang="en-US" sz="2400" dirty="0"/>
              </a:p>
              <a:p>
                <a14:m>
                  <m:oMath xmlns:m="http://schemas.openxmlformats.org/officeDocument/2006/math">
                    <m:f>
                      <m:fPr>
                        <m:ctrlPr>
                          <a:rPr lang="en-US" sz="5400" i="1" smtClean="0">
                            <a:latin typeface="Cambria Math" panose="02040503050406030204" pitchFamily="18" charset="0"/>
                          </a:rPr>
                        </m:ctrlPr>
                      </m:fPr>
                      <m:num>
                        <m:r>
                          <a:rPr lang="en-US" sz="5400" b="0" i="1" smtClean="0">
                            <a:latin typeface="Cambria Math" panose="02040503050406030204" pitchFamily="18" charset="0"/>
                          </a:rPr>
                          <m:t>𝑛</m:t>
                        </m:r>
                        <m:r>
                          <a:rPr lang="en-US" sz="5400" b="0" i="1" smtClean="0">
                            <a:latin typeface="Cambria Math" panose="02040503050406030204" pitchFamily="18" charset="0"/>
                          </a:rPr>
                          <m:t>!</m:t>
                        </m:r>
                      </m:num>
                      <m:den>
                        <m:sSub>
                          <m:sSubPr>
                            <m:ctrlPr>
                              <a:rPr lang="en-US" sz="5400" i="1" dirty="0">
                                <a:latin typeface="Cambria Math" panose="02040503050406030204" pitchFamily="18" charset="0"/>
                              </a:rPr>
                            </m:ctrlPr>
                          </m:sSubPr>
                          <m:e>
                            <m:r>
                              <a:rPr lang="en-US" sz="5400" i="1" dirty="0">
                                <a:latin typeface="Cambria Math" panose="02040503050406030204" pitchFamily="18" charset="0"/>
                              </a:rPr>
                              <m:t>𝑛</m:t>
                            </m:r>
                          </m:e>
                          <m:sub>
                            <m:r>
                              <a:rPr lang="en-US" sz="5400" i="1" dirty="0">
                                <a:latin typeface="Cambria Math" panose="02040503050406030204" pitchFamily="18" charset="0"/>
                              </a:rPr>
                              <m:t>1</m:t>
                            </m:r>
                          </m:sub>
                        </m:sSub>
                        <m:r>
                          <m:rPr>
                            <m:nor/>
                          </m:rPr>
                          <a:rPr lang="en-US" sz="5400" dirty="0"/>
                          <m:t>!</m:t>
                        </m:r>
                        <m:sSub>
                          <m:sSubPr>
                            <m:ctrlPr>
                              <a:rPr lang="en-US" sz="5400" i="1" dirty="0">
                                <a:latin typeface="Cambria Math" panose="02040503050406030204" pitchFamily="18" charset="0"/>
                              </a:rPr>
                            </m:ctrlPr>
                          </m:sSubPr>
                          <m:e>
                            <m:r>
                              <a:rPr lang="en-US" sz="5400" i="1" dirty="0">
                                <a:latin typeface="Cambria Math" panose="02040503050406030204" pitchFamily="18" charset="0"/>
                              </a:rPr>
                              <m:t>𝑛</m:t>
                            </m:r>
                          </m:e>
                          <m:sub>
                            <m:r>
                              <a:rPr lang="en-US" sz="5400" i="1" dirty="0">
                                <a:latin typeface="Cambria Math" panose="02040503050406030204" pitchFamily="18" charset="0"/>
                              </a:rPr>
                              <m:t>2</m:t>
                            </m:r>
                          </m:sub>
                        </m:sSub>
                        <m:r>
                          <m:rPr>
                            <m:nor/>
                          </m:rPr>
                          <a:rPr lang="en-US" sz="5400" dirty="0"/>
                          <m:t>!⋯</m:t>
                        </m:r>
                        <m:sSub>
                          <m:sSubPr>
                            <m:ctrlPr>
                              <a:rPr lang="en-US" sz="5400" i="1" dirty="0">
                                <a:latin typeface="Cambria Math" panose="02040503050406030204" pitchFamily="18" charset="0"/>
                              </a:rPr>
                            </m:ctrlPr>
                          </m:sSubPr>
                          <m:e>
                            <m:r>
                              <a:rPr lang="en-US" sz="5400" i="1" dirty="0">
                                <a:latin typeface="Cambria Math" panose="02040503050406030204" pitchFamily="18" charset="0"/>
                              </a:rPr>
                              <m:t>𝑛</m:t>
                            </m:r>
                          </m:e>
                          <m:sub>
                            <m:r>
                              <a:rPr lang="en-US" sz="5400" i="1" dirty="0">
                                <a:latin typeface="Cambria Math" panose="02040503050406030204" pitchFamily="18" charset="0"/>
                              </a:rPr>
                              <m:t>𝑟</m:t>
                            </m:r>
                          </m:sub>
                        </m:sSub>
                        <m:r>
                          <m:rPr>
                            <m:nor/>
                          </m:rPr>
                          <a:rPr lang="en-US" sz="5400" dirty="0"/>
                          <m:t>!</m:t>
                        </m:r>
                      </m:den>
                    </m:f>
                  </m:oMath>
                </a14:m>
                <a:endParaRPr lang="en-AU" sz="5400" dirty="0"/>
              </a:p>
            </p:txBody>
          </p:sp>
        </mc:Choice>
        <mc:Fallback xmlns="">
          <p:sp>
            <p:nvSpPr>
              <p:cNvPr id="3" name="Content Placeholder 2">
                <a:extLst>
                  <a:ext uri="{FF2B5EF4-FFF2-40B4-BE49-F238E27FC236}">
                    <a16:creationId xmlns:a16="http://schemas.microsoft.com/office/drawing/2014/main" id="{8F27B1AC-E466-4F78-9AD6-D432D602128D}"/>
                  </a:ext>
                </a:extLst>
              </p:cNvPr>
              <p:cNvSpPr>
                <a:spLocks noGrp="1" noRot="1" noChangeAspect="1" noMove="1" noResize="1" noEditPoints="1" noAdjustHandles="1" noChangeArrowheads="1" noChangeShapeType="1" noTextEdit="1"/>
              </p:cNvSpPr>
              <p:nvPr>
                <p:ph idx="1"/>
              </p:nvPr>
            </p:nvSpPr>
            <p:spPr>
              <a:blipFill>
                <a:blip r:embed="rId2"/>
                <a:stretch>
                  <a:fillRect l="-909" t="-2121"/>
                </a:stretch>
              </a:blipFill>
            </p:spPr>
            <p:txBody>
              <a:bodyPr/>
              <a:lstStyle/>
              <a:p>
                <a:r>
                  <a:rPr lang="en-AU">
                    <a:noFill/>
                  </a:rPr>
                  <a:t> </a:t>
                </a:r>
              </a:p>
            </p:txBody>
          </p:sp>
        </mc:Fallback>
      </mc:AlternateContent>
    </p:spTree>
    <p:extLst>
      <p:ext uri="{BB962C8B-B14F-4D97-AF65-F5344CB8AC3E}">
        <p14:creationId xmlns:p14="http://schemas.microsoft.com/office/powerpoint/2010/main" val="698752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8FB5-AFD9-4257-9ADA-16212C687A35}"/>
              </a:ext>
            </a:extLst>
          </p:cNvPr>
          <p:cNvSpPr>
            <a:spLocks noGrp="1"/>
          </p:cNvSpPr>
          <p:nvPr>
            <p:ph type="title"/>
          </p:nvPr>
        </p:nvSpPr>
        <p:spPr/>
        <p:txBody>
          <a:bodyPr/>
          <a:lstStyle/>
          <a:p>
            <a:r>
              <a:rPr lang="en-US" dirty="0"/>
              <a:t>Examples</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F45A879-5FC2-4A22-846A-1D7C6941C547}"/>
                  </a:ext>
                </a:extLst>
              </p:cNvPr>
              <p:cNvSpPr>
                <a:spLocks noGrp="1"/>
              </p:cNvSpPr>
              <p:nvPr>
                <p:ph idx="1"/>
              </p:nvPr>
            </p:nvSpPr>
            <p:spPr>
              <a:xfrm>
                <a:off x="428017" y="1737360"/>
                <a:ext cx="11478638" cy="4131734"/>
              </a:xfrm>
            </p:spPr>
            <p:txBody>
              <a:bodyPr>
                <a:normAutofit/>
              </a:bodyPr>
              <a:lstStyle/>
              <a:p>
                <a:r>
                  <a:rPr lang="en-US" sz="2400" dirty="0"/>
                  <a:t>1. Find the number of permutations of the letters in the word RIFFRAFF.</a:t>
                </a:r>
              </a:p>
              <a:p>
                <a:r>
                  <a:rPr lang="en-US" sz="2400" dirty="0"/>
                  <a:t>2. There are four identical knives, three identical forks and two identical spoons in a drawer. They are taken out of the drawer and lined up in a row. How many ways can this be done?</a:t>
                </a:r>
              </a:p>
              <a:p>
                <a:endParaRPr lang="en-US" sz="2400" dirty="0"/>
              </a:p>
              <a:p>
                <a:r>
                  <a:rPr lang="en-US" sz="2400" dirty="0"/>
                  <a:t>Solution	Explanation</a:t>
                </a:r>
              </a:p>
              <a:p>
                <a14:m>
                  <m:oMath xmlns:m="http://schemas.openxmlformats.org/officeDocument/2006/math">
                    <m:f>
                      <m:fPr>
                        <m:ctrlPr>
                          <a:rPr lang="en-US" sz="3200" i="1" smtClean="0">
                            <a:latin typeface="Cambria Math" panose="02040503050406030204" pitchFamily="18" charset="0"/>
                          </a:rPr>
                        </m:ctrlPr>
                      </m:fPr>
                      <m:num>
                        <m:r>
                          <a:rPr lang="en-US" sz="3200" b="0" i="1" smtClean="0">
                            <a:latin typeface="Cambria Math" panose="02040503050406030204" pitchFamily="18" charset="0"/>
                          </a:rPr>
                          <m:t>8!</m:t>
                        </m:r>
                      </m:num>
                      <m:den>
                        <m:r>
                          <a:rPr lang="en-US" sz="3200" b="0" i="1" smtClean="0">
                            <a:latin typeface="Cambria Math" panose="02040503050406030204" pitchFamily="18" charset="0"/>
                          </a:rPr>
                          <m:t>4!2!</m:t>
                        </m:r>
                      </m:den>
                    </m:f>
                    <m:r>
                      <a:rPr lang="en-US" sz="3200" b="0" i="1" smtClean="0">
                        <a:latin typeface="Cambria Math" panose="02040503050406030204" pitchFamily="18" charset="0"/>
                      </a:rPr>
                      <m:t> </m:t>
                    </m:r>
                  </m:oMath>
                </a14:m>
                <a:r>
                  <a:rPr lang="en-US" sz="3200" dirty="0"/>
                  <a:t>=840</a:t>
                </a:r>
                <a:r>
                  <a:rPr lang="en-US" sz="2400" dirty="0"/>
                  <a:t>	There are 8 letters of which 4 are alike and 2 are alike.</a:t>
                </a:r>
              </a:p>
              <a:p>
                <a14:m>
                  <m:oMath xmlns:m="http://schemas.openxmlformats.org/officeDocument/2006/math">
                    <m:f>
                      <m:fPr>
                        <m:ctrlPr>
                          <a:rPr lang="en-US" sz="3200" i="1" smtClean="0">
                            <a:latin typeface="Cambria Math" panose="02040503050406030204" pitchFamily="18" charset="0"/>
                          </a:rPr>
                        </m:ctrlPr>
                      </m:fPr>
                      <m:num>
                        <m:r>
                          <a:rPr lang="en-US" sz="3200" b="0" i="1" smtClean="0">
                            <a:latin typeface="Cambria Math" panose="02040503050406030204" pitchFamily="18" charset="0"/>
                          </a:rPr>
                          <m:t>9!</m:t>
                        </m:r>
                      </m:num>
                      <m:den>
                        <m:r>
                          <a:rPr lang="en-US" sz="3200" b="0" i="1" smtClean="0">
                            <a:latin typeface="Cambria Math" panose="02040503050406030204" pitchFamily="18" charset="0"/>
                          </a:rPr>
                          <m:t>4!3!2!</m:t>
                        </m:r>
                      </m:den>
                    </m:f>
                    <m:r>
                      <a:rPr lang="en-US" sz="3200" b="0" i="1" smtClean="0">
                        <a:latin typeface="Cambria Math" panose="02040503050406030204" pitchFamily="18" charset="0"/>
                      </a:rPr>
                      <m:t> </m:t>
                    </m:r>
                  </m:oMath>
                </a14:m>
                <a:r>
                  <a:rPr lang="en-US" sz="3200" dirty="0"/>
                  <a:t>=1260</a:t>
                </a:r>
                <a:r>
                  <a:rPr lang="en-US" sz="2400" dirty="0"/>
                  <a:t>	There are 9 items of which 4 are alike, 3 are alike and 2 are alike.</a:t>
                </a:r>
                <a:endParaRPr lang="en-AU" sz="2400" dirty="0"/>
              </a:p>
            </p:txBody>
          </p:sp>
        </mc:Choice>
        <mc:Fallback xmlns="">
          <p:sp>
            <p:nvSpPr>
              <p:cNvPr id="3" name="Content Placeholder 2">
                <a:extLst>
                  <a:ext uri="{FF2B5EF4-FFF2-40B4-BE49-F238E27FC236}">
                    <a16:creationId xmlns:a16="http://schemas.microsoft.com/office/drawing/2014/main" id="{4F45A879-5FC2-4A22-846A-1D7C6941C547}"/>
                  </a:ext>
                </a:extLst>
              </p:cNvPr>
              <p:cNvSpPr>
                <a:spLocks noGrp="1" noRot="1" noChangeAspect="1" noMove="1" noResize="1" noEditPoints="1" noAdjustHandles="1" noChangeArrowheads="1" noChangeShapeType="1" noTextEdit="1"/>
              </p:cNvSpPr>
              <p:nvPr>
                <p:ph idx="1"/>
              </p:nvPr>
            </p:nvSpPr>
            <p:spPr>
              <a:xfrm>
                <a:off x="428017" y="1737360"/>
                <a:ext cx="11478638" cy="4131734"/>
              </a:xfrm>
              <a:blipFill>
                <a:blip r:embed="rId2"/>
                <a:stretch>
                  <a:fillRect l="-797" t="-2065" r="-1434"/>
                </a:stretch>
              </a:blipFill>
            </p:spPr>
            <p:txBody>
              <a:bodyPr/>
              <a:lstStyle/>
              <a:p>
                <a:r>
                  <a:rPr lang="en-AU">
                    <a:noFill/>
                  </a:rPr>
                  <a:t> </a:t>
                </a:r>
              </a:p>
            </p:txBody>
          </p:sp>
        </mc:Fallback>
      </mc:AlternateContent>
    </p:spTree>
    <p:extLst>
      <p:ext uri="{BB962C8B-B14F-4D97-AF65-F5344CB8AC3E}">
        <p14:creationId xmlns:p14="http://schemas.microsoft.com/office/powerpoint/2010/main" val="1982654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97672-1FA3-4F31-A247-6FA7FD9D64C9}"/>
              </a:ext>
            </a:extLst>
          </p:cNvPr>
          <p:cNvSpPr>
            <a:spLocks noGrp="1"/>
          </p:cNvSpPr>
          <p:nvPr>
            <p:ph type="title"/>
          </p:nvPr>
        </p:nvSpPr>
        <p:spPr/>
        <p:txBody>
          <a:bodyPr/>
          <a:lstStyle/>
          <a:p>
            <a:r>
              <a:rPr lang="en-US" dirty="0"/>
              <a:t>Example</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70342DD-D41B-48B8-AB52-C9B38C09CF76}"/>
                  </a:ext>
                </a:extLst>
              </p:cNvPr>
              <p:cNvSpPr>
                <a:spLocks noGrp="1"/>
              </p:cNvSpPr>
              <p:nvPr>
                <p:ph idx="1"/>
              </p:nvPr>
            </p:nvSpPr>
            <p:spPr>
              <a:xfrm>
                <a:off x="0" y="1802334"/>
                <a:ext cx="10835532" cy="4023360"/>
              </a:xfrm>
            </p:spPr>
            <p:txBody>
              <a:bodyPr>
                <a:noAutofit/>
              </a:bodyPr>
              <a:lstStyle/>
              <a:p>
                <a:r>
                  <a:rPr lang="en-US" sz="2400" dirty="0"/>
                  <a:t>The grid shown consists of unit squares. By travelling only right (R) or down (D) along the grid lines, how many paths are there from point A to point B?</a:t>
                </a:r>
              </a:p>
              <a:p>
                <a:r>
                  <a:rPr lang="en-US" sz="2400" dirty="0"/>
                  <a:t>Solution</a:t>
                </a:r>
              </a:p>
              <a:p>
                <a:r>
                  <a:rPr lang="en-US" sz="2400" dirty="0"/>
                  <a:t>Each path from A to B can be described by a sequence of four Ds and five Rs in some order. For example, the path shown can be described by the sequence RRDDDRRRD.</a:t>
                </a:r>
              </a:p>
              <a:p>
                <a:r>
                  <a:rPr lang="en-US" sz="2400" dirty="0"/>
                  <a:t>There are</a:t>
                </a:r>
              </a:p>
              <a:p>
                <a14:m>
                  <m:oMath xmlns:m="http://schemas.openxmlformats.org/officeDocument/2006/math">
                    <m:f>
                      <m:fPr>
                        <m:ctrlPr>
                          <a:rPr lang="en-US" sz="3200" i="1">
                            <a:latin typeface="Cambria Math" panose="02040503050406030204" pitchFamily="18" charset="0"/>
                          </a:rPr>
                        </m:ctrlPr>
                      </m:fPr>
                      <m:num>
                        <m:r>
                          <a:rPr lang="en-US" sz="3200" i="1">
                            <a:latin typeface="Cambria Math" panose="02040503050406030204" pitchFamily="18" charset="0"/>
                          </a:rPr>
                          <m:t>8!</m:t>
                        </m:r>
                      </m:num>
                      <m:den>
                        <m:r>
                          <a:rPr lang="en-US" sz="3200" i="1">
                            <a:latin typeface="Cambria Math" panose="02040503050406030204" pitchFamily="18" charset="0"/>
                          </a:rPr>
                          <m:t>4!</m:t>
                        </m:r>
                        <m:r>
                          <a:rPr lang="en-US" sz="3200" b="0" i="1" smtClean="0">
                            <a:latin typeface="Cambria Math" panose="02040503050406030204" pitchFamily="18" charset="0"/>
                          </a:rPr>
                          <m:t>5</m:t>
                        </m:r>
                        <m:r>
                          <a:rPr lang="en-US" sz="3200" i="1">
                            <a:latin typeface="Cambria Math" panose="02040503050406030204" pitchFamily="18" charset="0"/>
                          </a:rPr>
                          <m:t>!</m:t>
                        </m:r>
                      </m:den>
                    </m:f>
                    <m:r>
                      <a:rPr lang="en-US" sz="3200" i="1">
                        <a:latin typeface="Cambria Math" panose="02040503050406030204" pitchFamily="18" charset="0"/>
                      </a:rPr>
                      <m:t> </m:t>
                    </m:r>
                  </m:oMath>
                </a14:m>
                <a:r>
                  <a:rPr lang="en-US" sz="3200" dirty="0"/>
                  <a:t>=126</a:t>
                </a:r>
              </a:p>
              <a:p>
                <a:r>
                  <a:rPr lang="en-US" sz="2400" dirty="0"/>
                  <a:t>permutations of these letters, since there are 9 letters of which 4 are alike and 5 are alike.</a:t>
                </a:r>
                <a:endParaRPr lang="en-AU" sz="2400" dirty="0"/>
              </a:p>
            </p:txBody>
          </p:sp>
        </mc:Choice>
        <mc:Fallback xmlns="">
          <p:sp>
            <p:nvSpPr>
              <p:cNvPr id="3" name="Content Placeholder 2">
                <a:extLst>
                  <a:ext uri="{FF2B5EF4-FFF2-40B4-BE49-F238E27FC236}">
                    <a16:creationId xmlns:a16="http://schemas.microsoft.com/office/drawing/2014/main" id="{570342DD-D41B-48B8-AB52-C9B38C09CF76}"/>
                  </a:ext>
                </a:extLst>
              </p:cNvPr>
              <p:cNvSpPr>
                <a:spLocks noGrp="1" noRot="1" noChangeAspect="1" noMove="1" noResize="1" noEditPoints="1" noAdjustHandles="1" noChangeArrowheads="1" noChangeShapeType="1" noTextEdit="1"/>
              </p:cNvSpPr>
              <p:nvPr>
                <p:ph idx="1"/>
              </p:nvPr>
            </p:nvSpPr>
            <p:spPr>
              <a:xfrm>
                <a:off x="0" y="1802334"/>
                <a:ext cx="10835532" cy="4023360"/>
              </a:xfrm>
              <a:blipFill>
                <a:blip r:embed="rId2"/>
                <a:stretch>
                  <a:fillRect l="-844" t="-2121" b="-8939"/>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9A0BDC7F-E136-46BE-9387-B4D1D1CB2282}"/>
              </a:ext>
            </a:extLst>
          </p:cNvPr>
          <p:cNvPicPr>
            <a:picLocks noChangeAspect="1"/>
          </p:cNvPicPr>
          <p:nvPr/>
        </p:nvPicPr>
        <p:blipFill>
          <a:blip r:embed="rId3"/>
          <a:stretch>
            <a:fillRect/>
          </a:stretch>
        </p:blipFill>
        <p:spPr>
          <a:xfrm>
            <a:off x="9928481" y="169100"/>
            <a:ext cx="1943371" cy="1676634"/>
          </a:xfrm>
          <a:prstGeom prst="rect">
            <a:avLst/>
          </a:prstGeom>
        </p:spPr>
      </p:pic>
      <p:pic>
        <p:nvPicPr>
          <p:cNvPr id="7" name="Picture 6">
            <a:extLst>
              <a:ext uri="{FF2B5EF4-FFF2-40B4-BE49-F238E27FC236}">
                <a16:creationId xmlns:a16="http://schemas.microsoft.com/office/drawing/2014/main" id="{3C1845F1-A085-4B7B-9C14-2DE13E37E04B}"/>
              </a:ext>
            </a:extLst>
          </p:cNvPr>
          <p:cNvPicPr>
            <a:picLocks noChangeAspect="1"/>
          </p:cNvPicPr>
          <p:nvPr/>
        </p:nvPicPr>
        <p:blipFill>
          <a:blip r:embed="rId4"/>
          <a:stretch>
            <a:fillRect/>
          </a:stretch>
        </p:blipFill>
        <p:spPr>
          <a:xfrm>
            <a:off x="10135028" y="3777586"/>
            <a:ext cx="1736824" cy="1465880"/>
          </a:xfrm>
          <a:prstGeom prst="rect">
            <a:avLst/>
          </a:prstGeom>
        </p:spPr>
      </p:pic>
    </p:spTree>
    <p:extLst>
      <p:ext uri="{BB962C8B-B14F-4D97-AF65-F5344CB8AC3E}">
        <p14:creationId xmlns:p14="http://schemas.microsoft.com/office/powerpoint/2010/main" val="165443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E2EFC-C12E-4A32-B5BE-C190B6CC1D06}"/>
              </a:ext>
            </a:extLst>
          </p:cNvPr>
          <p:cNvSpPr>
            <a:spLocks noGrp="1"/>
          </p:cNvSpPr>
          <p:nvPr>
            <p:ph type="title"/>
          </p:nvPr>
        </p:nvSpPr>
        <p:spPr/>
        <p:txBody>
          <a:bodyPr/>
          <a:lstStyle/>
          <a:p>
            <a:r>
              <a:rPr lang="en-AU" dirty="0"/>
              <a:t>Section summary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0DDCF56-6D03-4A4F-B46A-18773E381261}"/>
                  </a:ext>
                </a:extLst>
              </p:cNvPr>
              <p:cNvSpPr>
                <a:spLocks noGrp="1"/>
              </p:cNvSpPr>
              <p:nvPr>
                <p:ph idx="1"/>
              </p:nvPr>
            </p:nvSpPr>
            <p:spPr/>
            <p:txBody>
              <a:bodyPr/>
              <a:lstStyle/>
              <a:p>
                <a:r>
                  <a:rPr lang="en-US" sz="2400" dirty="0"/>
                  <a:t>Switching like objects does not give a new arrangement.</a:t>
                </a:r>
              </a:p>
              <a:p>
                <a:r>
                  <a:rPr lang="en-US" sz="2400" dirty="0"/>
                  <a:t>The number of permutations of n objects of which </a:t>
                </a:r>
                <a14:m>
                  <m:oMath xmlns:m="http://schemas.openxmlformats.org/officeDocument/2006/math">
                    <m:sSub>
                      <m:sSubPr>
                        <m:ctrlPr>
                          <a:rPr lang="en-US" sz="2400" i="1" dirty="0" smtClean="0">
                            <a:latin typeface="Cambria Math" panose="02040503050406030204" pitchFamily="18" charset="0"/>
                          </a:rPr>
                        </m:ctrlPr>
                      </m:sSubPr>
                      <m:e>
                        <m:r>
                          <a:rPr lang="en-US" sz="2400" b="0" i="1" dirty="0" smtClean="0">
                            <a:latin typeface="Cambria Math" panose="02040503050406030204" pitchFamily="18" charset="0"/>
                          </a:rPr>
                          <m:t>𝑛</m:t>
                        </m:r>
                      </m:e>
                      <m:sub>
                        <m:r>
                          <a:rPr lang="en-US" sz="2400" b="0" i="1" dirty="0" smtClean="0">
                            <a:latin typeface="Cambria Math" panose="02040503050406030204" pitchFamily="18" charset="0"/>
                          </a:rPr>
                          <m:t>1</m:t>
                        </m:r>
                      </m:sub>
                    </m:sSub>
                  </m:oMath>
                </a14:m>
                <a:r>
                  <a:rPr lang="en-US" sz="2400" dirty="0"/>
                  <a:t> are alike, </a:t>
                </a:r>
                <a14:m>
                  <m:oMath xmlns:m="http://schemas.openxmlformats.org/officeDocument/2006/math">
                    <m:sSub>
                      <m:sSubPr>
                        <m:ctrlPr>
                          <a:rPr lang="en-US" sz="2400" i="1" dirty="0">
                            <a:latin typeface="Cambria Math" panose="02040503050406030204" pitchFamily="18" charset="0"/>
                          </a:rPr>
                        </m:ctrlPr>
                      </m:sSubPr>
                      <m:e>
                        <m:r>
                          <a:rPr lang="en-US" sz="2400" i="1" dirty="0">
                            <a:latin typeface="Cambria Math" panose="02040503050406030204" pitchFamily="18" charset="0"/>
                          </a:rPr>
                          <m:t>𝑛</m:t>
                        </m:r>
                      </m:e>
                      <m:sub>
                        <m:r>
                          <a:rPr lang="en-US" sz="2400" i="1" dirty="0">
                            <a:latin typeface="Cambria Math" panose="02040503050406030204" pitchFamily="18" charset="0"/>
                          </a:rPr>
                          <m:t>2</m:t>
                        </m:r>
                      </m:sub>
                    </m:sSub>
                  </m:oMath>
                </a14:m>
                <a:r>
                  <a:rPr lang="en-US" sz="2400" dirty="0"/>
                  <a:t> are alike, … and </a:t>
                </a:r>
                <a14:m>
                  <m:oMath xmlns:m="http://schemas.openxmlformats.org/officeDocument/2006/math">
                    <m:sSub>
                      <m:sSubPr>
                        <m:ctrlPr>
                          <a:rPr lang="en-US" sz="2400" i="1" dirty="0">
                            <a:latin typeface="Cambria Math" panose="02040503050406030204" pitchFamily="18" charset="0"/>
                          </a:rPr>
                        </m:ctrlPr>
                      </m:sSubPr>
                      <m:e>
                        <m:r>
                          <a:rPr lang="en-US" sz="2400" i="1" dirty="0">
                            <a:latin typeface="Cambria Math" panose="02040503050406030204" pitchFamily="18" charset="0"/>
                          </a:rPr>
                          <m:t>𝑛</m:t>
                        </m:r>
                      </m:e>
                      <m:sub>
                        <m:r>
                          <a:rPr lang="en-US" sz="2400" i="1" dirty="0">
                            <a:latin typeface="Cambria Math" panose="02040503050406030204" pitchFamily="18" charset="0"/>
                          </a:rPr>
                          <m:t>𝑟</m:t>
                        </m:r>
                      </m:sub>
                    </m:sSub>
                  </m:oMath>
                </a14:m>
                <a:r>
                  <a:rPr lang="en-US" sz="2400" dirty="0"/>
                  <a:t> are alike is given by</a:t>
                </a:r>
              </a:p>
              <a:p>
                <a:endParaRPr lang="en-US" sz="2400" dirty="0"/>
              </a:p>
              <a:p>
                <a14:m>
                  <m:oMath xmlns:m="http://schemas.openxmlformats.org/officeDocument/2006/math">
                    <m:f>
                      <m:fPr>
                        <m:ctrlPr>
                          <a:rPr lang="en-US" sz="4400" i="1" smtClean="0">
                            <a:latin typeface="Cambria Math" panose="02040503050406030204" pitchFamily="18" charset="0"/>
                          </a:rPr>
                        </m:ctrlPr>
                      </m:fPr>
                      <m:num>
                        <m:r>
                          <a:rPr lang="en-US" sz="4400" b="0" i="1" smtClean="0">
                            <a:latin typeface="Cambria Math" panose="02040503050406030204" pitchFamily="18" charset="0"/>
                          </a:rPr>
                          <m:t>𝑛</m:t>
                        </m:r>
                        <m:r>
                          <a:rPr lang="en-US" sz="4400" b="0" i="1" smtClean="0">
                            <a:latin typeface="Cambria Math" panose="02040503050406030204" pitchFamily="18" charset="0"/>
                          </a:rPr>
                          <m:t>!</m:t>
                        </m:r>
                      </m:num>
                      <m:den>
                        <m:sSub>
                          <m:sSubPr>
                            <m:ctrlPr>
                              <a:rPr lang="en-US" sz="4400" i="1" dirty="0">
                                <a:latin typeface="Cambria Math" panose="02040503050406030204" pitchFamily="18" charset="0"/>
                              </a:rPr>
                            </m:ctrlPr>
                          </m:sSubPr>
                          <m:e>
                            <m:r>
                              <a:rPr lang="en-US" sz="4400" i="1" dirty="0">
                                <a:latin typeface="Cambria Math" panose="02040503050406030204" pitchFamily="18" charset="0"/>
                              </a:rPr>
                              <m:t>𝑛</m:t>
                            </m:r>
                          </m:e>
                          <m:sub>
                            <m:r>
                              <a:rPr lang="en-US" sz="4400" i="1" dirty="0">
                                <a:latin typeface="Cambria Math" panose="02040503050406030204" pitchFamily="18" charset="0"/>
                              </a:rPr>
                              <m:t>1</m:t>
                            </m:r>
                          </m:sub>
                        </m:sSub>
                        <m:r>
                          <m:rPr>
                            <m:nor/>
                          </m:rPr>
                          <a:rPr lang="en-US" sz="4400" dirty="0"/>
                          <m:t>!</m:t>
                        </m:r>
                        <m:sSub>
                          <m:sSubPr>
                            <m:ctrlPr>
                              <a:rPr lang="en-US" sz="4400" i="1" dirty="0">
                                <a:latin typeface="Cambria Math" panose="02040503050406030204" pitchFamily="18" charset="0"/>
                              </a:rPr>
                            </m:ctrlPr>
                          </m:sSubPr>
                          <m:e>
                            <m:r>
                              <a:rPr lang="en-US" sz="4400" i="1" dirty="0">
                                <a:latin typeface="Cambria Math" panose="02040503050406030204" pitchFamily="18" charset="0"/>
                              </a:rPr>
                              <m:t>𝑛</m:t>
                            </m:r>
                          </m:e>
                          <m:sub>
                            <m:r>
                              <a:rPr lang="en-US" sz="4400" i="1" dirty="0">
                                <a:latin typeface="Cambria Math" panose="02040503050406030204" pitchFamily="18" charset="0"/>
                              </a:rPr>
                              <m:t>2</m:t>
                            </m:r>
                          </m:sub>
                        </m:sSub>
                        <m:r>
                          <m:rPr>
                            <m:nor/>
                          </m:rPr>
                          <a:rPr lang="en-US" sz="4400" dirty="0"/>
                          <m:t>!⋯</m:t>
                        </m:r>
                        <m:sSub>
                          <m:sSubPr>
                            <m:ctrlPr>
                              <a:rPr lang="en-US" sz="4400" i="1" dirty="0">
                                <a:latin typeface="Cambria Math" panose="02040503050406030204" pitchFamily="18" charset="0"/>
                              </a:rPr>
                            </m:ctrlPr>
                          </m:sSubPr>
                          <m:e>
                            <m:r>
                              <a:rPr lang="en-US" sz="4400" i="1" dirty="0">
                                <a:latin typeface="Cambria Math" panose="02040503050406030204" pitchFamily="18" charset="0"/>
                              </a:rPr>
                              <m:t>𝑛</m:t>
                            </m:r>
                          </m:e>
                          <m:sub>
                            <m:r>
                              <a:rPr lang="en-US" sz="4400" i="1" dirty="0">
                                <a:latin typeface="Cambria Math" panose="02040503050406030204" pitchFamily="18" charset="0"/>
                              </a:rPr>
                              <m:t>𝑟</m:t>
                            </m:r>
                          </m:sub>
                        </m:sSub>
                        <m:r>
                          <m:rPr>
                            <m:nor/>
                          </m:rPr>
                          <a:rPr lang="en-US" sz="4400" dirty="0"/>
                          <m:t>!</m:t>
                        </m:r>
                      </m:den>
                    </m:f>
                  </m:oMath>
                </a14:m>
                <a:endParaRPr lang="en-AU" sz="4400" dirty="0"/>
              </a:p>
            </p:txBody>
          </p:sp>
        </mc:Choice>
        <mc:Fallback xmlns="">
          <p:sp>
            <p:nvSpPr>
              <p:cNvPr id="3" name="Content Placeholder 2">
                <a:extLst>
                  <a:ext uri="{FF2B5EF4-FFF2-40B4-BE49-F238E27FC236}">
                    <a16:creationId xmlns:a16="http://schemas.microsoft.com/office/drawing/2014/main" id="{C0DDCF56-6D03-4A4F-B46A-18773E381261}"/>
                  </a:ext>
                </a:extLst>
              </p:cNvPr>
              <p:cNvSpPr>
                <a:spLocks noGrp="1" noRot="1" noChangeAspect="1" noMove="1" noResize="1" noEditPoints="1" noAdjustHandles="1" noChangeArrowheads="1" noChangeShapeType="1" noTextEdit="1"/>
              </p:cNvSpPr>
              <p:nvPr>
                <p:ph idx="1"/>
              </p:nvPr>
            </p:nvSpPr>
            <p:spPr>
              <a:blipFill>
                <a:blip r:embed="rId2"/>
                <a:stretch>
                  <a:fillRect l="-909" t="-2121"/>
                </a:stretch>
              </a:blipFill>
            </p:spPr>
            <p:txBody>
              <a:bodyPr/>
              <a:lstStyle/>
              <a:p>
                <a:r>
                  <a:rPr lang="en-AU">
                    <a:noFill/>
                  </a:rPr>
                  <a:t> </a:t>
                </a:r>
              </a:p>
            </p:txBody>
          </p:sp>
        </mc:Fallback>
      </mc:AlternateContent>
    </p:spTree>
    <p:extLst>
      <p:ext uri="{BB962C8B-B14F-4D97-AF65-F5344CB8AC3E}">
        <p14:creationId xmlns:p14="http://schemas.microsoft.com/office/powerpoint/2010/main" val="157808887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45</TotalTime>
  <Words>516</Words>
  <Application>Microsoft Office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Calibri Light</vt:lpstr>
      <vt:lpstr>Cambria Math</vt:lpstr>
      <vt:lpstr>Retrospect</vt:lpstr>
      <vt:lpstr>Permutations of like objects</vt:lpstr>
      <vt:lpstr>Permutations of like objects</vt:lpstr>
      <vt:lpstr>Permutations of like objects</vt:lpstr>
      <vt:lpstr>Permutations of like objects</vt:lpstr>
      <vt:lpstr>Examples</vt:lpstr>
      <vt:lpstr>Example</vt:lpstr>
      <vt:lpstr>Section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Permutations of like objects</dc:title>
  <dc:creator>Lyn ZHANG</dc:creator>
  <cp:lastModifiedBy>Lyn ZHANG</cp:lastModifiedBy>
  <cp:revision>8</cp:revision>
  <dcterms:created xsi:type="dcterms:W3CDTF">2021-05-26T03:15:46Z</dcterms:created>
  <dcterms:modified xsi:type="dcterms:W3CDTF">2021-05-26T04:01:19Z</dcterms:modified>
</cp:coreProperties>
</file>