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93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69A997AE-3DDA-480C-8633-D8ECF0D793D7}" type="datetimeFigureOut">
              <a:rPr lang="en-AU" smtClean="0"/>
              <a:t>1/06/2021</a:t>
            </a:fld>
            <a:endParaRPr lang="en-AU"/>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AU"/>
          </a:p>
        </p:txBody>
      </p:sp>
      <p:sp>
        <p:nvSpPr>
          <p:cNvPr id="6" name="Slide Number Placeholder 5"/>
          <p:cNvSpPr>
            <a:spLocks noGrp="1"/>
          </p:cNvSpPr>
          <p:nvPr>
            <p:ph type="sldNum" sz="quarter" idx="12"/>
          </p:nvPr>
        </p:nvSpPr>
        <p:spPr>
          <a:xfrm>
            <a:off x="10469880" y="320040"/>
            <a:ext cx="914400" cy="320040"/>
          </a:xfrm>
        </p:spPr>
        <p:txBody>
          <a:bodyPr/>
          <a:lstStyle/>
          <a:p>
            <a:fld id="{F485D374-0870-406F-9A51-BEE7F5A62AAB}" type="slidenum">
              <a:rPr lang="en-AU" smtClean="0"/>
              <a:t>‹#›</a:t>
            </a:fld>
            <a:endParaRPr lang="en-AU"/>
          </a:p>
        </p:txBody>
      </p:sp>
    </p:spTree>
    <p:extLst>
      <p:ext uri="{BB962C8B-B14F-4D97-AF65-F5344CB8AC3E}">
        <p14:creationId xmlns:p14="http://schemas.microsoft.com/office/powerpoint/2010/main" val="2659728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A997AE-3DDA-480C-8633-D8ECF0D793D7}" type="datetimeFigureOut">
              <a:rPr lang="en-AU" smtClean="0"/>
              <a:t>1/06/2021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485D374-0870-406F-9A51-BEE7F5A62AAB}" type="slidenum">
              <a:rPr lang="en-AU" smtClean="0"/>
              <a:t>‹#›</a:t>
            </a:fld>
            <a:endParaRPr lang="en-AU"/>
          </a:p>
        </p:txBody>
      </p:sp>
    </p:spTree>
    <p:extLst>
      <p:ext uri="{BB962C8B-B14F-4D97-AF65-F5344CB8AC3E}">
        <p14:creationId xmlns:p14="http://schemas.microsoft.com/office/powerpoint/2010/main" val="2006125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69A997AE-3DDA-480C-8633-D8ECF0D793D7}" type="datetimeFigureOut">
              <a:rPr lang="en-AU" smtClean="0"/>
              <a:t>1/06/2021</a:t>
            </a:fld>
            <a:endParaRPr lang="en-AU"/>
          </a:p>
        </p:txBody>
      </p:sp>
      <p:sp>
        <p:nvSpPr>
          <p:cNvPr id="5" name="Footer Placeholder 4"/>
          <p:cNvSpPr>
            <a:spLocks noGrp="1"/>
          </p:cNvSpPr>
          <p:nvPr>
            <p:ph type="ftr" sz="quarter" idx="11"/>
          </p:nvPr>
        </p:nvSpPr>
        <p:spPr>
          <a:xfrm>
            <a:off x="804672" y="6227064"/>
            <a:ext cx="10588752" cy="320040"/>
          </a:xfrm>
        </p:spPr>
        <p:txBody>
          <a:bodyPr/>
          <a:lstStyle/>
          <a:p>
            <a:endParaRPr lang="en-AU"/>
          </a:p>
        </p:txBody>
      </p:sp>
      <p:sp>
        <p:nvSpPr>
          <p:cNvPr id="6" name="Slide Number Placeholder 5"/>
          <p:cNvSpPr>
            <a:spLocks noGrp="1"/>
          </p:cNvSpPr>
          <p:nvPr>
            <p:ph type="sldNum" sz="quarter" idx="12"/>
          </p:nvPr>
        </p:nvSpPr>
        <p:spPr>
          <a:xfrm>
            <a:off x="10469880" y="320040"/>
            <a:ext cx="914400" cy="320040"/>
          </a:xfrm>
        </p:spPr>
        <p:txBody>
          <a:bodyPr/>
          <a:lstStyle/>
          <a:p>
            <a:fld id="{F485D374-0870-406F-9A51-BEE7F5A62AAB}" type="slidenum">
              <a:rPr lang="en-AU" smtClean="0"/>
              <a:t>‹#›</a:t>
            </a:fld>
            <a:endParaRPr lang="en-AU"/>
          </a:p>
        </p:txBody>
      </p:sp>
    </p:spTree>
    <p:extLst>
      <p:ext uri="{BB962C8B-B14F-4D97-AF65-F5344CB8AC3E}">
        <p14:creationId xmlns:p14="http://schemas.microsoft.com/office/powerpoint/2010/main" val="6782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A997AE-3DDA-480C-8633-D8ECF0D793D7}" type="datetimeFigureOut">
              <a:rPr lang="en-AU" smtClean="0"/>
              <a:t>1/06/2021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485D374-0870-406F-9A51-BEE7F5A62AAB}" type="slidenum">
              <a:rPr lang="en-AU" smtClean="0"/>
              <a:t>‹#›</a:t>
            </a:fld>
            <a:endParaRPr lang="en-AU"/>
          </a:p>
        </p:txBody>
      </p:sp>
    </p:spTree>
    <p:extLst>
      <p:ext uri="{BB962C8B-B14F-4D97-AF65-F5344CB8AC3E}">
        <p14:creationId xmlns:p14="http://schemas.microsoft.com/office/powerpoint/2010/main" val="3736545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69A997AE-3DDA-480C-8633-D8ECF0D793D7}" type="datetimeFigureOut">
              <a:rPr lang="en-AU" smtClean="0"/>
              <a:t>1/06/2021</a:t>
            </a:fld>
            <a:endParaRPr lang="en-AU"/>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AU"/>
          </a:p>
        </p:txBody>
      </p:sp>
      <p:sp>
        <p:nvSpPr>
          <p:cNvPr id="6" name="Slide Number Placeholder 5"/>
          <p:cNvSpPr>
            <a:spLocks noGrp="1"/>
          </p:cNvSpPr>
          <p:nvPr>
            <p:ph type="sldNum" sz="quarter" idx="12"/>
          </p:nvPr>
        </p:nvSpPr>
        <p:spPr>
          <a:xfrm>
            <a:off x="10469880" y="320040"/>
            <a:ext cx="914400" cy="320040"/>
          </a:xfrm>
        </p:spPr>
        <p:txBody>
          <a:bodyPr/>
          <a:lstStyle/>
          <a:p>
            <a:fld id="{F485D374-0870-406F-9A51-BEE7F5A62AAB}" type="slidenum">
              <a:rPr lang="en-AU" smtClean="0"/>
              <a:t>‹#›</a:t>
            </a:fld>
            <a:endParaRPr lang="en-AU"/>
          </a:p>
        </p:txBody>
      </p:sp>
    </p:spTree>
    <p:extLst>
      <p:ext uri="{BB962C8B-B14F-4D97-AF65-F5344CB8AC3E}">
        <p14:creationId xmlns:p14="http://schemas.microsoft.com/office/powerpoint/2010/main" val="1519101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69A997AE-3DDA-480C-8633-D8ECF0D793D7}" type="datetimeFigureOut">
              <a:rPr lang="en-AU" smtClean="0"/>
              <a:t>1/06/2021</a:t>
            </a:fld>
            <a:endParaRPr lang="en-AU"/>
          </a:p>
        </p:txBody>
      </p:sp>
      <p:sp>
        <p:nvSpPr>
          <p:cNvPr id="6" name="Footer Placeholder 5"/>
          <p:cNvSpPr>
            <a:spLocks noGrp="1"/>
          </p:cNvSpPr>
          <p:nvPr>
            <p:ph type="ftr" sz="quarter" idx="11"/>
          </p:nvPr>
        </p:nvSpPr>
        <p:spPr>
          <a:xfrm>
            <a:off x="804672" y="6227064"/>
            <a:ext cx="10588752" cy="320040"/>
          </a:xfrm>
        </p:spPr>
        <p:txBody>
          <a:bodyPr/>
          <a:lstStyle/>
          <a:p>
            <a:endParaRPr lang="en-AU"/>
          </a:p>
        </p:txBody>
      </p:sp>
      <p:sp>
        <p:nvSpPr>
          <p:cNvPr id="7" name="Slide Number Placeholder 6"/>
          <p:cNvSpPr>
            <a:spLocks noGrp="1"/>
          </p:cNvSpPr>
          <p:nvPr>
            <p:ph type="sldNum" sz="quarter" idx="12"/>
          </p:nvPr>
        </p:nvSpPr>
        <p:spPr>
          <a:xfrm>
            <a:off x="10469880" y="320040"/>
            <a:ext cx="914400" cy="320040"/>
          </a:xfrm>
        </p:spPr>
        <p:txBody>
          <a:bodyPr/>
          <a:lstStyle/>
          <a:p>
            <a:fld id="{F485D374-0870-406F-9A51-BEE7F5A62AAB}" type="slidenum">
              <a:rPr lang="en-AU" smtClean="0"/>
              <a:t>‹#›</a:t>
            </a:fld>
            <a:endParaRPr lang="en-AU"/>
          </a:p>
        </p:txBody>
      </p:sp>
    </p:spTree>
    <p:extLst>
      <p:ext uri="{BB962C8B-B14F-4D97-AF65-F5344CB8AC3E}">
        <p14:creationId xmlns:p14="http://schemas.microsoft.com/office/powerpoint/2010/main" val="758125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69A997AE-3DDA-480C-8633-D8ECF0D793D7}" type="datetimeFigureOut">
              <a:rPr lang="en-AU" smtClean="0"/>
              <a:t>1/06/2021</a:t>
            </a:fld>
            <a:endParaRPr lang="en-AU"/>
          </a:p>
        </p:txBody>
      </p:sp>
      <p:sp>
        <p:nvSpPr>
          <p:cNvPr id="8" name="Footer Placeholder 7"/>
          <p:cNvSpPr>
            <a:spLocks noGrp="1"/>
          </p:cNvSpPr>
          <p:nvPr>
            <p:ph type="ftr" sz="quarter" idx="11"/>
          </p:nvPr>
        </p:nvSpPr>
        <p:spPr>
          <a:xfrm>
            <a:off x="804672" y="6227064"/>
            <a:ext cx="10588752" cy="320040"/>
          </a:xfrm>
        </p:spPr>
        <p:txBody>
          <a:bodyPr/>
          <a:lstStyle/>
          <a:p>
            <a:endParaRPr lang="en-AU"/>
          </a:p>
        </p:txBody>
      </p:sp>
      <p:sp>
        <p:nvSpPr>
          <p:cNvPr id="9" name="Slide Number Placeholder 8"/>
          <p:cNvSpPr>
            <a:spLocks noGrp="1"/>
          </p:cNvSpPr>
          <p:nvPr>
            <p:ph type="sldNum" sz="quarter" idx="12"/>
          </p:nvPr>
        </p:nvSpPr>
        <p:spPr>
          <a:xfrm>
            <a:off x="10469880" y="320040"/>
            <a:ext cx="914400" cy="320040"/>
          </a:xfrm>
        </p:spPr>
        <p:txBody>
          <a:bodyPr/>
          <a:lstStyle/>
          <a:p>
            <a:fld id="{F485D374-0870-406F-9A51-BEE7F5A62AAB}" type="slidenum">
              <a:rPr lang="en-AU" smtClean="0"/>
              <a:t>‹#›</a:t>
            </a:fld>
            <a:endParaRPr lang="en-AU"/>
          </a:p>
        </p:txBody>
      </p:sp>
    </p:spTree>
    <p:extLst>
      <p:ext uri="{BB962C8B-B14F-4D97-AF65-F5344CB8AC3E}">
        <p14:creationId xmlns:p14="http://schemas.microsoft.com/office/powerpoint/2010/main" val="3569788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A997AE-3DDA-480C-8633-D8ECF0D793D7}" type="datetimeFigureOut">
              <a:rPr lang="en-AU" smtClean="0"/>
              <a:t>1/06/2021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485D374-0870-406F-9A51-BEE7F5A62AAB}" type="slidenum">
              <a:rPr lang="en-AU" smtClean="0"/>
              <a:t>‹#›</a:t>
            </a:fld>
            <a:endParaRPr lang="en-AU"/>
          </a:p>
        </p:txBody>
      </p:sp>
    </p:spTree>
    <p:extLst>
      <p:ext uri="{BB962C8B-B14F-4D97-AF65-F5344CB8AC3E}">
        <p14:creationId xmlns:p14="http://schemas.microsoft.com/office/powerpoint/2010/main" val="2965821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69A997AE-3DDA-480C-8633-D8ECF0D793D7}" type="datetimeFigureOut">
              <a:rPr lang="en-AU" smtClean="0"/>
              <a:t>1/06/2021</a:t>
            </a:fld>
            <a:endParaRPr lang="en-AU"/>
          </a:p>
        </p:txBody>
      </p:sp>
      <p:sp>
        <p:nvSpPr>
          <p:cNvPr id="3" name="Footer Placeholder 2"/>
          <p:cNvSpPr>
            <a:spLocks noGrp="1"/>
          </p:cNvSpPr>
          <p:nvPr>
            <p:ph type="ftr" sz="quarter" idx="11"/>
          </p:nvPr>
        </p:nvSpPr>
        <p:spPr>
          <a:xfrm>
            <a:off x="804672" y="6227064"/>
            <a:ext cx="10588752" cy="320040"/>
          </a:xfrm>
        </p:spPr>
        <p:txBody>
          <a:bodyPr/>
          <a:lstStyle/>
          <a:p>
            <a:endParaRPr lang="en-AU"/>
          </a:p>
        </p:txBody>
      </p:sp>
      <p:sp>
        <p:nvSpPr>
          <p:cNvPr id="4" name="Slide Number Placeholder 3"/>
          <p:cNvSpPr>
            <a:spLocks noGrp="1"/>
          </p:cNvSpPr>
          <p:nvPr>
            <p:ph type="sldNum" sz="quarter" idx="12"/>
          </p:nvPr>
        </p:nvSpPr>
        <p:spPr>
          <a:xfrm>
            <a:off x="10469880" y="320040"/>
            <a:ext cx="914400" cy="320040"/>
          </a:xfrm>
        </p:spPr>
        <p:txBody>
          <a:bodyPr/>
          <a:lstStyle/>
          <a:p>
            <a:fld id="{F485D374-0870-406F-9A51-BEE7F5A62AAB}" type="slidenum">
              <a:rPr lang="en-AU" smtClean="0"/>
              <a:t>‹#›</a:t>
            </a:fld>
            <a:endParaRPr lang="en-AU"/>
          </a:p>
        </p:txBody>
      </p:sp>
    </p:spTree>
    <p:extLst>
      <p:ext uri="{BB962C8B-B14F-4D97-AF65-F5344CB8AC3E}">
        <p14:creationId xmlns:p14="http://schemas.microsoft.com/office/powerpoint/2010/main" val="3145729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A997AE-3DDA-480C-8633-D8ECF0D793D7}" type="datetimeFigureOut">
              <a:rPr lang="en-AU" smtClean="0"/>
              <a:t>1/06/2021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485D374-0870-406F-9A51-BEE7F5A62AAB}" type="slidenum">
              <a:rPr lang="en-AU" smtClean="0"/>
              <a:t>‹#›</a:t>
            </a:fld>
            <a:endParaRPr lang="en-AU"/>
          </a:p>
        </p:txBody>
      </p:sp>
    </p:spTree>
    <p:extLst>
      <p:ext uri="{BB962C8B-B14F-4D97-AF65-F5344CB8AC3E}">
        <p14:creationId xmlns:p14="http://schemas.microsoft.com/office/powerpoint/2010/main" val="4179825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69A997AE-3DDA-480C-8633-D8ECF0D793D7}" type="datetimeFigureOut">
              <a:rPr lang="en-AU" smtClean="0"/>
              <a:t>1/06/2021</a:t>
            </a:fld>
            <a:endParaRPr lang="en-AU"/>
          </a:p>
        </p:txBody>
      </p:sp>
      <p:sp>
        <p:nvSpPr>
          <p:cNvPr id="6" name="Footer Placeholder 5"/>
          <p:cNvSpPr>
            <a:spLocks noGrp="1"/>
          </p:cNvSpPr>
          <p:nvPr>
            <p:ph type="ftr" sz="quarter" idx="11"/>
          </p:nvPr>
        </p:nvSpPr>
        <p:spPr>
          <a:xfrm>
            <a:off x="804672" y="6227064"/>
            <a:ext cx="5942203" cy="320040"/>
          </a:xfrm>
        </p:spPr>
        <p:txBody>
          <a:bodyPr/>
          <a:lstStyle/>
          <a:p>
            <a:endParaRPr lang="en-AU"/>
          </a:p>
        </p:txBody>
      </p:sp>
      <p:sp>
        <p:nvSpPr>
          <p:cNvPr id="7" name="Slide Number Placeholder 6"/>
          <p:cNvSpPr>
            <a:spLocks noGrp="1"/>
          </p:cNvSpPr>
          <p:nvPr>
            <p:ph type="sldNum" sz="quarter" idx="12"/>
          </p:nvPr>
        </p:nvSpPr>
        <p:spPr>
          <a:xfrm>
            <a:off x="5828377" y="320040"/>
            <a:ext cx="914400" cy="320040"/>
          </a:xfrm>
        </p:spPr>
        <p:txBody>
          <a:bodyPr/>
          <a:lstStyle/>
          <a:p>
            <a:fld id="{F485D374-0870-406F-9A51-BEE7F5A62AAB}" type="slidenum">
              <a:rPr lang="en-AU" smtClean="0"/>
              <a:t>‹#›</a:t>
            </a:fld>
            <a:endParaRPr lang="en-AU"/>
          </a:p>
        </p:txBody>
      </p:sp>
    </p:spTree>
    <p:extLst>
      <p:ext uri="{BB962C8B-B14F-4D97-AF65-F5344CB8AC3E}">
        <p14:creationId xmlns:p14="http://schemas.microsoft.com/office/powerpoint/2010/main" val="3677752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69A997AE-3DDA-480C-8633-D8ECF0D793D7}" type="datetimeFigureOut">
              <a:rPr lang="en-AU" smtClean="0"/>
              <a:t>1/06/2021</a:t>
            </a:fld>
            <a:endParaRPr lang="en-AU"/>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F485D374-0870-406F-9A51-BEE7F5A62AAB}" type="slidenum">
              <a:rPr lang="en-AU" smtClean="0"/>
              <a:t>‹#›</a:t>
            </a:fld>
            <a:endParaRPr lang="en-AU"/>
          </a:p>
        </p:txBody>
      </p:sp>
    </p:spTree>
    <p:extLst>
      <p:ext uri="{BB962C8B-B14F-4D97-AF65-F5344CB8AC3E}">
        <p14:creationId xmlns:p14="http://schemas.microsoft.com/office/powerpoint/2010/main" val="2823698426"/>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DF05F-EA2F-44C0-A46F-8CF4E478E848}"/>
              </a:ext>
            </a:extLst>
          </p:cNvPr>
          <p:cNvSpPr>
            <a:spLocks noGrp="1"/>
          </p:cNvSpPr>
          <p:nvPr>
            <p:ph type="ctrTitle"/>
          </p:nvPr>
        </p:nvSpPr>
        <p:spPr/>
        <p:txBody>
          <a:bodyPr/>
          <a:lstStyle/>
          <a:p>
            <a:r>
              <a:rPr lang="en-AU" dirty="0"/>
              <a:t>Combinations</a:t>
            </a:r>
          </a:p>
        </p:txBody>
      </p:sp>
      <p:sp>
        <p:nvSpPr>
          <p:cNvPr id="3" name="Subtitle 2">
            <a:extLst>
              <a:ext uri="{FF2B5EF4-FFF2-40B4-BE49-F238E27FC236}">
                <a16:creationId xmlns:a16="http://schemas.microsoft.com/office/drawing/2014/main" id="{E8ADA50C-D4AD-4F48-8989-302C35F3855A}"/>
              </a:ext>
            </a:extLst>
          </p:cNvPr>
          <p:cNvSpPr>
            <a:spLocks noGrp="1"/>
          </p:cNvSpPr>
          <p:nvPr>
            <p:ph type="subTitle" idx="1"/>
          </p:nvPr>
        </p:nvSpPr>
        <p:spPr/>
        <p:txBody>
          <a:bodyPr/>
          <a:lstStyle/>
          <a:p>
            <a:r>
              <a:rPr lang="en-AU" dirty="0"/>
              <a:t>7E</a:t>
            </a:r>
          </a:p>
        </p:txBody>
      </p:sp>
    </p:spTree>
    <p:extLst>
      <p:ext uri="{BB962C8B-B14F-4D97-AF65-F5344CB8AC3E}">
        <p14:creationId xmlns:p14="http://schemas.microsoft.com/office/powerpoint/2010/main" val="3149400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BD953-998D-4619-BDB9-07DC939AB7B1}"/>
              </a:ext>
            </a:extLst>
          </p:cNvPr>
          <p:cNvSpPr>
            <a:spLocks noGrp="1"/>
          </p:cNvSpPr>
          <p:nvPr>
            <p:ph type="title"/>
          </p:nvPr>
        </p:nvSpPr>
        <p:spPr/>
        <p:txBody>
          <a:bodyPr/>
          <a:lstStyle/>
          <a:p>
            <a:r>
              <a:rPr lang="en-US" dirty="0"/>
              <a:t>Examples</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935F3A7-F72D-4C92-8557-A5B39430AA49}"/>
                  </a:ext>
                </a:extLst>
              </p:cNvPr>
              <p:cNvSpPr>
                <a:spLocks noGrp="1"/>
              </p:cNvSpPr>
              <p:nvPr>
                <p:ph idx="1"/>
              </p:nvPr>
            </p:nvSpPr>
            <p:spPr>
              <a:xfrm>
                <a:off x="4610911" y="311285"/>
                <a:ext cx="7393021" cy="6284067"/>
              </a:xfrm>
            </p:spPr>
            <p:txBody>
              <a:bodyPr>
                <a:noAutofit/>
              </a:bodyPr>
              <a:lstStyle/>
              <a:p>
                <a:r>
                  <a:rPr lang="en-US" sz="2200" dirty="0"/>
                  <a:t>Six points lie on a circle. How many triangles can you make using these points as the vertices?</a:t>
                </a:r>
              </a:p>
              <a:p>
                <a:r>
                  <a:rPr lang="en-US" sz="2200" dirty="0"/>
                  <a:t>Each of the 20 people at a party shakes hands with every other person. How many handshakes take place?</a:t>
                </a:r>
              </a:p>
              <a:p>
                <a:r>
                  <a:rPr lang="en-US" sz="2200" dirty="0"/>
                  <a:t>Solution	</a:t>
                </a:r>
              </a:p>
              <a:p>
                <a:r>
                  <a:rPr lang="en-US" sz="2200" dirty="0"/>
                  <a:t>This is the same as asking how many ways three vertices can be chosen out of six.</a:t>
                </a:r>
              </a:p>
              <a:p>
                <a14:m>
                  <m:oMath xmlns:m="http://schemas.openxmlformats.org/officeDocument/2006/math">
                    <m:sSub>
                      <m:sSubPr>
                        <m:ctrlPr>
                          <a:rPr lang="en-US" sz="2400" i="1" dirty="0" smtClean="0">
                            <a:latin typeface="Cambria Math" panose="02040503050406030204" pitchFamily="18" charset="0"/>
                          </a:rPr>
                        </m:ctrlPr>
                      </m:sSubPr>
                      <m:e>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b="0" i="1" smtClean="0">
                                <a:latin typeface="Cambria Math" panose="02040503050406030204" pitchFamily="18" charset="0"/>
                              </a:rPr>
                              <m:t>6</m:t>
                            </m:r>
                          </m:sup>
                        </m:sSup>
                        <m:r>
                          <a:rPr lang="en-US" sz="2400" i="1" dirty="0">
                            <a:latin typeface="Cambria Math" panose="02040503050406030204" pitchFamily="18" charset="0"/>
                          </a:rPr>
                          <m:t>𝐶</m:t>
                        </m:r>
                      </m:e>
                      <m:sub>
                        <m:r>
                          <a:rPr lang="en-US" sz="2400" b="0" i="1" dirty="0" smtClean="0">
                            <a:latin typeface="Cambria Math" panose="02040503050406030204" pitchFamily="18" charset="0"/>
                          </a:rPr>
                          <m:t>3</m:t>
                        </m:r>
                      </m:sub>
                    </m:sSub>
                    <m:r>
                      <a:rPr lang="en-US" sz="2400" i="1" dirty="0">
                        <a:latin typeface="Cambria Math" panose="02040503050406030204" pitchFamily="18" charset="0"/>
                      </a:rPr>
                      <m:t> </m:t>
                    </m:r>
                  </m:oMath>
                </a14:m>
                <a:r>
                  <a:rPr lang="en-US" sz="2400" dirty="0"/>
                  <a:t>=20	</a:t>
                </a:r>
              </a:p>
              <a:p>
                <a:r>
                  <a:rPr lang="en-US" sz="2200" dirty="0"/>
                  <a:t>This is the same as asking how many ways two people can be chosen to shake hands out of 20 people.</a:t>
                </a:r>
              </a:p>
              <a:p>
                <a14:m>
                  <m:oMath xmlns:m="http://schemas.openxmlformats.org/officeDocument/2006/math">
                    <m:sSub>
                      <m:sSubPr>
                        <m:ctrlPr>
                          <a:rPr lang="en-US" sz="2400" i="1" dirty="0" smtClean="0">
                            <a:latin typeface="Cambria Math" panose="02040503050406030204" pitchFamily="18" charset="0"/>
                          </a:rPr>
                        </m:ctrlPr>
                      </m:sSubPr>
                      <m:e>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b="0" i="1" smtClean="0">
                                <a:latin typeface="Cambria Math" panose="02040503050406030204" pitchFamily="18" charset="0"/>
                              </a:rPr>
                              <m:t>20</m:t>
                            </m:r>
                          </m:sup>
                        </m:sSup>
                        <m:r>
                          <a:rPr lang="en-US" sz="2400" i="1" dirty="0">
                            <a:latin typeface="Cambria Math" panose="02040503050406030204" pitchFamily="18" charset="0"/>
                          </a:rPr>
                          <m:t>𝐶</m:t>
                        </m:r>
                      </m:e>
                      <m:sub>
                        <m:r>
                          <a:rPr lang="en-US" sz="2400" b="0" i="1" dirty="0" smtClean="0">
                            <a:latin typeface="Cambria Math" panose="02040503050406030204" pitchFamily="18" charset="0"/>
                          </a:rPr>
                          <m:t>2</m:t>
                        </m:r>
                      </m:sub>
                    </m:sSub>
                    <m:r>
                      <a:rPr lang="en-US" sz="2400" i="1" dirty="0">
                        <a:latin typeface="Cambria Math" panose="02040503050406030204" pitchFamily="18" charset="0"/>
                      </a:rPr>
                      <m:t> </m:t>
                    </m:r>
                  </m:oMath>
                </a14:m>
                <a:r>
                  <a:rPr lang="en-US" sz="2400" dirty="0"/>
                  <a:t>=190</a:t>
                </a:r>
                <a:endParaRPr lang="en-AU" sz="2400" dirty="0"/>
              </a:p>
            </p:txBody>
          </p:sp>
        </mc:Choice>
        <mc:Fallback>
          <p:sp>
            <p:nvSpPr>
              <p:cNvPr id="3" name="Content Placeholder 2">
                <a:extLst>
                  <a:ext uri="{FF2B5EF4-FFF2-40B4-BE49-F238E27FC236}">
                    <a16:creationId xmlns:a16="http://schemas.microsoft.com/office/drawing/2014/main" id="{5935F3A7-F72D-4C92-8557-A5B39430AA49}"/>
                  </a:ext>
                </a:extLst>
              </p:cNvPr>
              <p:cNvSpPr>
                <a:spLocks noGrp="1" noRot="1" noChangeAspect="1" noMove="1" noResize="1" noEditPoints="1" noAdjustHandles="1" noChangeArrowheads="1" noChangeShapeType="1" noTextEdit="1"/>
              </p:cNvSpPr>
              <p:nvPr>
                <p:ph idx="1"/>
              </p:nvPr>
            </p:nvSpPr>
            <p:spPr>
              <a:xfrm>
                <a:off x="4610911" y="311285"/>
                <a:ext cx="7393021" cy="6284067"/>
              </a:xfrm>
              <a:blipFill>
                <a:blip r:embed="rId2"/>
                <a:stretch>
                  <a:fillRect l="-1319" r="-660"/>
                </a:stretch>
              </a:blipFill>
            </p:spPr>
            <p:txBody>
              <a:bodyPr/>
              <a:lstStyle/>
              <a:p>
                <a:r>
                  <a:rPr lang="en-AU">
                    <a:noFill/>
                  </a:rPr>
                  <a:t> </a:t>
                </a:r>
              </a:p>
            </p:txBody>
          </p:sp>
        </mc:Fallback>
      </mc:AlternateContent>
    </p:spTree>
    <p:extLst>
      <p:ext uri="{BB962C8B-B14F-4D97-AF65-F5344CB8AC3E}">
        <p14:creationId xmlns:p14="http://schemas.microsoft.com/office/powerpoint/2010/main" val="3310205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additive="base">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DC760-52B7-4F7C-9981-5DA462BBC82F}"/>
              </a:ext>
            </a:extLst>
          </p:cNvPr>
          <p:cNvSpPr>
            <a:spLocks noGrp="1"/>
          </p:cNvSpPr>
          <p:nvPr>
            <p:ph type="title"/>
          </p:nvPr>
        </p:nvSpPr>
        <p:spPr/>
        <p:txBody>
          <a:bodyPr/>
          <a:lstStyle/>
          <a:p>
            <a:r>
              <a:rPr lang="en-US" dirty="0"/>
              <a:t>Example</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B35F8B15-EB32-4B80-813E-8A49C545DD9C}"/>
                  </a:ext>
                </a:extLst>
              </p:cNvPr>
              <p:cNvSpPr>
                <a:spLocks noGrp="1"/>
              </p:cNvSpPr>
              <p:nvPr>
                <p:ph idx="1"/>
              </p:nvPr>
            </p:nvSpPr>
            <p:spPr>
              <a:xfrm>
                <a:off x="5118447" y="803186"/>
                <a:ext cx="6281873" cy="6054814"/>
              </a:xfrm>
            </p:spPr>
            <p:txBody>
              <a:bodyPr>
                <a:noAutofit/>
              </a:bodyPr>
              <a:lstStyle/>
              <a:p>
                <a:r>
                  <a:rPr lang="en-US" sz="2200" dirty="0"/>
                  <a:t>The grid shown consists of unit squares. By travelling only right (R) or down (D) along the grid lines, how many paths are there from point A to point B?</a:t>
                </a:r>
              </a:p>
              <a:p>
                <a:endParaRPr lang="en-US" sz="2200" dirty="0"/>
              </a:p>
              <a:p>
                <a:r>
                  <a:rPr lang="en-US" sz="2200" dirty="0"/>
                  <a:t>Solution</a:t>
                </a:r>
              </a:p>
              <a:p>
                <a:r>
                  <a:rPr lang="en-US" sz="2200" dirty="0"/>
                  <a:t>Each path from A to B can be described by a sequence of three Ds and five Rs in some order. Therefore, the number of paths is equal to the number of ways of selecting three of the eight boxes below to be filled with the three Ds. (The rest will be Rs.) This can be done in </a:t>
                </a:r>
                <a14:m>
                  <m:oMath xmlns:m="http://schemas.openxmlformats.org/officeDocument/2006/math">
                    <m:sSub>
                      <m:sSubPr>
                        <m:ctrlPr>
                          <a:rPr lang="en-US" sz="2200" i="1" dirty="0">
                            <a:latin typeface="Cambria Math" panose="02040503050406030204" pitchFamily="18" charset="0"/>
                          </a:rPr>
                        </m:ctrlPr>
                      </m:sSubPr>
                      <m:e>
                        <m:sSup>
                          <m:sSupPr>
                            <m:ctrlPr>
                              <a:rPr lang="en-US" sz="2200" i="1">
                                <a:latin typeface="Cambria Math" panose="02040503050406030204" pitchFamily="18" charset="0"/>
                              </a:rPr>
                            </m:ctrlPr>
                          </m:sSupPr>
                          <m:e>
                            <m:r>
                              <a:rPr lang="en-US" sz="2200" i="1">
                                <a:solidFill>
                                  <a:schemeClr val="bg1"/>
                                </a:solidFill>
                                <a:latin typeface="Cambria Math" panose="02040503050406030204" pitchFamily="18" charset="0"/>
                              </a:rPr>
                              <m:t>0</m:t>
                            </m:r>
                          </m:e>
                          <m:sup>
                            <m:r>
                              <a:rPr lang="en-US" sz="2200" b="0" i="1" smtClean="0">
                                <a:latin typeface="Cambria Math" panose="02040503050406030204" pitchFamily="18" charset="0"/>
                              </a:rPr>
                              <m:t>8</m:t>
                            </m:r>
                          </m:sup>
                        </m:sSup>
                        <m:r>
                          <a:rPr lang="en-US" sz="2200" i="1" dirty="0">
                            <a:latin typeface="Cambria Math" panose="02040503050406030204" pitchFamily="18" charset="0"/>
                          </a:rPr>
                          <m:t>𝐶</m:t>
                        </m:r>
                      </m:e>
                      <m:sub>
                        <m:r>
                          <a:rPr lang="en-US" sz="2200" b="0" i="1" dirty="0" smtClean="0">
                            <a:latin typeface="Cambria Math" panose="02040503050406030204" pitchFamily="18" charset="0"/>
                          </a:rPr>
                          <m:t>3</m:t>
                        </m:r>
                      </m:sub>
                    </m:sSub>
                  </m:oMath>
                </a14:m>
                <a:r>
                  <a:rPr lang="en-US" sz="2200" dirty="0"/>
                  <a:t> =56 ways.</a:t>
                </a:r>
              </a:p>
              <a:p>
                <a:endParaRPr lang="en-US" sz="2200" dirty="0"/>
              </a:p>
              <a:p>
                <a:r>
                  <a:rPr lang="en-US" sz="2200" dirty="0"/>
                  <a:t> 	 	 	 	 	 	 	 </a:t>
                </a:r>
                <a:endParaRPr lang="en-AU" sz="2200" dirty="0"/>
              </a:p>
            </p:txBody>
          </p:sp>
        </mc:Choice>
        <mc:Fallback>
          <p:sp>
            <p:nvSpPr>
              <p:cNvPr id="3" name="Content Placeholder 2">
                <a:extLst>
                  <a:ext uri="{FF2B5EF4-FFF2-40B4-BE49-F238E27FC236}">
                    <a16:creationId xmlns:a16="http://schemas.microsoft.com/office/drawing/2014/main" id="{B35F8B15-EB32-4B80-813E-8A49C545DD9C}"/>
                  </a:ext>
                </a:extLst>
              </p:cNvPr>
              <p:cNvSpPr>
                <a:spLocks noGrp="1" noRot="1" noChangeAspect="1" noMove="1" noResize="1" noEditPoints="1" noAdjustHandles="1" noChangeArrowheads="1" noChangeShapeType="1" noTextEdit="1"/>
              </p:cNvSpPr>
              <p:nvPr>
                <p:ph idx="1"/>
              </p:nvPr>
            </p:nvSpPr>
            <p:spPr>
              <a:xfrm>
                <a:off x="5118447" y="803186"/>
                <a:ext cx="6281873" cy="6054814"/>
              </a:xfrm>
              <a:blipFill>
                <a:blip r:embed="rId2"/>
                <a:stretch>
                  <a:fillRect l="-1359" t="-9063" r="-2039" b="-4431"/>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D491CBBA-7AA5-4994-90E0-24852282CAE6}"/>
              </a:ext>
            </a:extLst>
          </p:cNvPr>
          <p:cNvPicPr>
            <a:picLocks noChangeAspect="1"/>
          </p:cNvPicPr>
          <p:nvPr/>
        </p:nvPicPr>
        <p:blipFill>
          <a:blip r:embed="rId3"/>
          <a:stretch>
            <a:fillRect/>
          </a:stretch>
        </p:blipFill>
        <p:spPr>
          <a:xfrm>
            <a:off x="8259382" y="1606871"/>
            <a:ext cx="2229161" cy="1486107"/>
          </a:xfrm>
          <a:prstGeom prst="rect">
            <a:avLst/>
          </a:prstGeom>
        </p:spPr>
      </p:pic>
      <p:pic>
        <p:nvPicPr>
          <p:cNvPr id="7" name="Picture 6">
            <a:extLst>
              <a:ext uri="{FF2B5EF4-FFF2-40B4-BE49-F238E27FC236}">
                <a16:creationId xmlns:a16="http://schemas.microsoft.com/office/drawing/2014/main" id="{E5D017EA-4E78-4D48-86FB-09E34950DB86}"/>
              </a:ext>
            </a:extLst>
          </p:cNvPr>
          <p:cNvPicPr>
            <a:picLocks noChangeAspect="1"/>
          </p:cNvPicPr>
          <p:nvPr/>
        </p:nvPicPr>
        <p:blipFill>
          <a:blip r:embed="rId4"/>
          <a:stretch>
            <a:fillRect/>
          </a:stretch>
        </p:blipFill>
        <p:spPr>
          <a:xfrm>
            <a:off x="6362103" y="6054814"/>
            <a:ext cx="3011860" cy="468132"/>
          </a:xfrm>
          <a:prstGeom prst="rect">
            <a:avLst/>
          </a:prstGeom>
        </p:spPr>
      </p:pic>
    </p:spTree>
    <p:extLst>
      <p:ext uri="{BB962C8B-B14F-4D97-AF65-F5344CB8AC3E}">
        <p14:creationId xmlns:p14="http://schemas.microsoft.com/office/powerpoint/2010/main" val="269600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50076-3F4A-41A1-8BCD-1B16336B8769}"/>
              </a:ext>
            </a:extLst>
          </p:cNvPr>
          <p:cNvSpPr>
            <a:spLocks noGrp="1"/>
          </p:cNvSpPr>
          <p:nvPr>
            <p:ph type="title"/>
          </p:nvPr>
        </p:nvSpPr>
        <p:spPr/>
        <p:txBody>
          <a:bodyPr/>
          <a:lstStyle/>
          <a:p>
            <a:r>
              <a:rPr lang="en-AU" dirty="0"/>
              <a:t>Alternative notation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F87B11E-C4AA-4534-B305-48D263FCAE8A}"/>
                  </a:ext>
                </a:extLst>
              </p:cNvPr>
              <p:cNvSpPr>
                <a:spLocks noGrp="1"/>
              </p:cNvSpPr>
              <p:nvPr>
                <p:ph idx="1"/>
              </p:nvPr>
            </p:nvSpPr>
            <p:spPr/>
            <p:txBody>
              <a:bodyPr>
                <a:normAutofit/>
              </a:bodyPr>
              <a:lstStyle/>
              <a:p>
                <a:r>
                  <a:rPr lang="en-US" sz="2400" dirty="0"/>
                  <a:t>We will consistently use the notation </a:t>
                </a:r>
                <a14:m>
                  <m:oMath xmlns:m="http://schemas.openxmlformats.org/officeDocument/2006/math">
                    <m:sSub>
                      <m:sSubPr>
                        <m:ctrlPr>
                          <a:rPr lang="en-US" sz="2400" i="1" dirty="0">
                            <a:latin typeface="Cambria Math" panose="02040503050406030204" pitchFamily="18" charset="0"/>
                          </a:rPr>
                        </m:ctrlPr>
                      </m:sSubPr>
                      <m:e>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b="0" i="1" smtClean="0">
                                <a:latin typeface="Cambria Math" panose="02040503050406030204" pitchFamily="18" charset="0"/>
                              </a:rPr>
                              <m:t>𝑛</m:t>
                            </m:r>
                          </m:sup>
                        </m:sSup>
                        <m:r>
                          <a:rPr lang="en-US" sz="2400" i="1" dirty="0">
                            <a:latin typeface="Cambria Math" panose="02040503050406030204" pitchFamily="18" charset="0"/>
                          </a:rPr>
                          <m:t>𝐶</m:t>
                        </m:r>
                      </m:e>
                      <m:sub>
                        <m:r>
                          <a:rPr lang="en-US" sz="2400" b="0" i="1" dirty="0" smtClean="0">
                            <a:latin typeface="Cambria Math" panose="02040503050406030204" pitchFamily="18" charset="0"/>
                          </a:rPr>
                          <m:t>𝑟</m:t>
                        </m:r>
                      </m:sub>
                    </m:sSub>
                    <m:r>
                      <a:rPr lang="en-US" sz="2400" i="1" dirty="0">
                        <a:latin typeface="Cambria Math" panose="02040503050406030204" pitchFamily="18" charset="0"/>
                      </a:rPr>
                      <m:t> </m:t>
                    </m:r>
                  </m:oMath>
                </a14:m>
                <a:r>
                  <a:rPr lang="en-US" sz="2400" dirty="0"/>
                  <a:t> to denote the number of ways of selecting r objects from n objects, regardless of order. However, it is also common to denote this number by </a:t>
                </a:r>
                <a14:m>
                  <m:oMath xmlns:m="http://schemas.openxmlformats.org/officeDocument/2006/math">
                    <m:d>
                      <m:dPr>
                        <m:ctrlPr>
                          <a:rPr lang="en-US" sz="2400" i="1" smtClean="0">
                            <a:latin typeface="Cambria Math" panose="02040503050406030204" pitchFamily="18" charset="0"/>
                          </a:rPr>
                        </m:ctrlPr>
                      </m:dPr>
                      <m:e>
                        <m:eqArr>
                          <m:eqArrPr>
                            <m:ctrlPr>
                              <a:rPr lang="en-US" sz="2400" b="0" i="1" smtClean="0">
                                <a:latin typeface="Cambria Math" panose="02040503050406030204" pitchFamily="18" charset="0"/>
                              </a:rPr>
                            </m:ctrlPr>
                          </m:eqArrPr>
                          <m:e>
                            <m:r>
                              <a:rPr lang="en-US" sz="2400" b="0" i="1" smtClean="0">
                                <a:latin typeface="Cambria Math" panose="02040503050406030204" pitchFamily="18" charset="0"/>
                              </a:rPr>
                              <m:t>𝑛</m:t>
                            </m:r>
                          </m:e>
                          <m:e>
                            <m:r>
                              <a:rPr lang="en-US" sz="2400" b="0" i="1" smtClean="0">
                                <a:latin typeface="Cambria Math" panose="02040503050406030204" pitchFamily="18" charset="0"/>
                              </a:rPr>
                              <m:t>𝑟</m:t>
                            </m:r>
                          </m:e>
                        </m:eqArr>
                      </m:e>
                    </m:d>
                  </m:oMath>
                </a14:m>
                <a:r>
                  <a:rPr lang="en-US" sz="2400" dirty="0"/>
                  <a:t>.</a:t>
                </a:r>
              </a:p>
              <a:p>
                <a:r>
                  <a:rPr lang="en-US" sz="2400" dirty="0"/>
                  <a:t>For example:</a:t>
                </a:r>
              </a:p>
              <a:p>
                <a14:m>
                  <m:oMath xmlns:m="http://schemas.openxmlformats.org/officeDocument/2006/math">
                    <m:d>
                      <m:dPr>
                        <m:ctrlPr>
                          <a:rPr lang="en-US" sz="3200" i="1">
                            <a:latin typeface="Cambria Math" panose="02040503050406030204" pitchFamily="18" charset="0"/>
                          </a:rPr>
                        </m:ctrlPr>
                      </m:dPr>
                      <m:e>
                        <m:eqArr>
                          <m:eqArrPr>
                            <m:ctrlPr>
                              <a:rPr lang="en-US" sz="3200" i="1">
                                <a:latin typeface="Cambria Math" panose="02040503050406030204" pitchFamily="18" charset="0"/>
                              </a:rPr>
                            </m:ctrlPr>
                          </m:eqArrPr>
                          <m:e>
                            <m:r>
                              <a:rPr lang="en-US" sz="3200" b="0" i="1" smtClean="0">
                                <a:latin typeface="Cambria Math" panose="02040503050406030204" pitchFamily="18" charset="0"/>
                              </a:rPr>
                              <m:t>6</m:t>
                            </m:r>
                          </m:e>
                          <m:e>
                            <m:r>
                              <a:rPr lang="en-US" sz="3200" b="0" i="1" smtClean="0">
                                <a:latin typeface="Cambria Math" panose="02040503050406030204" pitchFamily="18" charset="0"/>
                              </a:rPr>
                              <m:t>4</m:t>
                            </m:r>
                          </m:e>
                        </m:eqArr>
                      </m:e>
                    </m:d>
                  </m:oMath>
                </a14:m>
                <a:r>
                  <a:rPr lang="en-US" sz="3200" dirty="0"/>
                  <a:t>=</a:t>
                </a:r>
                <a14:m>
                  <m:oMath xmlns:m="http://schemas.openxmlformats.org/officeDocument/2006/math">
                    <m:f>
                      <m:fPr>
                        <m:ctrlPr>
                          <a:rPr lang="en-US" sz="3200" i="1" smtClean="0">
                            <a:latin typeface="Cambria Math" panose="02040503050406030204" pitchFamily="18" charset="0"/>
                          </a:rPr>
                        </m:ctrlPr>
                      </m:fPr>
                      <m:num>
                        <m:r>
                          <a:rPr lang="en-US" sz="3200" b="0" i="1" smtClean="0">
                            <a:latin typeface="Cambria Math" panose="02040503050406030204" pitchFamily="18" charset="0"/>
                          </a:rPr>
                          <m:t>6!</m:t>
                        </m:r>
                      </m:num>
                      <m:den>
                        <m:r>
                          <a:rPr lang="en-US" sz="3200" b="0" i="1" smtClean="0">
                            <a:latin typeface="Cambria Math" panose="02040503050406030204" pitchFamily="18" charset="0"/>
                          </a:rPr>
                          <m:t>4!2!</m:t>
                        </m:r>
                      </m:den>
                    </m:f>
                  </m:oMath>
                </a14:m>
                <a:r>
                  <a:rPr lang="en-US" sz="3200" dirty="0"/>
                  <a:t>=15</a:t>
                </a:r>
                <a:endParaRPr lang="en-AU" sz="3200" dirty="0"/>
              </a:p>
            </p:txBody>
          </p:sp>
        </mc:Choice>
        <mc:Fallback>
          <p:sp>
            <p:nvSpPr>
              <p:cNvPr id="3" name="Content Placeholder 2">
                <a:extLst>
                  <a:ext uri="{FF2B5EF4-FFF2-40B4-BE49-F238E27FC236}">
                    <a16:creationId xmlns:a16="http://schemas.microsoft.com/office/drawing/2014/main" id="{0F87B11E-C4AA-4534-B305-48D263FCAE8A}"/>
                  </a:ext>
                </a:extLst>
              </p:cNvPr>
              <p:cNvSpPr>
                <a:spLocks noGrp="1" noRot="1" noChangeAspect="1" noMove="1" noResize="1" noEditPoints="1" noAdjustHandles="1" noChangeArrowheads="1" noChangeShapeType="1" noTextEdit="1"/>
              </p:cNvSpPr>
              <p:nvPr>
                <p:ph idx="1"/>
              </p:nvPr>
            </p:nvSpPr>
            <p:spPr>
              <a:blipFill>
                <a:blip r:embed="rId2"/>
                <a:stretch>
                  <a:fillRect l="-1553" r="-2233"/>
                </a:stretch>
              </a:blipFill>
            </p:spPr>
            <p:txBody>
              <a:bodyPr/>
              <a:lstStyle/>
              <a:p>
                <a:r>
                  <a:rPr lang="en-AU">
                    <a:noFill/>
                  </a:rPr>
                  <a:t> </a:t>
                </a:r>
              </a:p>
            </p:txBody>
          </p:sp>
        </mc:Fallback>
      </mc:AlternateContent>
    </p:spTree>
    <p:extLst>
      <p:ext uri="{BB962C8B-B14F-4D97-AF65-F5344CB8AC3E}">
        <p14:creationId xmlns:p14="http://schemas.microsoft.com/office/powerpoint/2010/main" val="1900779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15A82-8531-4E02-8AE1-7049FC3C52DC}"/>
              </a:ext>
            </a:extLst>
          </p:cNvPr>
          <p:cNvSpPr>
            <a:spLocks noGrp="1"/>
          </p:cNvSpPr>
          <p:nvPr>
            <p:ph type="title"/>
          </p:nvPr>
        </p:nvSpPr>
        <p:spPr/>
        <p:txBody>
          <a:bodyPr/>
          <a:lstStyle/>
          <a:p>
            <a:r>
              <a:rPr lang="en-AU" dirty="0"/>
              <a:t>Section summary</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6BDBA87-87CA-4769-9CBE-47C7615322BF}"/>
                  </a:ext>
                </a:extLst>
              </p:cNvPr>
              <p:cNvSpPr>
                <a:spLocks noGrp="1"/>
              </p:cNvSpPr>
              <p:nvPr>
                <p:ph idx="1"/>
              </p:nvPr>
            </p:nvSpPr>
            <p:spPr/>
            <p:txBody>
              <a:bodyPr>
                <a:normAutofit/>
              </a:bodyPr>
              <a:lstStyle/>
              <a:p>
                <a:r>
                  <a:rPr lang="en-US" sz="2400" dirty="0"/>
                  <a:t>A combination is a selection made regardless of order.</a:t>
                </a:r>
              </a:p>
              <a:p>
                <a:r>
                  <a:rPr lang="en-US" sz="2400" dirty="0"/>
                  <a:t>The number of combinations of n objects taken r at a time is given by</a:t>
                </a:r>
              </a:p>
              <a:p>
                <a14:m>
                  <m:oMath xmlns:m="http://schemas.openxmlformats.org/officeDocument/2006/math">
                    <m:sSup>
                      <m:sSupPr>
                        <m:ctrlPr>
                          <a:rPr lang="en-US" sz="4800" i="1" smtClean="0">
                            <a:latin typeface="Cambria Math" panose="02040503050406030204" pitchFamily="18" charset="0"/>
                          </a:rPr>
                        </m:ctrlPr>
                      </m:sSupPr>
                      <m:e>
                        <m:r>
                          <a:rPr lang="en-US" sz="4800" i="1">
                            <a:solidFill>
                              <a:schemeClr val="bg1"/>
                            </a:solidFill>
                            <a:latin typeface="Cambria Math" panose="02040503050406030204" pitchFamily="18" charset="0"/>
                          </a:rPr>
                          <m:t>0</m:t>
                        </m:r>
                      </m:e>
                      <m:sup>
                        <m:r>
                          <a:rPr lang="en-US" sz="4800" b="0" i="1" smtClean="0">
                            <a:latin typeface="Cambria Math" panose="02040503050406030204" pitchFamily="18" charset="0"/>
                          </a:rPr>
                          <m:t>𝑛</m:t>
                        </m:r>
                      </m:sup>
                    </m:sSup>
                    <m:sSub>
                      <m:sSubPr>
                        <m:ctrlPr>
                          <a:rPr lang="en-US" sz="4800" i="1" dirty="0">
                            <a:latin typeface="Cambria Math" panose="02040503050406030204" pitchFamily="18" charset="0"/>
                          </a:rPr>
                        </m:ctrlPr>
                      </m:sSubPr>
                      <m:e>
                        <m:r>
                          <a:rPr lang="en-US" sz="4800" i="1" dirty="0">
                            <a:latin typeface="Cambria Math" panose="02040503050406030204" pitchFamily="18" charset="0"/>
                          </a:rPr>
                          <m:t>𝐶</m:t>
                        </m:r>
                      </m:e>
                      <m:sub>
                        <m:r>
                          <a:rPr lang="en-US" sz="4800" b="0" i="1" dirty="0" smtClean="0">
                            <a:latin typeface="Cambria Math" panose="02040503050406030204" pitchFamily="18" charset="0"/>
                          </a:rPr>
                          <m:t>𝑟</m:t>
                        </m:r>
                      </m:sub>
                    </m:sSub>
                    <m:r>
                      <a:rPr lang="en-US" sz="4800" i="1" dirty="0">
                        <a:latin typeface="Cambria Math" panose="02040503050406030204" pitchFamily="18" charset="0"/>
                      </a:rPr>
                      <m:t> </m:t>
                    </m:r>
                  </m:oMath>
                </a14:m>
                <a:r>
                  <a:rPr lang="en-US" sz="4800" dirty="0"/>
                  <a:t>=</a:t>
                </a:r>
                <a14:m>
                  <m:oMath xmlns:m="http://schemas.openxmlformats.org/officeDocument/2006/math">
                    <m:f>
                      <m:fPr>
                        <m:ctrlPr>
                          <a:rPr lang="en-US" sz="4800" i="1" dirty="0">
                            <a:latin typeface="Cambria Math" panose="02040503050406030204" pitchFamily="18" charset="0"/>
                          </a:rPr>
                        </m:ctrlPr>
                      </m:fPr>
                      <m:num>
                        <m:r>
                          <a:rPr lang="en-US" sz="4800" b="0" i="1" dirty="0" smtClean="0">
                            <a:latin typeface="Cambria Math" panose="02040503050406030204" pitchFamily="18" charset="0"/>
                          </a:rPr>
                          <m:t>𝑛</m:t>
                        </m:r>
                        <m:r>
                          <a:rPr lang="en-US" sz="4800" b="0" i="1" smtClean="0">
                            <a:latin typeface="Cambria Math" panose="02040503050406030204" pitchFamily="18" charset="0"/>
                          </a:rPr>
                          <m:t>!</m:t>
                        </m:r>
                      </m:num>
                      <m:den>
                        <m:r>
                          <a:rPr lang="en-US" sz="4800" b="0" i="1" smtClean="0">
                            <a:latin typeface="Cambria Math" panose="02040503050406030204" pitchFamily="18" charset="0"/>
                          </a:rPr>
                          <m:t>𝑟</m:t>
                        </m:r>
                        <m:r>
                          <a:rPr lang="en-US" sz="4800" i="1" dirty="0">
                            <a:latin typeface="Cambria Math" panose="02040503050406030204" pitchFamily="18" charset="0"/>
                          </a:rPr>
                          <m:t>!</m:t>
                        </m:r>
                        <m:d>
                          <m:dPr>
                            <m:ctrlPr>
                              <a:rPr lang="en-US" sz="4800" b="0" i="1" dirty="0" smtClean="0">
                                <a:latin typeface="Cambria Math" panose="02040503050406030204" pitchFamily="18" charset="0"/>
                              </a:rPr>
                            </m:ctrlPr>
                          </m:dPr>
                          <m:e>
                            <m:r>
                              <a:rPr lang="en-US" sz="4800" b="0" i="1" dirty="0" smtClean="0">
                                <a:latin typeface="Cambria Math" panose="02040503050406030204" pitchFamily="18" charset="0"/>
                              </a:rPr>
                              <m:t>𝑛</m:t>
                            </m:r>
                            <m:r>
                              <a:rPr lang="en-US" sz="4800" b="0" i="1" dirty="0" smtClean="0">
                                <a:latin typeface="Cambria Math" panose="02040503050406030204" pitchFamily="18" charset="0"/>
                              </a:rPr>
                              <m:t>−</m:t>
                            </m:r>
                            <m:r>
                              <a:rPr lang="en-US" sz="4800" b="0" i="1" dirty="0" smtClean="0">
                                <a:latin typeface="Cambria Math" panose="02040503050406030204" pitchFamily="18" charset="0"/>
                              </a:rPr>
                              <m:t>𝑟</m:t>
                            </m:r>
                          </m:e>
                        </m:d>
                        <m:r>
                          <a:rPr lang="en-US" sz="4800" b="0" i="1" dirty="0" smtClean="0">
                            <a:latin typeface="Cambria Math" panose="02040503050406030204" pitchFamily="18" charset="0"/>
                          </a:rPr>
                          <m:t>!</m:t>
                        </m:r>
                      </m:den>
                    </m:f>
                    <m:r>
                      <a:rPr lang="en-US" sz="4800" i="1" dirty="0">
                        <a:latin typeface="Cambria Math" panose="02040503050406030204" pitchFamily="18" charset="0"/>
                      </a:rPr>
                      <m:t> </m:t>
                    </m:r>
                  </m:oMath>
                </a14:m>
                <a:endParaRPr lang="en-US" sz="4800" dirty="0"/>
              </a:p>
            </p:txBody>
          </p:sp>
        </mc:Choice>
        <mc:Fallback>
          <p:sp>
            <p:nvSpPr>
              <p:cNvPr id="3" name="Content Placeholder 2">
                <a:extLst>
                  <a:ext uri="{FF2B5EF4-FFF2-40B4-BE49-F238E27FC236}">
                    <a16:creationId xmlns:a16="http://schemas.microsoft.com/office/drawing/2014/main" id="{06BDBA87-87CA-4769-9CBE-47C7615322BF}"/>
                  </a:ext>
                </a:extLst>
              </p:cNvPr>
              <p:cNvSpPr>
                <a:spLocks noGrp="1" noRot="1" noChangeAspect="1" noMove="1" noResize="1" noEditPoints="1" noAdjustHandles="1" noChangeArrowheads="1" noChangeShapeType="1" noTextEdit="1"/>
              </p:cNvSpPr>
              <p:nvPr>
                <p:ph idx="1"/>
              </p:nvPr>
            </p:nvSpPr>
            <p:spPr>
              <a:blipFill>
                <a:blip r:embed="rId2"/>
                <a:stretch>
                  <a:fillRect l="-1553" r="-194"/>
                </a:stretch>
              </a:blipFill>
            </p:spPr>
            <p:txBody>
              <a:bodyPr/>
              <a:lstStyle/>
              <a:p>
                <a:r>
                  <a:rPr lang="en-AU">
                    <a:noFill/>
                  </a:rPr>
                  <a:t> </a:t>
                </a:r>
              </a:p>
            </p:txBody>
          </p:sp>
        </mc:Fallback>
      </mc:AlternateContent>
    </p:spTree>
    <p:extLst>
      <p:ext uri="{BB962C8B-B14F-4D97-AF65-F5344CB8AC3E}">
        <p14:creationId xmlns:p14="http://schemas.microsoft.com/office/powerpoint/2010/main" val="1947798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57BC1-8C2D-476B-B64C-86C89CA9F798}"/>
              </a:ext>
            </a:extLst>
          </p:cNvPr>
          <p:cNvSpPr>
            <a:spLocks noGrp="1"/>
          </p:cNvSpPr>
          <p:nvPr>
            <p:ph type="title"/>
          </p:nvPr>
        </p:nvSpPr>
        <p:spPr/>
        <p:txBody>
          <a:bodyPr/>
          <a:lstStyle/>
          <a:p>
            <a:r>
              <a:rPr lang="en-AU" dirty="0"/>
              <a:t>Combinations </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8754E68-AAA0-48B1-BB5D-B03949FB9567}"/>
                  </a:ext>
                </a:extLst>
              </p:cNvPr>
              <p:cNvSpPr>
                <a:spLocks noGrp="1"/>
              </p:cNvSpPr>
              <p:nvPr>
                <p:ph idx="1"/>
              </p:nvPr>
            </p:nvSpPr>
            <p:spPr/>
            <p:txBody>
              <a:bodyPr>
                <a:normAutofit/>
              </a:bodyPr>
              <a:lstStyle/>
              <a:p>
                <a:r>
                  <a:rPr lang="en-US" sz="2400" dirty="0"/>
                  <a:t>A combination is a selection made regardless of order. We use the notation </a:t>
                </a:r>
                <a14:m>
                  <m:oMath xmlns:m="http://schemas.openxmlformats.org/officeDocument/2006/math">
                    <m:sSup>
                      <m:sSupPr>
                        <m:ctrlPr>
                          <a:rPr lang="en-US" sz="2400" i="1" smtClean="0">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b="0" i="1" smtClean="0">
                            <a:latin typeface="Cambria Math" panose="02040503050406030204" pitchFamily="18" charset="0"/>
                          </a:rPr>
                          <m:t>𝑛</m:t>
                        </m:r>
                      </m:sup>
                    </m:sSup>
                    <m:sSub>
                      <m:sSubPr>
                        <m:ctrlPr>
                          <a:rPr lang="en-US" sz="2400" i="1" dirty="0">
                            <a:latin typeface="Cambria Math" panose="02040503050406030204" pitchFamily="18" charset="0"/>
                          </a:rPr>
                        </m:ctrlPr>
                      </m:sSubPr>
                      <m:e>
                        <m:r>
                          <a:rPr lang="en-US" sz="2400" i="1" dirty="0">
                            <a:latin typeface="Cambria Math" panose="02040503050406030204" pitchFamily="18" charset="0"/>
                          </a:rPr>
                          <m:t>𝑃</m:t>
                        </m:r>
                      </m:e>
                      <m:sub>
                        <m:r>
                          <a:rPr lang="en-US" sz="2400" b="0" i="1" dirty="0" smtClean="0">
                            <a:latin typeface="Cambria Math" panose="02040503050406030204" pitchFamily="18" charset="0"/>
                          </a:rPr>
                          <m:t>𝑟</m:t>
                        </m:r>
                      </m:sub>
                    </m:sSub>
                    <m:r>
                      <a:rPr lang="en-US" sz="2400" i="1" dirty="0">
                        <a:latin typeface="Cambria Math" panose="02040503050406030204" pitchFamily="18" charset="0"/>
                      </a:rPr>
                      <m:t> </m:t>
                    </m:r>
                  </m:oMath>
                </a14:m>
                <a:r>
                  <a:rPr lang="en-US" sz="2400" dirty="0"/>
                  <a:t>to denote the number of permutations of n distinct objects taken r at a time. Similarly, we use the notation </a:t>
                </a:r>
                <a14:m>
                  <m:oMath xmlns:m="http://schemas.openxmlformats.org/officeDocument/2006/math">
                    <m:sSup>
                      <m:sSupPr>
                        <m:ctrlPr>
                          <a:rPr lang="en-US" sz="2400" i="1" smtClean="0">
                            <a:solidFill>
                              <a:srgbClr val="FF0000"/>
                            </a:solidFill>
                            <a:latin typeface="Cambria Math" panose="02040503050406030204" pitchFamily="18" charset="0"/>
                          </a:rPr>
                        </m:ctrlPr>
                      </m:sSupPr>
                      <m:e>
                        <m:r>
                          <a:rPr lang="en-US" sz="2400" i="1" smtClean="0">
                            <a:solidFill>
                              <a:schemeClr val="bg1"/>
                            </a:solidFill>
                            <a:latin typeface="Cambria Math" panose="02040503050406030204" pitchFamily="18" charset="0"/>
                          </a:rPr>
                          <m:t>0</m:t>
                        </m:r>
                      </m:e>
                      <m:sup>
                        <m:r>
                          <a:rPr lang="en-US" sz="2400" i="1">
                            <a:solidFill>
                              <a:srgbClr val="FF0000"/>
                            </a:solidFill>
                            <a:latin typeface="Cambria Math" panose="02040503050406030204" pitchFamily="18" charset="0"/>
                          </a:rPr>
                          <m:t>𝑛</m:t>
                        </m:r>
                      </m:sup>
                    </m:sSup>
                    <m:sSub>
                      <m:sSubPr>
                        <m:ctrlPr>
                          <a:rPr lang="en-US" sz="2400" i="1" dirty="0">
                            <a:solidFill>
                              <a:srgbClr val="FF0000"/>
                            </a:solidFill>
                            <a:latin typeface="Cambria Math" panose="02040503050406030204" pitchFamily="18" charset="0"/>
                          </a:rPr>
                        </m:ctrlPr>
                      </m:sSubPr>
                      <m:e>
                        <m:r>
                          <a:rPr lang="en-US" sz="2400" b="0" i="1" dirty="0" smtClean="0">
                            <a:solidFill>
                              <a:srgbClr val="FF0000"/>
                            </a:solidFill>
                            <a:latin typeface="Cambria Math" panose="02040503050406030204" pitchFamily="18" charset="0"/>
                          </a:rPr>
                          <m:t>𝐶</m:t>
                        </m:r>
                      </m:e>
                      <m:sub>
                        <m:r>
                          <a:rPr lang="en-US" sz="2400" i="1" dirty="0">
                            <a:solidFill>
                              <a:srgbClr val="FF0000"/>
                            </a:solidFill>
                            <a:latin typeface="Cambria Math" panose="02040503050406030204" pitchFamily="18" charset="0"/>
                          </a:rPr>
                          <m:t>𝑟</m:t>
                        </m:r>
                      </m:sub>
                    </m:sSub>
                  </m:oMath>
                </a14:m>
                <a:r>
                  <a:rPr lang="en-US" sz="2400" dirty="0"/>
                  <a:t> to denote the number of combinations of n distinct objects taken r at a time.</a:t>
                </a:r>
                <a:endParaRPr lang="en-AU" sz="2400" dirty="0"/>
              </a:p>
            </p:txBody>
          </p:sp>
        </mc:Choice>
        <mc:Fallback>
          <p:sp>
            <p:nvSpPr>
              <p:cNvPr id="3" name="Content Placeholder 2">
                <a:extLst>
                  <a:ext uri="{FF2B5EF4-FFF2-40B4-BE49-F238E27FC236}">
                    <a16:creationId xmlns:a16="http://schemas.microsoft.com/office/drawing/2014/main" id="{98754E68-AAA0-48B1-BB5D-B03949FB9567}"/>
                  </a:ext>
                </a:extLst>
              </p:cNvPr>
              <p:cNvSpPr>
                <a:spLocks noGrp="1" noRot="1" noChangeAspect="1" noMove="1" noResize="1" noEditPoints="1" noAdjustHandles="1" noChangeArrowheads="1" noChangeShapeType="1" noTextEdit="1"/>
              </p:cNvSpPr>
              <p:nvPr>
                <p:ph idx="1"/>
              </p:nvPr>
            </p:nvSpPr>
            <p:spPr>
              <a:blipFill>
                <a:blip r:embed="rId2"/>
                <a:stretch>
                  <a:fillRect l="-1553" r="-583"/>
                </a:stretch>
              </a:blipFill>
            </p:spPr>
            <p:txBody>
              <a:bodyPr/>
              <a:lstStyle/>
              <a:p>
                <a:r>
                  <a:rPr lang="en-AU">
                    <a:noFill/>
                  </a:rPr>
                  <a:t> </a:t>
                </a:r>
              </a:p>
            </p:txBody>
          </p:sp>
        </mc:Fallback>
      </mc:AlternateContent>
    </p:spTree>
    <p:extLst>
      <p:ext uri="{BB962C8B-B14F-4D97-AF65-F5344CB8AC3E}">
        <p14:creationId xmlns:p14="http://schemas.microsoft.com/office/powerpoint/2010/main" val="296070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9CB01-29CD-4A02-93A0-15CB3BA63993}"/>
              </a:ext>
            </a:extLst>
          </p:cNvPr>
          <p:cNvSpPr>
            <a:spLocks noGrp="1"/>
          </p:cNvSpPr>
          <p:nvPr>
            <p:ph type="title"/>
          </p:nvPr>
        </p:nvSpPr>
        <p:spPr/>
        <p:txBody>
          <a:bodyPr>
            <a:normAutofit fontScale="90000"/>
          </a:bodyPr>
          <a:lstStyle/>
          <a:p>
            <a:r>
              <a:rPr lang="en-US" dirty="0"/>
              <a:t>How many ways can two letters be chosen from the set {A,B,C,D}?</a:t>
            </a:r>
            <a:endParaRPr lang="en-AU" dirty="0"/>
          </a:p>
        </p:txBody>
      </p:sp>
      <p:sp>
        <p:nvSpPr>
          <p:cNvPr id="3" name="Content Placeholder 2">
            <a:extLst>
              <a:ext uri="{FF2B5EF4-FFF2-40B4-BE49-F238E27FC236}">
                <a16:creationId xmlns:a16="http://schemas.microsoft.com/office/drawing/2014/main" id="{EDFF6246-AECF-4D73-AE23-966D67C07456}"/>
              </a:ext>
            </a:extLst>
          </p:cNvPr>
          <p:cNvSpPr>
            <a:spLocks noGrp="1"/>
          </p:cNvSpPr>
          <p:nvPr>
            <p:ph idx="1"/>
          </p:nvPr>
        </p:nvSpPr>
        <p:spPr>
          <a:xfrm>
            <a:off x="4591455" y="0"/>
            <a:ext cx="7600545" cy="6858000"/>
          </a:xfrm>
        </p:spPr>
        <p:txBody>
          <a:bodyPr>
            <a:normAutofit/>
          </a:bodyPr>
          <a:lstStyle/>
          <a:p>
            <a:r>
              <a:rPr lang="en-US" dirty="0"/>
              <a:t>Solution</a:t>
            </a:r>
          </a:p>
          <a:p>
            <a:r>
              <a:rPr lang="en-US" dirty="0"/>
              <a:t>The tree diagram below shows the ways that the first and second choices can be made.</a:t>
            </a:r>
          </a:p>
          <a:p>
            <a:endParaRPr lang="en-US" dirty="0"/>
          </a:p>
          <a:p>
            <a:endParaRPr lang="en-US" dirty="0"/>
          </a:p>
          <a:p>
            <a:endParaRPr lang="en-US" dirty="0"/>
          </a:p>
          <a:p>
            <a:pPr marL="0" indent="0">
              <a:buNone/>
            </a:pPr>
            <a:r>
              <a:rPr lang="en-US" dirty="0"/>
              <a:t>  </a:t>
            </a:r>
          </a:p>
          <a:p>
            <a:r>
              <a:rPr lang="en-US" dirty="0"/>
              <a:t>This gives 12 arrangements. But there are only six selections, since</a:t>
            </a:r>
          </a:p>
          <a:p>
            <a:r>
              <a:rPr lang="en-US" dirty="0"/>
              <a:t>{A,B} is the same as {B,A},	  </a:t>
            </a:r>
          </a:p>
          <a:p>
            <a:r>
              <a:rPr lang="en-US" dirty="0"/>
              <a:t>{A,C} is the same as {C,A},	  </a:t>
            </a:r>
          </a:p>
          <a:p>
            <a:r>
              <a:rPr lang="en-US" dirty="0"/>
              <a:t>{A,D} is the same as {D,A},</a:t>
            </a:r>
          </a:p>
          <a:p>
            <a:r>
              <a:rPr lang="en-US" dirty="0"/>
              <a:t>{B,C} is the same as {C,B},	  </a:t>
            </a:r>
          </a:p>
          <a:p>
            <a:r>
              <a:rPr lang="en-US" dirty="0"/>
              <a:t>{B,D} is the same as {D,B}	  </a:t>
            </a:r>
          </a:p>
          <a:p>
            <a:r>
              <a:rPr lang="en-US" dirty="0"/>
              <a:t>{C,D} is the same as {D,C}</a:t>
            </a:r>
            <a:endParaRPr lang="en-AU" dirty="0"/>
          </a:p>
        </p:txBody>
      </p:sp>
      <p:pic>
        <p:nvPicPr>
          <p:cNvPr id="5" name="Picture 4">
            <a:extLst>
              <a:ext uri="{FF2B5EF4-FFF2-40B4-BE49-F238E27FC236}">
                <a16:creationId xmlns:a16="http://schemas.microsoft.com/office/drawing/2014/main" id="{635676AC-7BDD-49D0-ACBC-62671DBD81B5}"/>
              </a:ext>
            </a:extLst>
          </p:cNvPr>
          <p:cNvPicPr>
            <a:picLocks noChangeAspect="1"/>
          </p:cNvPicPr>
          <p:nvPr/>
        </p:nvPicPr>
        <p:blipFill>
          <a:blip r:embed="rId2"/>
          <a:stretch>
            <a:fillRect/>
          </a:stretch>
        </p:blipFill>
        <p:spPr>
          <a:xfrm>
            <a:off x="5513902" y="1713054"/>
            <a:ext cx="5210902" cy="1657581"/>
          </a:xfrm>
          <a:prstGeom prst="rect">
            <a:avLst/>
          </a:prstGeom>
        </p:spPr>
      </p:pic>
    </p:spTree>
    <p:extLst>
      <p:ext uri="{BB962C8B-B14F-4D97-AF65-F5344CB8AC3E}">
        <p14:creationId xmlns:p14="http://schemas.microsoft.com/office/powerpoint/2010/main" val="31273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A6750-51E3-4D25-A666-B2FD9BD19CF6}"/>
              </a:ext>
            </a:extLst>
          </p:cNvPr>
          <p:cNvSpPr>
            <a:spLocks noGrp="1"/>
          </p:cNvSpPr>
          <p:nvPr>
            <p:ph type="title"/>
          </p:nvPr>
        </p:nvSpPr>
        <p:spPr/>
        <p:txBody>
          <a:bodyPr/>
          <a:lstStyle/>
          <a:p>
            <a:r>
              <a:rPr lang="en-AU" dirty="0"/>
              <a:t>Number of combinations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9E9DF78-0A41-4E9E-B80B-77DD1920F3B6}"/>
                  </a:ext>
                </a:extLst>
              </p:cNvPr>
              <p:cNvSpPr>
                <a:spLocks noGrp="1"/>
              </p:cNvSpPr>
              <p:nvPr>
                <p:ph idx="1"/>
              </p:nvPr>
            </p:nvSpPr>
            <p:spPr>
              <a:xfrm>
                <a:off x="4727643" y="136187"/>
                <a:ext cx="7315200" cy="6420256"/>
              </a:xfrm>
            </p:spPr>
            <p:txBody>
              <a:bodyPr>
                <a:normAutofit/>
              </a:bodyPr>
              <a:lstStyle/>
              <a:p>
                <a:r>
                  <a:rPr lang="en-US" dirty="0"/>
                  <a:t>Suppose we want to count the number of ways that three students can be chosen from a group of seven. Let’s label the students with the letters {A,B,C,D,E,F,G}. One such combination might be BDE. Note that this combination corresponds to 3! permutations:</a:t>
                </a:r>
              </a:p>
              <a:p>
                <a:r>
                  <a:rPr lang="en-US" dirty="0"/>
                  <a:t>BDE,BED,DBE,DEB,EBD,EDB</a:t>
                </a:r>
              </a:p>
              <a:p>
                <a:r>
                  <a:rPr lang="en-US" dirty="0"/>
                  <a:t>In fact, each combination of three items corresponds to 3! permutations, and so there are 3! times as many permutations as combinations. Therefore</a:t>
                </a:r>
              </a:p>
              <a:p>
                <a14:m>
                  <m:oMath xmlns:m="http://schemas.openxmlformats.org/officeDocument/2006/math">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b="0" i="1" smtClean="0">
                            <a:latin typeface="Cambria Math" panose="02040503050406030204" pitchFamily="18" charset="0"/>
                          </a:rPr>
                          <m:t>7</m:t>
                        </m:r>
                      </m:sup>
                    </m:sSup>
                    <m:sSub>
                      <m:sSubPr>
                        <m:ctrlPr>
                          <a:rPr lang="en-US" sz="2400" i="1" dirty="0">
                            <a:latin typeface="Cambria Math" panose="02040503050406030204" pitchFamily="18" charset="0"/>
                          </a:rPr>
                        </m:ctrlPr>
                      </m:sSubPr>
                      <m:e>
                        <m:r>
                          <a:rPr lang="en-US" sz="2400" i="1" dirty="0">
                            <a:latin typeface="Cambria Math" panose="02040503050406030204" pitchFamily="18" charset="0"/>
                          </a:rPr>
                          <m:t>𝑃</m:t>
                        </m:r>
                      </m:e>
                      <m:sub>
                        <m:r>
                          <a:rPr lang="en-US" sz="2400" b="0" i="1" dirty="0" smtClean="0">
                            <a:latin typeface="Cambria Math" panose="02040503050406030204" pitchFamily="18" charset="0"/>
                          </a:rPr>
                          <m:t>3</m:t>
                        </m:r>
                      </m:sub>
                    </m:sSub>
                    <m:r>
                      <a:rPr lang="en-US" sz="2400" i="1" dirty="0">
                        <a:latin typeface="Cambria Math" panose="02040503050406030204" pitchFamily="18" charset="0"/>
                      </a:rPr>
                      <m:t> </m:t>
                    </m:r>
                  </m:oMath>
                </a14:m>
                <a:r>
                  <a:rPr lang="en-US" sz="2400" dirty="0"/>
                  <a:t>=3!× </a:t>
                </a:r>
                <a14:m>
                  <m:oMath xmlns:m="http://schemas.openxmlformats.org/officeDocument/2006/math">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i="1">
                            <a:latin typeface="Cambria Math" panose="02040503050406030204" pitchFamily="18" charset="0"/>
                          </a:rPr>
                          <m:t>7</m:t>
                        </m:r>
                      </m:sup>
                    </m:sSup>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𝐶</m:t>
                        </m:r>
                      </m:e>
                      <m:sub>
                        <m:r>
                          <a:rPr lang="en-US" sz="2400" i="1" dirty="0">
                            <a:latin typeface="Cambria Math" panose="02040503050406030204" pitchFamily="18" charset="0"/>
                          </a:rPr>
                          <m:t>3</m:t>
                        </m:r>
                      </m:sub>
                    </m:sSub>
                    <m:r>
                      <a:rPr lang="en-US" sz="2400" i="1" dirty="0">
                        <a:latin typeface="Cambria Math" panose="02040503050406030204" pitchFamily="18" charset="0"/>
                      </a:rPr>
                      <m:t> </m:t>
                    </m:r>
                  </m:oMath>
                </a14:m>
                <a:r>
                  <a:rPr lang="en-US" sz="2400" dirty="0"/>
                  <a:t>  and so </a:t>
                </a:r>
                <a14:m>
                  <m:oMath xmlns:m="http://schemas.openxmlformats.org/officeDocument/2006/math">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i="1">
                            <a:latin typeface="Cambria Math" panose="02040503050406030204" pitchFamily="18" charset="0"/>
                          </a:rPr>
                          <m:t>7</m:t>
                        </m:r>
                      </m:sup>
                    </m:sSup>
                    <m:sSub>
                      <m:sSubPr>
                        <m:ctrlPr>
                          <a:rPr lang="en-US" sz="2400" i="1" dirty="0">
                            <a:latin typeface="Cambria Math" panose="02040503050406030204" pitchFamily="18" charset="0"/>
                          </a:rPr>
                        </m:ctrlPr>
                      </m:sSubPr>
                      <m:e>
                        <m:r>
                          <a:rPr lang="en-US" sz="2400" i="1" dirty="0">
                            <a:latin typeface="Cambria Math" panose="02040503050406030204" pitchFamily="18" charset="0"/>
                          </a:rPr>
                          <m:t>𝐶</m:t>
                        </m:r>
                      </m:e>
                      <m:sub>
                        <m:r>
                          <a:rPr lang="en-US" sz="2400" i="1" dirty="0">
                            <a:latin typeface="Cambria Math" panose="02040503050406030204" pitchFamily="18" charset="0"/>
                          </a:rPr>
                          <m:t>3</m:t>
                        </m:r>
                      </m:sub>
                    </m:sSub>
                    <m:r>
                      <a:rPr lang="en-US" sz="2400" i="1" dirty="0">
                        <a:latin typeface="Cambria Math" panose="02040503050406030204" pitchFamily="18" charset="0"/>
                      </a:rPr>
                      <m:t> </m:t>
                    </m:r>
                  </m:oMath>
                </a14:m>
                <a:r>
                  <a:rPr lang="en-US" sz="2400" dirty="0"/>
                  <a:t>=</a:t>
                </a:r>
                <a14:m>
                  <m:oMath xmlns:m="http://schemas.openxmlformats.org/officeDocument/2006/math">
                    <m:f>
                      <m:fPr>
                        <m:ctrlPr>
                          <a:rPr lang="en-US" sz="2400" i="1" dirty="0" smtClean="0">
                            <a:latin typeface="Cambria Math" panose="02040503050406030204" pitchFamily="18" charset="0"/>
                          </a:rPr>
                        </m:ctrlPr>
                      </m:fPr>
                      <m:num>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i="1">
                                <a:latin typeface="Cambria Math" panose="02040503050406030204" pitchFamily="18" charset="0"/>
                              </a:rPr>
                              <m:t>7</m:t>
                            </m:r>
                          </m:sup>
                        </m:sSup>
                        <m:sSub>
                          <m:sSubPr>
                            <m:ctrlPr>
                              <a:rPr lang="en-US" sz="2400" i="1" dirty="0">
                                <a:latin typeface="Cambria Math" panose="02040503050406030204" pitchFamily="18" charset="0"/>
                              </a:rPr>
                            </m:ctrlPr>
                          </m:sSubPr>
                          <m:e>
                            <m:r>
                              <a:rPr lang="en-US" sz="2400" i="1" dirty="0">
                                <a:latin typeface="Cambria Math" panose="02040503050406030204" pitchFamily="18" charset="0"/>
                              </a:rPr>
                              <m:t>𝑃</m:t>
                            </m:r>
                          </m:e>
                          <m:sub>
                            <m:r>
                              <a:rPr lang="en-US" sz="2400" i="1" dirty="0">
                                <a:latin typeface="Cambria Math" panose="02040503050406030204" pitchFamily="18" charset="0"/>
                              </a:rPr>
                              <m:t>3</m:t>
                            </m:r>
                          </m:sub>
                        </m:sSub>
                      </m:num>
                      <m:den>
                        <m:r>
                          <a:rPr lang="en-US" sz="2400" b="0" i="1" dirty="0" smtClean="0">
                            <a:latin typeface="Cambria Math" panose="02040503050406030204" pitchFamily="18" charset="0"/>
                          </a:rPr>
                          <m:t>3!</m:t>
                        </m:r>
                      </m:den>
                    </m:f>
                  </m:oMath>
                </a14:m>
                <a:endParaRPr lang="en-US" sz="2400" dirty="0"/>
              </a:p>
              <a:p>
                <a:r>
                  <a:rPr lang="en-US" dirty="0"/>
                  <a:t>Since we have already established that </a:t>
                </a:r>
                <a14:m>
                  <m:oMath xmlns:m="http://schemas.openxmlformats.org/officeDocument/2006/math">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i="1">
                            <a:latin typeface="Cambria Math" panose="02040503050406030204" pitchFamily="18" charset="0"/>
                          </a:rPr>
                          <m:t>7</m:t>
                        </m:r>
                      </m:sup>
                    </m:sSup>
                    <m:sSub>
                      <m:sSubPr>
                        <m:ctrlPr>
                          <a:rPr lang="en-US" sz="2400" i="1" dirty="0">
                            <a:latin typeface="Cambria Math" panose="02040503050406030204" pitchFamily="18" charset="0"/>
                          </a:rPr>
                        </m:ctrlPr>
                      </m:sSubPr>
                      <m:e>
                        <m:r>
                          <a:rPr lang="en-US" sz="2400" b="0" i="1" dirty="0" smtClean="0">
                            <a:latin typeface="Cambria Math" panose="02040503050406030204" pitchFamily="18" charset="0"/>
                          </a:rPr>
                          <m:t>𝑃</m:t>
                        </m:r>
                      </m:e>
                      <m:sub>
                        <m:r>
                          <a:rPr lang="en-US" sz="2400" i="1" dirty="0">
                            <a:latin typeface="Cambria Math" panose="02040503050406030204" pitchFamily="18" charset="0"/>
                          </a:rPr>
                          <m:t>3</m:t>
                        </m:r>
                      </m:sub>
                    </m:sSub>
                    <m:r>
                      <a:rPr lang="en-US" sz="2400" i="1" dirty="0">
                        <a:latin typeface="Cambria Math" panose="02040503050406030204" pitchFamily="18" charset="0"/>
                      </a:rPr>
                      <m:t> </m:t>
                    </m:r>
                  </m:oMath>
                </a14:m>
                <a:r>
                  <a:rPr lang="en-US" sz="2400" dirty="0"/>
                  <a:t>=</a:t>
                </a:r>
                <a14:m>
                  <m:oMath xmlns:m="http://schemas.openxmlformats.org/officeDocument/2006/math">
                    <m:f>
                      <m:fPr>
                        <m:ctrlPr>
                          <a:rPr lang="en-US" sz="2400" i="1" dirty="0">
                            <a:latin typeface="Cambria Math" panose="02040503050406030204" pitchFamily="18" charset="0"/>
                          </a:rPr>
                        </m:ctrlPr>
                      </m:fPr>
                      <m:num>
                        <m:r>
                          <a:rPr lang="en-US" sz="2400" b="0" i="1" dirty="0" smtClean="0">
                            <a:latin typeface="Cambria Math" panose="02040503050406030204" pitchFamily="18" charset="0"/>
                          </a:rPr>
                          <m:t>7!</m:t>
                        </m:r>
                      </m:num>
                      <m:den>
                        <m:r>
                          <a:rPr lang="en-US" sz="2400" b="0" i="1" dirty="0" smtClean="0">
                            <a:latin typeface="Cambria Math" panose="02040503050406030204" pitchFamily="18" charset="0"/>
                          </a:rPr>
                          <m:t>(7−</m:t>
                        </m:r>
                        <m:r>
                          <a:rPr lang="en-US" sz="2400" i="1" dirty="0">
                            <a:latin typeface="Cambria Math" panose="02040503050406030204" pitchFamily="18" charset="0"/>
                          </a:rPr>
                          <m:t>3</m:t>
                        </m:r>
                        <m:r>
                          <a:rPr lang="en-US" sz="2400" b="0" i="1" dirty="0" smtClean="0">
                            <a:latin typeface="Cambria Math" panose="02040503050406030204" pitchFamily="18" charset="0"/>
                          </a:rPr>
                          <m:t>)</m:t>
                        </m:r>
                        <m:r>
                          <a:rPr lang="en-US" sz="2400" i="1" dirty="0">
                            <a:latin typeface="Cambria Math" panose="02040503050406030204" pitchFamily="18" charset="0"/>
                          </a:rPr>
                          <m:t>!</m:t>
                        </m:r>
                      </m:den>
                    </m:f>
                    <m:r>
                      <a:rPr lang="en-US" sz="2400" i="1" dirty="0">
                        <a:latin typeface="Cambria Math" panose="02040503050406030204" pitchFamily="18" charset="0"/>
                      </a:rPr>
                      <m:t> </m:t>
                    </m:r>
                  </m:oMath>
                </a14:m>
                <a:r>
                  <a:rPr lang="en-US" dirty="0"/>
                  <a:t> we obtain</a:t>
                </a:r>
              </a:p>
              <a:p>
                <a14:m>
                  <m:oMath xmlns:m="http://schemas.openxmlformats.org/officeDocument/2006/math">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i="1">
                            <a:latin typeface="Cambria Math" panose="02040503050406030204" pitchFamily="18" charset="0"/>
                          </a:rPr>
                          <m:t>7</m:t>
                        </m:r>
                      </m:sup>
                    </m:sSup>
                    <m:sSub>
                      <m:sSubPr>
                        <m:ctrlPr>
                          <a:rPr lang="en-US" sz="2400" i="1" dirty="0">
                            <a:latin typeface="Cambria Math" panose="02040503050406030204" pitchFamily="18" charset="0"/>
                          </a:rPr>
                        </m:ctrlPr>
                      </m:sSubPr>
                      <m:e>
                        <m:r>
                          <a:rPr lang="en-US" sz="2400" i="1" dirty="0">
                            <a:latin typeface="Cambria Math" panose="02040503050406030204" pitchFamily="18" charset="0"/>
                          </a:rPr>
                          <m:t>𝐶</m:t>
                        </m:r>
                      </m:e>
                      <m:sub>
                        <m:r>
                          <a:rPr lang="en-US" sz="2400" i="1" dirty="0">
                            <a:latin typeface="Cambria Math" panose="02040503050406030204" pitchFamily="18" charset="0"/>
                          </a:rPr>
                          <m:t>3</m:t>
                        </m:r>
                      </m:sub>
                    </m:sSub>
                    <m:r>
                      <a:rPr lang="en-US" sz="2400" i="1" dirty="0">
                        <a:latin typeface="Cambria Math" panose="02040503050406030204" pitchFamily="18" charset="0"/>
                      </a:rPr>
                      <m:t> </m:t>
                    </m:r>
                  </m:oMath>
                </a14:m>
                <a:r>
                  <a:rPr lang="en-US" sz="2400" dirty="0"/>
                  <a:t>=</a:t>
                </a:r>
                <a14:m>
                  <m:oMath xmlns:m="http://schemas.openxmlformats.org/officeDocument/2006/math">
                    <m:f>
                      <m:fPr>
                        <m:ctrlPr>
                          <a:rPr lang="en-US" sz="2400" i="1" dirty="0">
                            <a:latin typeface="Cambria Math" panose="02040503050406030204" pitchFamily="18" charset="0"/>
                          </a:rPr>
                        </m:ctrlPr>
                      </m:fPr>
                      <m:num>
                        <m:r>
                          <a:rPr lang="en-US" sz="2400" b="0" i="1" smtClean="0">
                            <a:latin typeface="Cambria Math" panose="02040503050406030204" pitchFamily="18" charset="0"/>
                          </a:rPr>
                          <m:t>7!</m:t>
                        </m:r>
                      </m:num>
                      <m:den>
                        <m:r>
                          <a:rPr lang="en-US" sz="2400" i="1" dirty="0">
                            <a:latin typeface="Cambria Math" panose="02040503050406030204" pitchFamily="18" charset="0"/>
                          </a:rPr>
                          <m:t>3!</m:t>
                        </m:r>
                        <m:d>
                          <m:dPr>
                            <m:ctrlPr>
                              <a:rPr lang="en-US" sz="2400" b="0" i="1" dirty="0" smtClean="0">
                                <a:latin typeface="Cambria Math" panose="02040503050406030204" pitchFamily="18" charset="0"/>
                              </a:rPr>
                            </m:ctrlPr>
                          </m:dPr>
                          <m:e>
                            <m:r>
                              <a:rPr lang="en-US" sz="2400" b="0" i="1" dirty="0" smtClean="0">
                                <a:latin typeface="Cambria Math" panose="02040503050406030204" pitchFamily="18" charset="0"/>
                              </a:rPr>
                              <m:t>7−3</m:t>
                            </m:r>
                          </m:e>
                        </m:d>
                        <m:r>
                          <a:rPr lang="en-US" sz="2400" b="0" i="1" dirty="0" smtClean="0">
                            <a:latin typeface="Cambria Math" panose="02040503050406030204" pitchFamily="18" charset="0"/>
                          </a:rPr>
                          <m:t>!</m:t>
                        </m:r>
                      </m:den>
                    </m:f>
                    <m:r>
                      <a:rPr lang="en-US" sz="2400" i="1" dirty="0">
                        <a:latin typeface="Cambria Math" panose="02040503050406030204" pitchFamily="18" charset="0"/>
                      </a:rPr>
                      <m:t> </m:t>
                    </m:r>
                  </m:oMath>
                </a14:m>
                <a:endParaRPr lang="en-US" sz="2400" dirty="0"/>
              </a:p>
              <a:p>
                <a:r>
                  <a:rPr lang="en-US" dirty="0"/>
                  <a:t>This argument </a:t>
                </a:r>
                <a:r>
                  <a:rPr lang="en-US" dirty="0" err="1"/>
                  <a:t>generalises</a:t>
                </a:r>
                <a:r>
                  <a:rPr lang="en-US" dirty="0"/>
                  <a:t> easily so that we can establish a formula for </a:t>
                </a:r>
                <a14:m>
                  <m:oMath xmlns:m="http://schemas.openxmlformats.org/officeDocument/2006/math">
                    <m:sSup>
                      <m:sSupPr>
                        <m:ctrlPr>
                          <a:rPr lang="en-US" i="1">
                            <a:solidFill>
                              <a:srgbClr val="FF0000"/>
                            </a:solidFill>
                            <a:latin typeface="Cambria Math" panose="02040503050406030204" pitchFamily="18" charset="0"/>
                          </a:rPr>
                        </m:ctrlPr>
                      </m:sSupPr>
                      <m:e>
                        <m:r>
                          <a:rPr lang="en-US" i="1">
                            <a:solidFill>
                              <a:schemeClr val="bg1"/>
                            </a:solidFill>
                            <a:latin typeface="Cambria Math" panose="02040503050406030204" pitchFamily="18" charset="0"/>
                          </a:rPr>
                          <m:t>0</m:t>
                        </m:r>
                      </m:e>
                      <m:sup>
                        <m:r>
                          <a:rPr lang="en-US" i="1">
                            <a:solidFill>
                              <a:srgbClr val="FF0000"/>
                            </a:solidFill>
                            <a:latin typeface="Cambria Math" panose="02040503050406030204" pitchFamily="18" charset="0"/>
                          </a:rPr>
                          <m:t>𝑛</m:t>
                        </m:r>
                      </m:sup>
                    </m:sSup>
                    <m:sSub>
                      <m:sSubPr>
                        <m:ctrlPr>
                          <a:rPr lang="en-US" i="1" dirty="0">
                            <a:solidFill>
                              <a:srgbClr val="FF0000"/>
                            </a:solidFill>
                            <a:latin typeface="Cambria Math" panose="02040503050406030204" pitchFamily="18" charset="0"/>
                          </a:rPr>
                        </m:ctrlPr>
                      </m:sSubPr>
                      <m:e>
                        <m:r>
                          <a:rPr lang="en-US" i="1" dirty="0">
                            <a:solidFill>
                              <a:srgbClr val="FF0000"/>
                            </a:solidFill>
                            <a:latin typeface="Cambria Math" panose="02040503050406030204" pitchFamily="18" charset="0"/>
                          </a:rPr>
                          <m:t>𝐶</m:t>
                        </m:r>
                      </m:e>
                      <m:sub>
                        <m:r>
                          <a:rPr lang="en-US" i="1" dirty="0">
                            <a:solidFill>
                              <a:srgbClr val="FF0000"/>
                            </a:solidFill>
                            <a:latin typeface="Cambria Math" panose="02040503050406030204" pitchFamily="18" charset="0"/>
                          </a:rPr>
                          <m:t>𝑟</m:t>
                        </m:r>
                      </m:sub>
                    </m:sSub>
                  </m:oMath>
                </a14:m>
                <a:r>
                  <a:rPr lang="en-US" dirty="0"/>
                  <a:t> .</a:t>
                </a:r>
                <a:endParaRPr lang="en-AU" dirty="0"/>
              </a:p>
            </p:txBody>
          </p:sp>
        </mc:Choice>
        <mc:Fallback>
          <p:sp>
            <p:nvSpPr>
              <p:cNvPr id="3" name="Content Placeholder 2">
                <a:extLst>
                  <a:ext uri="{FF2B5EF4-FFF2-40B4-BE49-F238E27FC236}">
                    <a16:creationId xmlns:a16="http://schemas.microsoft.com/office/drawing/2014/main" id="{19E9DF78-0A41-4E9E-B80B-77DD1920F3B6}"/>
                  </a:ext>
                </a:extLst>
              </p:cNvPr>
              <p:cNvSpPr>
                <a:spLocks noGrp="1" noRot="1" noChangeAspect="1" noMove="1" noResize="1" noEditPoints="1" noAdjustHandles="1" noChangeArrowheads="1" noChangeShapeType="1" noTextEdit="1"/>
              </p:cNvSpPr>
              <p:nvPr>
                <p:ph idx="1"/>
              </p:nvPr>
            </p:nvSpPr>
            <p:spPr>
              <a:xfrm>
                <a:off x="4727643" y="136187"/>
                <a:ext cx="7315200" cy="6420256"/>
              </a:xfrm>
              <a:blipFill>
                <a:blip r:embed="rId2"/>
                <a:stretch>
                  <a:fillRect l="-750" r="-583"/>
                </a:stretch>
              </a:blipFill>
            </p:spPr>
            <p:txBody>
              <a:bodyPr/>
              <a:lstStyle/>
              <a:p>
                <a:r>
                  <a:rPr lang="en-AU">
                    <a:noFill/>
                  </a:rPr>
                  <a:t> </a:t>
                </a:r>
              </a:p>
            </p:txBody>
          </p:sp>
        </mc:Fallback>
      </mc:AlternateContent>
    </p:spTree>
    <p:extLst>
      <p:ext uri="{BB962C8B-B14F-4D97-AF65-F5344CB8AC3E}">
        <p14:creationId xmlns:p14="http://schemas.microsoft.com/office/powerpoint/2010/main" val="1869021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A6750-51E3-4D25-A666-B2FD9BD19CF6}"/>
              </a:ext>
            </a:extLst>
          </p:cNvPr>
          <p:cNvSpPr>
            <a:spLocks noGrp="1"/>
          </p:cNvSpPr>
          <p:nvPr>
            <p:ph type="title"/>
          </p:nvPr>
        </p:nvSpPr>
        <p:spPr/>
        <p:txBody>
          <a:bodyPr/>
          <a:lstStyle/>
          <a:p>
            <a:r>
              <a:rPr lang="en-AU" dirty="0"/>
              <a:t>Number of combinations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9E9DF78-0A41-4E9E-B80B-77DD1920F3B6}"/>
                  </a:ext>
                </a:extLst>
              </p:cNvPr>
              <p:cNvSpPr>
                <a:spLocks noGrp="1"/>
              </p:cNvSpPr>
              <p:nvPr>
                <p:ph idx="1"/>
              </p:nvPr>
            </p:nvSpPr>
            <p:spPr>
              <a:xfrm>
                <a:off x="4727643" y="136187"/>
                <a:ext cx="7315200" cy="6420256"/>
              </a:xfrm>
            </p:spPr>
            <p:txBody>
              <a:bodyPr>
                <a:normAutofit/>
              </a:bodyPr>
              <a:lstStyle/>
              <a:p>
                <a:r>
                  <a:rPr lang="en-US" dirty="0"/>
                  <a:t>The number of combinations of n objects taken r at a time is given by the formula</a:t>
                </a:r>
              </a:p>
              <a:p>
                <a:endParaRPr lang="en-US" dirty="0"/>
              </a:p>
              <a:p>
                <a14:m>
                  <m:oMath xmlns:m="http://schemas.openxmlformats.org/officeDocument/2006/math">
                    <m:sSup>
                      <m:sSupPr>
                        <m:ctrlPr>
                          <a:rPr lang="en-US" sz="4400" i="1">
                            <a:latin typeface="Cambria Math" panose="02040503050406030204" pitchFamily="18" charset="0"/>
                          </a:rPr>
                        </m:ctrlPr>
                      </m:sSupPr>
                      <m:e>
                        <m:r>
                          <a:rPr lang="en-US" sz="4400" i="1">
                            <a:solidFill>
                              <a:schemeClr val="bg1"/>
                            </a:solidFill>
                            <a:latin typeface="Cambria Math" panose="02040503050406030204" pitchFamily="18" charset="0"/>
                          </a:rPr>
                          <m:t>0</m:t>
                        </m:r>
                      </m:e>
                      <m:sup>
                        <m:r>
                          <a:rPr lang="en-US" sz="4400" b="0" i="1" smtClean="0">
                            <a:latin typeface="Cambria Math" panose="02040503050406030204" pitchFamily="18" charset="0"/>
                          </a:rPr>
                          <m:t>𝑛</m:t>
                        </m:r>
                      </m:sup>
                    </m:sSup>
                    <m:sSub>
                      <m:sSubPr>
                        <m:ctrlPr>
                          <a:rPr lang="en-US" sz="4400" i="1" dirty="0">
                            <a:latin typeface="Cambria Math" panose="02040503050406030204" pitchFamily="18" charset="0"/>
                          </a:rPr>
                        </m:ctrlPr>
                      </m:sSubPr>
                      <m:e>
                        <m:r>
                          <a:rPr lang="en-US" sz="4400" i="1" dirty="0">
                            <a:latin typeface="Cambria Math" panose="02040503050406030204" pitchFamily="18" charset="0"/>
                          </a:rPr>
                          <m:t>𝐶</m:t>
                        </m:r>
                      </m:e>
                      <m:sub>
                        <m:r>
                          <a:rPr lang="en-US" sz="4400" b="0" i="1" dirty="0" smtClean="0">
                            <a:latin typeface="Cambria Math" panose="02040503050406030204" pitchFamily="18" charset="0"/>
                          </a:rPr>
                          <m:t>𝑟</m:t>
                        </m:r>
                      </m:sub>
                    </m:sSub>
                    <m:r>
                      <a:rPr lang="en-US" sz="4400" i="1" dirty="0">
                        <a:latin typeface="Cambria Math" panose="02040503050406030204" pitchFamily="18" charset="0"/>
                      </a:rPr>
                      <m:t> </m:t>
                    </m:r>
                  </m:oMath>
                </a14:m>
                <a:r>
                  <a:rPr lang="en-US" sz="4400" dirty="0"/>
                  <a:t>=</a:t>
                </a:r>
                <a14:m>
                  <m:oMath xmlns:m="http://schemas.openxmlformats.org/officeDocument/2006/math">
                    <m:f>
                      <m:fPr>
                        <m:ctrlPr>
                          <a:rPr lang="en-US" sz="4400" i="1" dirty="0">
                            <a:latin typeface="Cambria Math" panose="02040503050406030204" pitchFamily="18" charset="0"/>
                          </a:rPr>
                        </m:ctrlPr>
                      </m:fPr>
                      <m:num>
                        <m:r>
                          <a:rPr lang="en-US" sz="4400" b="0" i="1" dirty="0" smtClean="0">
                            <a:latin typeface="Cambria Math" panose="02040503050406030204" pitchFamily="18" charset="0"/>
                          </a:rPr>
                          <m:t>𝑛</m:t>
                        </m:r>
                        <m:r>
                          <a:rPr lang="en-US" sz="4400" b="0" i="1" smtClean="0">
                            <a:latin typeface="Cambria Math" panose="02040503050406030204" pitchFamily="18" charset="0"/>
                          </a:rPr>
                          <m:t>!</m:t>
                        </m:r>
                      </m:num>
                      <m:den>
                        <m:r>
                          <a:rPr lang="en-US" sz="4400" b="0" i="1" smtClean="0">
                            <a:latin typeface="Cambria Math" panose="02040503050406030204" pitchFamily="18" charset="0"/>
                          </a:rPr>
                          <m:t>𝑟</m:t>
                        </m:r>
                        <m:r>
                          <a:rPr lang="en-US" sz="4400" i="1" dirty="0">
                            <a:latin typeface="Cambria Math" panose="02040503050406030204" pitchFamily="18" charset="0"/>
                          </a:rPr>
                          <m:t>!</m:t>
                        </m:r>
                        <m:d>
                          <m:dPr>
                            <m:ctrlPr>
                              <a:rPr lang="en-US" sz="4400" b="0" i="1" dirty="0" smtClean="0">
                                <a:latin typeface="Cambria Math" panose="02040503050406030204" pitchFamily="18" charset="0"/>
                              </a:rPr>
                            </m:ctrlPr>
                          </m:dPr>
                          <m:e>
                            <m:r>
                              <a:rPr lang="en-US" sz="4400" b="0" i="1" dirty="0" smtClean="0">
                                <a:latin typeface="Cambria Math" panose="02040503050406030204" pitchFamily="18" charset="0"/>
                              </a:rPr>
                              <m:t>𝑛</m:t>
                            </m:r>
                            <m:r>
                              <a:rPr lang="en-US" sz="4400" b="0" i="1" dirty="0" smtClean="0">
                                <a:latin typeface="Cambria Math" panose="02040503050406030204" pitchFamily="18" charset="0"/>
                              </a:rPr>
                              <m:t>−</m:t>
                            </m:r>
                            <m:r>
                              <a:rPr lang="en-US" sz="4400" b="0" i="1" dirty="0" smtClean="0">
                                <a:latin typeface="Cambria Math" panose="02040503050406030204" pitchFamily="18" charset="0"/>
                              </a:rPr>
                              <m:t>𝑟</m:t>
                            </m:r>
                          </m:e>
                        </m:d>
                        <m:r>
                          <a:rPr lang="en-US" sz="4400" b="0" i="1" dirty="0" smtClean="0">
                            <a:latin typeface="Cambria Math" panose="02040503050406030204" pitchFamily="18" charset="0"/>
                          </a:rPr>
                          <m:t>!</m:t>
                        </m:r>
                      </m:den>
                    </m:f>
                    <m:r>
                      <a:rPr lang="en-US" sz="4400" i="1" dirty="0">
                        <a:latin typeface="Cambria Math" panose="02040503050406030204" pitchFamily="18" charset="0"/>
                      </a:rPr>
                      <m:t> </m:t>
                    </m:r>
                  </m:oMath>
                </a14:m>
                <a:endParaRPr lang="en-US" sz="4400" dirty="0"/>
              </a:p>
            </p:txBody>
          </p:sp>
        </mc:Choice>
        <mc:Fallback>
          <p:sp>
            <p:nvSpPr>
              <p:cNvPr id="3" name="Content Placeholder 2">
                <a:extLst>
                  <a:ext uri="{FF2B5EF4-FFF2-40B4-BE49-F238E27FC236}">
                    <a16:creationId xmlns:a16="http://schemas.microsoft.com/office/drawing/2014/main" id="{19E9DF78-0A41-4E9E-B80B-77DD1920F3B6}"/>
                  </a:ext>
                </a:extLst>
              </p:cNvPr>
              <p:cNvSpPr>
                <a:spLocks noGrp="1" noRot="1" noChangeAspect="1" noMove="1" noResize="1" noEditPoints="1" noAdjustHandles="1" noChangeArrowheads="1" noChangeShapeType="1" noTextEdit="1"/>
              </p:cNvSpPr>
              <p:nvPr>
                <p:ph idx="1"/>
              </p:nvPr>
            </p:nvSpPr>
            <p:spPr>
              <a:xfrm>
                <a:off x="4727643" y="136187"/>
                <a:ext cx="7315200" cy="6420256"/>
              </a:xfrm>
              <a:blipFill>
                <a:blip r:embed="rId2"/>
                <a:stretch>
                  <a:fillRect l="-750" r="-1333"/>
                </a:stretch>
              </a:blipFill>
            </p:spPr>
            <p:txBody>
              <a:bodyPr/>
              <a:lstStyle/>
              <a:p>
                <a:r>
                  <a:rPr lang="en-AU">
                    <a:noFill/>
                  </a:rPr>
                  <a:t> </a:t>
                </a:r>
              </a:p>
            </p:txBody>
          </p:sp>
        </mc:Fallback>
      </mc:AlternateContent>
    </p:spTree>
    <p:extLst>
      <p:ext uri="{BB962C8B-B14F-4D97-AF65-F5344CB8AC3E}">
        <p14:creationId xmlns:p14="http://schemas.microsoft.com/office/powerpoint/2010/main" val="1036311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A6CDA-D7CC-448E-904A-72ADD2FE3DF6}"/>
              </a:ext>
            </a:extLst>
          </p:cNvPr>
          <p:cNvSpPr>
            <a:spLocks noGrp="1"/>
          </p:cNvSpPr>
          <p:nvPr>
            <p:ph type="title"/>
          </p:nvPr>
        </p:nvSpPr>
        <p:spPr>
          <a:xfrm>
            <a:off x="0" y="-194555"/>
            <a:ext cx="5369667" cy="6858000"/>
          </a:xfrm>
        </p:spPr>
        <p:txBody>
          <a:bodyPr>
            <a:normAutofit fontScale="90000"/>
          </a:bodyPr>
          <a:lstStyle/>
          <a:p>
            <a:pPr algn="l"/>
            <a:r>
              <a:rPr lang="en-US" dirty="0">
                <a:solidFill>
                  <a:schemeClr val="tx1"/>
                </a:solidFill>
              </a:rPr>
              <a:t>A pizza can have three toppings chosen from nine options. How many different pizzas can be made?</a:t>
            </a: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r>
              <a:rPr lang="en-US" dirty="0">
                <a:solidFill>
                  <a:schemeClr val="tx1"/>
                </a:solidFill>
              </a:rPr>
              <a:t>         Examples</a:t>
            </a: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r>
              <a:rPr lang="en-US" dirty="0">
                <a:solidFill>
                  <a:schemeClr val="tx1"/>
                </a:solidFill>
              </a:rPr>
              <a:t>How many subsets of {1,2,3,…,20} have exactly two elements?</a:t>
            </a:r>
            <a:endParaRPr lang="en-AU" dirty="0">
              <a:solidFill>
                <a:schemeClr val="tx1"/>
              </a:solidFill>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5711229-7488-415B-B470-72CEFAAFD2E6}"/>
                  </a:ext>
                </a:extLst>
              </p:cNvPr>
              <p:cNvSpPr>
                <a:spLocks noGrp="1"/>
              </p:cNvSpPr>
              <p:nvPr>
                <p:ph idx="1"/>
              </p:nvPr>
            </p:nvSpPr>
            <p:spPr/>
            <p:txBody>
              <a:bodyPr>
                <a:normAutofit/>
              </a:bodyPr>
              <a:lstStyle/>
              <a:p>
                <a:r>
                  <a:rPr lang="en-US" dirty="0"/>
                  <a:t>A. Three objects are to be chosen from nine options. This can be done in </a:t>
                </a:r>
                <a14:m>
                  <m:oMath xmlns:m="http://schemas.openxmlformats.org/officeDocument/2006/math">
                    <m:sSub>
                      <m:sSubPr>
                        <m:ctrlPr>
                          <a:rPr lang="en-US" sz="1800" i="1" dirty="0" smtClean="0">
                            <a:latin typeface="Cambria Math" panose="02040503050406030204" pitchFamily="18" charset="0"/>
                          </a:rPr>
                        </m:ctrlPr>
                      </m:sSubPr>
                      <m:e>
                        <m:sSup>
                          <m:sSupPr>
                            <m:ctrlPr>
                              <a:rPr lang="en-US" i="1">
                                <a:latin typeface="Cambria Math" panose="02040503050406030204" pitchFamily="18" charset="0"/>
                              </a:rPr>
                            </m:ctrlPr>
                          </m:sSupPr>
                          <m:e>
                            <m:r>
                              <a:rPr lang="en-US" i="1">
                                <a:solidFill>
                                  <a:schemeClr val="bg1"/>
                                </a:solidFill>
                                <a:latin typeface="Cambria Math" panose="02040503050406030204" pitchFamily="18" charset="0"/>
                              </a:rPr>
                              <m:t>0</m:t>
                            </m:r>
                          </m:e>
                          <m:sup>
                            <m:r>
                              <a:rPr lang="en-US" b="0" i="1" smtClean="0">
                                <a:latin typeface="Cambria Math" panose="02040503050406030204" pitchFamily="18" charset="0"/>
                              </a:rPr>
                              <m:t>9</m:t>
                            </m:r>
                          </m:sup>
                        </m:sSup>
                        <m:r>
                          <a:rPr lang="en-US" sz="1800" i="1" dirty="0">
                            <a:latin typeface="Cambria Math" panose="02040503050406030204" pitchFamily="18" charset="0"/>
                          </a:rPr>
                          <m:t>𝐶</m:t>
                        </m:r>
                      </m:e>
                      <m:sub>
                        <m:r>
                          <a:rPr lang="en-US" sz="1800" b="0" i="1" dirty="0" smtClean="0">
                            <a:latin typeface="Cambria Math" panose="02040503050406030204" pitchFamily="18" charset="0"/>
                          </a:rPr>
                          <m:t>3</m:t>
                        </m:r>
                      </m:sub>
                    </m:sSub>
                    <m:r>
                      <a:rPr lang="en-US" sz="1800" i="1" dirty="0">
                        <a:latin typeface="Cambria Math" panose="02040503050406030204" pitchFamily="18" charset="0"/>
                      </a:rPr>
                      <m:t> </m:t>
                    </m:r>
                  </m:oMath>
                </a14:m>
                <a:r>
                  <a:rPr lang="en-US" dirty="0"/>
                  <a:t>ways, and</a:t>
                </a:r>
              </a:p>
              <a:p>
                <a14:m>
                  <m:oMath xmlns:m="http://schemas.openxmlformats.org/officeDocument/2006/math">
                    <m:sSub>
                      <m:sSubPr>
                        <m:ctrlPr>
                          <a:rPr lang="en-US" sz="2400" i="1" dirty="0">
                            <a:latin typeface="Cambria Math" panose="02040503050406030204" pitchFamily="18" charset="0"/>
                          </a:rPr>
                        </m:ctrlPr>
                      </m:sSubPr>
                      <m:e>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b="0" i="1" smtClean="0">
                                <a:latin typeface="Cambria Math" panose="02040503050406030204" pitchFamily="18" charset="0"/>
                              </a:rPr>
                              <m:t>9</m:t>
                            </m:r>
                          </m:sup>
                        </m:sSup>
                        <m:r>
                          <a:rPr lang="en-US" sz="2400" i="1" dirty="0">
                            <a:latin typeface="Cambria Math" panose="02040503050406030204" pitchFamily="18" charset="0"/>
                          </a:rPr>
                          <m:t>𝐶</m:t>
                        </m:r>
                      </m:e>
                      <m:sub>
                        <m:r>
                          <a:rPr lang="en-US" sz="2400" b="0" i="1" dirty="0" smtClean="0">
                            <a:latin typeface="Cambria Math" panose="02040503050406030204" pitchFamily="18" charset="0"/>
                          </a:rPr>
                          <m:t>3</m:t>
                        </m:r>
                      </m:sub>
                    </m:sSub>
                    <m:r>
                      <a:rPr lang="en-US" sz="2400" i="1" dirty="0">
                        <a:latin typeface="Cambria Math" panose="02040503050406030204" pitchFamily="18" charset="0"/>
                      </a:rPr>
                      <m:t> </m:t>
                    </m:r>
                  </m:oMath>
                </a14:m>
                <a:r>
                  <a:rPr lang="en-US" sz="2400" dirty="0"/>
                  <a:t>=</a:t>
                </a:r>
                <a14:m>
                  <m:oMath xmlns:m="http://schemas.openxmlformats.org/officeDocument/2006/math">
                    <m:f>
                      <m:fPr>
                        <m:ctrlPr>
                          <a:rPr lang="en-US" sz="2400" i="1" dirty="0">
                            <a:latin typeface="Cambria Math" panose="02040503050406030204" pitchFamily="18" charset="0"/>
                          </a:rPr>
                        </m:ctrlPr>
                      </m:fPr>
                      <m:num>
                        <m:r>
                          <a:rPr lang="en-US" sz="2400" i="1" dirty="0">
                            <a:latin typeface="Cambria Math" panose="02040503050406030204" pitchFamily="18" charset="0"/>
                          </a:rPr>
                          <m:t>9</m:t>
                        </m:r>
                        <m:r>
                          <a:rPr lang="en-US" sz="2400" i="1">
                            <a:latin typeface="Cambria Math" panose="02040503050406030204" pitchFamily="18" charset="0"/>
                          </a:rPr>
                          <m:t>!</m:t>
                        </m:r>
                      </m:num>
                      <m:den>
                        <m:r>
                          <a:rPr lang="en-US" sz="2400" i="1">
                            <a:latin typeface="Cambria Math" panose="02040503050406030204" pitchFamily="18" charset="0"/>
                          </a:rPr>
                          <m:t>3</m:t>
                        </m:r>
                        <m:r>
                          <a:rPr lang="en-US" sz="2400" i="1" dirty="0">
                            <a:latin typeface="Cambria Math" panose="02040503050406030204" pitchFamily="18" charset="0"/>
                          </a:rPr>
                          <m:t>!</m:t>
                        </m:r>
                        <m:d>
                          <m:dPr>
                            <m:ctrlPr>
                              <a:rPr lang="en-US" sz="2400" i="1" dirty="0">
                                <a:latin typeface="Cambria Math" panose="02040503050406030204" pitchFamily="18" charset="0"/>
                              </a:rPr>
                            </m:ctrlPr>
                          </m:dPr>
                          <m:e>
                            <m:r>
                              <a:rPr lang="en-US" sz="2400" i="1" dirty="0">
                                <a:latin typeface="Cambria Math" panose="02040503050406030204" pitchFamily="18" charset="0"/>
                              </a:rPr>
                              <m:t>9−3</m:t>
                            </m:r>
                          </m:e>
                        </m:d>
                        <m:r>
                          <a:rPr lang="en-US" sz="2400" i="1" dirty="0">
                            <a:latin typeface="Cambria Math" panose="02040503050406030204" pitchFamily="18" charset="0"/>
                          </a:rPr>
                          <m:t>!</m:t>
                        </m:r>
                      </m:den>
                    </m:f>
                  </m:oMath>
                </a14:m>
                <a:r>
                  <a:rPr lang="en-US" sz="2400" dirty="0"/>
                  <a:t> =</a:t>
                </a:r>
                <a14:m>
                  <m:oMath xmlns:m="http://schemas.openxmlformats.org/officeDocument/2006/math">
                    <m:f>
                      <m:fPr>
                        <m:ctrlPr>
                          <a:rPr lang="en-US" sz="2400" i="1" dirty="0">
                            <a:latin typeface="Cambria Math" panose="02040503050406030204" pitchFamily="18" charset="0"/>
                          </a:rPr>
                        </m:ctrlPr>
                      </m:fPr>
                      <m:num>
                        <m:r>
                          <a:rPr lang="en-US" sz="2400" i="1" dirty="0">
                            <a:latin typeface="Cambria Math" panose="02040503050406030204" pitchFamily="18" charset="0"/>
                          </a:rPr>
                          <m:t>9</m:t>
                        </m:r>
                        <m:r>
                          <a:rPr lang="en-US" sz="2400" i="1">
                            <a:latin typeface="Cambria Math" panose="02040503050406030204" pitchFamily="18" charset="0"/>
                          </a:rPr>
                          <m:t>!</m:t>
                        </m:r>
                      </m:num>
                      <m:den>
                        <m:r>
                          <a:rPr lang="en-US" sz="2400" i="1">
                            <a:latin typeface="Cambria Math" panose="02040503050406030204" pitchFamily="18" charset="0"/>
                          </a:rPr>
                          <m:t>3</m:t>
                        </m:r>
                        <m:r>
                          <a:rPr lang="en-US" sz="2400" b="0" i="1" smtClean="0">
                            <a:latin typeface="Cambria Math" panose="02040503050406030204" pitchFamily="18" charset="0"/>
                          </a:rPr>
                          <m:t>!6</m:t>
                        </m:r>
                        <m:r>
                          <a:rPr lang="en-US" sz="2400" i="1" dirty="0">
                            <a:latin typeface="Cambria Math" panose="02040503050406030204" pitchFamily="18" charset="0"/>
                          </a:rPr>
                          <m:t>!</m:t>
                        </m:r>
                      </m:den>
                    </m:f>
                    <m:r>
                      <a:rPr lang="en-US" sz="2400" i="1" dirty="0">
                        <a:latin typeface="Cambria Math" panose="02040503050406030204" pitchFamily="18" charset="0"/>
                      </a:rPr>
                      <m:t> </m:t>
                    </m:r>
                  </m:oMath>
                </a14:m>
                <a:r>
                  <a:rPr lang="en-US" sz="2400" dirty="0"/>
                  <a:t>=</a:t>
                </a:r>
                <a14:m>
                  <m:oMath xmlns:m="http://schemas.openxmlformats.org/officeDocument/2006/math">
                    <m:f>
                      <m:fPr>
                        <m:ctrlPr>
                          <a:rPr lang="en-US" sz="2400" i="1" dirty="0">
                            <a:latin typeface="Cambria Math" panose="02040503050406030204" pitchFamily="18" charset="0"/>
                          </a:rPr>
                        </m:ctrlPr>
                      </m:fPr>
                      <m:num>
                        <m:r>
                          <a:rPr lang="en-US" sz="2400" i="1" dirty="0">
                            <a:latin typeface="Cambria Math" panose="02040503050406030204" pitchFamily="18" charset="0"/>
                          </a:rPr>
                          <m:t>9</m:t>
                        </m:r>
                        <m:r>
                          <a:rPr lang="en-US" sz="2400" i="1">
                            <a:latin typeface="Cambria Math" panose="02040503050406030204" pitchFamily="18" charset="0"/>
                          </a:rPr>
                          <m:t>!</m:t>
                        </m:r>
                      </m:num>
                      <m:den>
                        <m:r>
                          <a:rPr lang="en-US" sz="2400" i="1">
                            <a:latin typeface="Cambria Math" panose="02040503050406030204" pitchFamily="18" charset="0"/>
                          </a:rPr>
                          <m:t>3</m:t>
                        </m:r>
                        <m:r>
                          <a:rPr lang="en-US" sz="2400" i="1">
                            <a:latin typeface="Cambria Math" panose="02040503050406030204" pitchFamily="18" charset="0"/>
                          </a:rPr>
                          <m:t>!6</m:t>
                        </m:r>
                        <m:r>
                          <a:rPr lang="en-US" sz="2400" i="1" dirty="0">
                            <a:latin typeface="Cambria Math" panose="02040503050406030204" pitchFamily="18" charset="0"/>
                          </a:rPr>
                          <m:t>!</m:t>
                        </m:r>
                      </m:den>
                    </m:f>
                  </m:oMath>
                </a14:m>
                <a:r>
                  <a:rPr lang="en-US" sz="2400" dirty="0"/>
                  <a:t> =</a:t>
                </a:r>
                <a:r>
                  <a:rPr lang="en-US" sz="2400" dirty="0">
                    <a:ea typeface="Cambria Math" panose="02040503050406030204" pitchFamily="18" charset="0"/>
                  </a:rPr>
                  <a:t> </a:t>
                </a:r>
                <a14:m>
                  <m:oMath xmlns:m="http://schemas.openxmlformats.org/officeDocument/2006/math">
                    <m:f>
                      <m:fPr>
                        <m:ctrlPr>
                          <a:rPr lang="en-US" sz="2400" i="1" dirty="0">
                            <a:latin typeface="Cambria Math" panose="02040503050406030204" pitchFamily="18" charset="0"/>
                            <a:ea typeface="Cambria Math" panose="02040503050406030204" pitchFamily="18" charset="0"/>
                          </a:rPr>
                        </m:ctrlPr>
                      </m:fPr>
                      <m:num>
                        <m:r>
                          <a:rPr lang="en-US" sz="2400" b="0" i="1" dirty="0" smtClean="0">
                            <a:latin typeface="Cambria Math" panose="02040503050406030204" pitchFamily="18" charset="0"/>
                            <a:ea typeface="Cambria Math" panose="02040503050406030204" pitchFamily="18" charset="0"/>
                          </a:rPr>
                          <m:t>9</m:t>
                        </m:r>
                        <m:r>
                          <m:rPr>
                            <m:nor/>
                          </m:rPr>
                          <a:rPr lang="en-US" sz="2400" dirty="0">
                            <a:latin typeface="Cambria" panose="02040503050406030204" pitchFamily="18" charset="0"/>
                            <a:ea typeface="Cambria" panose="02040503050406030204" pitchFamily="18" charset="0"/>
                          </a:rPr>
                          <m:t>⋅</m:t>
                        </m:r>
                        <m:r>
                          <a:rPr lang="en-US" sz="2400" b="0" i="1" dirty="0" smtClean="0">
                            <a:latin typeface="Cambria Math" panose="02040503050406030204" pitchFamily="18" charset="0"/>
                            <a:ea typeface="Cambria" panose="02040503050406030204" pitchFamily="18" charset="0"/>
                          </a:rPr>
                          <m:t>8</m:t>
                        </m:r>
                        <m:r>
                          <m:rPr>
                            <m:nor/>
                          </m:rPr>
                          <a:rPr lang="en-US" sz="2400" dirty="0">
                            <a:latin typeface="Cambria" panose="02040503050406030204" pitchFamily="18" charset="0"/>
                            <a:ea typeface="Cambria" panose="02040503050406030204" pitchFamily="18" charset="0"/>
                          </a:rPr>
                          <m:t>⋅</m:t>
                        </m:r>
                        <m:r>
                          <a:rPr lang="en-US" sz="2400" b="0" i="1" dirty="0" smtClean="0">
                            <a:latin typeface="Cambria Math" panose="02040503050406030204" pitchFamily="18" charset="0"/>
                            <a:ea typeface="Cambria" panose="02040503050406030204" pitchFamily="18" charset="0"/>
                          </a:rPr>
                          <m:t>7</m:t>
                        </m:r>
                        <m:r>
                          <m:rPr>
                            <m:nor/>
                          </m:rPr>
                          <a:rPr lang="en-US" sz="2400" dirty="0">
                            <a:latin typeface="Cambria" panose="02040503050406030204" pitchFamily="18" charset="0"/>
                            <a:ea typeface="Cambria" panose="02040503050406030204" pitchFamily="18" charset="0"/>
                          </a:rPr>
                          <m:t>⋅</m:t>
                        </m:r>
                        <m:r>
                          <a:rPr lang="en-US" sz="2400" b="0" i="1" dirty="0" smtClean="0">
                            <a:latin typeface="Cambria Math" panose="02040503050406030204" pitchFamily="18" charset="0"/>
                            <a:ea typeface="Cambria" panose="02040503050406030204" pitchFamily="18" charset="0"/>
                          </a:rPr>
                          <m:t>6</m:t>
                        </m:r>
                        <m:r>
                          <a:rPr lang="en-US" sz="2400" i="1" dirty="0">
                            <a:latin typeface="Cambria Math" panose="02040503050406030204" pitchFamily="18" charset="0"/>
                            <a:ea typeface="Cambria Math" panose="02040503050406030204" pitchFamily="18" charset="0"/>
                          </a:rPr>
                          <m:t>!</m:t>
                        </m:r>
                      </m:num>
                      <m:den>
                        <m:r>
                          <a:rPr lang="en-US" sz="2400" b="0" i="1" dirty="0" smtClean="0">
                            <a:latin typeface="Cambria Math" panose="02040503050406030204" pitchFamily="18" charset="0"/>
                            <a:ea typeface="Cambria Math" panose="02040503050406030204" pitchFamily="18" charset="0"/>
                          </a:rPr>
                          <m:t>3</m:t>
                        </m:r>
                        <m:r>
                          <a:rPr lang="en-US" sz="2400" i="1">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6</m:t>
                        </m:r>
                        <m:r>
                          <a:rPr lang="en-US" sz="2400" i="1" dirty="0">
                            <a:latin typeface="Cambria Math" panose="02040503050406030204" pitchFamily="18" charset="0"/>
                            <a:ea typeface="Cambria Math" panose="02040503050406030204" pitchFamily="18" charset="0"/>
                          </a:rPr>
                          <m:t>!</m:t>
                        </m:r>
                      </m:den>
                    </m:f>
                  </m:oMath>
                </a14:m>
                <a:r>
                  <a:rPr lang="en-US" sz="2400" dirty="0">
                    <a:latin typeface="Cambria" panose="02040503050406030204" pitchFamily="18" charset="0"/>
                    <a:ea typeface="Cambria" panose="02040503050406030204" pitchFamily="18" charset="0"/>
                  </a:rPr>
                  <a:t> =</a:t>
                </a:r>
                <a14:m>
                  <m:oMath xmlns:m="http://schemas.openxmlformats.org/officeDocument/2006/math">
                    <m:f>
                      <m:fPr>
                        <m:ctrlPr>
                          <a:rPr lang="en-US" sz="2400" i="1" dirty="0">
                            <a:latin typeface="Cambria Math" panose="02040503050406030204" pitchFamily="18" charset="0"/>
                            <a:ea typeface="Cambria Math" panose="02040503050406030204" pitchFamily="18" charset="0"/>
                          </a:rPr>
                        </m:ctrlPr>
                      </m:fPr>
                      <m:num>
                        <m:r>
                          <a:rPr lang="en-US" sz="2400" i="1" dirty="0">
                            <a:latin typeface="Cambria Math" panose="02040503050406030204" pitchFamily="18" charset="0"/>
                            <a:ea typeface="Cambria Math" panose="02040503050406030204" pitchFamily="18" charset="0"/>
                          </a:rPr>
                          <m:t>9</m:t>
                        </m:r>
                        <m:r>
                          <m:rPr>
                            <m:nor/>
                          </m:rPr>
                          <a:rPr lang="en-US" sz="2400" dirty="0">
                            <a:latin typeface="Cambria" panose="02040503050406030204" pitchFamily="18" charset="0"/>
                            <a:ea typeface="Cambria" panose="02040503050406030204" pitchFamily="18" charset="0"/>
                          </a:rPr>
                          <m:t>⋅</m:t>
                        </m:r>
                        <m:r>
                          <a:rPr lang="en-US" sz="2400" i="1" dirty="0">
                            <a:latin typeface="Cambria Math" panose="02040503050406030204" pitchFamily="18" charset="0"/>
                            <a:ea typeface="Cambria" panose="02040503050406030204" pitchFamily="18" charset="0"/>
                          </a:rPr>
                          <m:t>8</m:t>
                        </m:r>
                        <m:r>
                          <m:rPr>
                            <m:nor/>
                          </m:rPr>
                          <a:rPr lang="en-US" sz="2400" dirty="0">
                            <a:latin typeface="Cambria" panose="02040503050406030204" pitchFamily="18" charset="0"/>
                            <a:ea typeface="Cambria" panose="02040503050406030204" pitchFamily="18" charset="0"/>
                          </a:rPr>
                          <m:t>⋅</m:t>
                        </m:r>
                        <m:r>
                          <a:rPr lang="en-US" sz="2400" i="1" dirty="0">
                            <a:latin typeface="Cambria Math" panose="02040503050406030204" pitchFamily="18" charset="0"/>
                            <a:ea typeface="Cambria" panose="02040503050406030204" pitchFamily="18" charset="0"/>
                          </a:rPr>
                          <m:t>7</m:t>
                        </m:r>
                      </m:num>
                      <m:den>
                        <m:r>
                          <m:rPr>
                            <m:nor/>
                          </m:rPr>
                          <a:rPr lang="en-US" sz="2400" b="0" i="0" dirty="0" smtClean="0">
                            <a:latin typeface="Cambria Math" panose="02040503050406030204" pitchFamily="18" charset="0"/>
                            <a:ea typeface="Cambria Math" panose="02040503050406030204" pitchFamily="18" charset="0"/>
                          </a:rPr>
                          <m:t>3</m:t>
                        </m:r>
                        <m:r>
                          <m:rPr>
                            <m:nor/>
                          </m:rPr>
                          <a:rPr lang="en-US" sz="2400" dirty="0">
                            <a:latin typeface="Cambria" panose="02040503050406030204" pitchFamily="18" charset="0"/>
                            <a:ea typeface="Cambria" panose="02040503050406030204" pitchFamily="18" charset="0"/>
                          </a:rPr>
                          <m:t>⋅</m:t>
                        </m:r>
                        <m:r>
                          <a:rPr lang="en-US" sz="2400" b="0" i="1" dirty="0" smtClean="0">
                            <a:latin typeface="Cambria Math" panose="02040503050406030204" pitchFamily="18" charset="0"/>
                            <a:ea typeface="Cambria" panose="02040503050406030204" pitchFamily="18" charset="0"/>
                          </a:rPr>
                          <m:t>2</m:t>
                        </m:r>
                      </m:den>
                    </m:f>
                    <m:r>
                      <a:rPr lang="en-US" sz="2400" i="1" dirty="0">
                        <a:latin typeface="Cambria Math" panose="02040503050406030204" pitchFamily="18" charset="0"/>
                        <a:ea typeface="Cambria" panose="02040503050406030204" pitchFamily="18" charset="0"/>
                      </a:rPr>
                      <m:t> </m:t>
                    </m:r>
                  </m:oMath>
                </a14:m>
                <a:r>
                  <a:rPr lang="en-US" sz="2400" dirty="0"/>
                  <a:t>=84</a:t>
                </a:r>
              </a:p>
              <a:p>
                <a:r>
                  <a:rPr lang="en-US" dirty="0"/>
                  <a:t>Two objects are to be chosen from 20 options. This can be done in </a:t>
                </a:r>
                <a14:m>
                  <m:oMath xmlns:m="http://schemas.openxmlformats.org/officeDocument/2006/math">
                    <m:sSub>
                      <m:sSubPr>
                        <m:ctrlPr>
                          <a:rPr lang="en-US" sz="1800" i="1" dirty="0" smtClean="0">
                            <a:latin typeface="Cambria Math" panose="02040503050406030204" pitchFamily="18" charset="0"/>
                          </a:rPr>
                        </m:ctrlPr>
                      </m:sSubPr>
                      <m:e>
                        <m:sSup>
                          <m:sSupPr>
                            <m:ctrlPr>
                              <a:rPr lang="en-US" i="1">
                                <a:latin typeface="Cambria Math" panose="02040503050406030204" pitchFamily="18" charset="0"/>
                              </a:rPr>
                            </m:ctrlPr>
                          </m:sSupPr>
                          <m:e>
                            <m:r>
                              <a:rPr lang="en-US" i="1">
                                <a:solidFill>
                                  <a:schemeClr val="bg1"/>
                                </a:solidFill>
                                <a:latin typeface="Cambria Math" panose="02040503050406030204" pitchFamily="18" charset="0"/>
                              </a:rPr>
                              <m:t>0</m:t>
                            </m:r>
                          </m:e>
                          <m:sup>
                            <m:r>
                              <a:rPr lang="en-US" b="0" i="1" smtClean="0">
                                <a:latin typeface="Cambria Math" panose="02040503050406030204" pitchFamily="18" charset="0"/>
                              </a:rPr>
                              <m:t>20</m:t>
                            </m:r>
                          </m:sup>
                        </m:sSup>
                        <m:r>
                          <a:rPr lang="en-US" sz="1800" i="1" dirty="0">
                            <a:latin typeface="Cambria Math" panose="02040503050406030204" pitchFamily="18" charset="0"/>
                          </a:rPr>
                          <m:t>𝐶</m:t>
                        </m:r>
                      </m:e>
                      <m:sub>
                        <m:r>
                          <a:rPr lang="en-US" sz="1800" b="0" i="1" dirty="0" smtClean="0">
                            <a:latin typeface="Cambria Math" panose="02040503050406030204" pitchFamily="18" charset="0"/>
                          </a:rPr>
                          <m:t>2</m:t>
                        </m:r>
                      </m:sub>
                    </m:sSub>
                  </m:oMath>
                </a14:m>
                <a:r>
                  <a:rPr lang="en-US" dirty="0"/>
                  <a:t> ways, and</a:t>
                </a:r>
              </a:p>
              <a:p>
                <a14:m>
                  <m:oMath xmlns:m="http://schemas.openxmlformats.org/officeDocument/2006/math">
                    <m:sSub>
                      <m:sSubPr>
                        <m:ctrlPr>
                          <a:rPr lang="en-US" sz="2400" i="1" dirty="0" smtClean="0">
                            <a:latin typeface="Cambria Math" panose="02040503050406030204" pitchFamily="18" charset="0"/>
                          </a:rPr>
                        </m:ctrlPr>
                      </m:sSubPr>
                      <m:e>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b="0" i="1" smtClean="0">
                                <a:latin typeface="Cambria Math" panose="02040503050406030204" pitchFamily="18" charset="0"/>
                              </a:rPr>
                              <m:t>20</m:t>
                            </m:r>
                          </m:sup>
                        </m:sSup>
                        <m:r>
                          <a:rPr lang="en-US" sz="2400" i="1" dirty="0">
                            <a:latin typeface="Cambria Math" panose="02040503050406030204" pitchFamily="18" charset="0"/>
                          </a:rPr>
                          <m:t>𝐶</m:t>
                        </m:r>
                      </m:e>
                      <m:sub>
                        <m:r>
                          <a:rPr lang="en-US" sz="2400" b="0" i="1" dirty="0" smtClean="0">
                            <a:latin typeface="Cambria Math" panose="02040503050406030204" pitchFamily="18" charset="0"/>
                          </a:rPr>
                          <m:t>2</m:t>
                        </m:r>
                      </m:sub>
                    </m:sSub>
                    <m:r>
                      <a:rPr lang="en-US" sz="2400" i="1" dirty="0">
                        <a:latin typeface="Cambria Math" panose="02040503050406030204" pitchFamily="18" charset="0"/>
                      </a:rPr>
                      <m:t> </m:t>
                    </m:r>
                  </m:oMath>
                </a14:m>
                <a:r>
                  <a:rPr lang="en-US" sz="2400" dirty="0"/>
                  <a:t>=</a:t>
                </a:r>
                <a14:m>
                  <m:oMath xmlns:m="http://schemas.openxmlformats.org/officeDocument/2006/math">
                    <m:f>
                      <m:fPr>
                        <m:ctrlPr>
                          <a:rPr lang="en-US" sz="2400" i="1" dirty="0">
                            <a:latin typeface="Cambria Math" panose="02040503050406030204" pitchFamily="18" charset="0"/>
                          </a:rPr>
                        </m:ctrlPr>
                      </m:fPr>
                      <m:num>
                        <m:r>
                          <a:rPr lang="en-US" sz="2400" b="0" i="1" dirty="0" smtClean="0">
                            <a:latin typeface="Cambria Math" panose="02040503050406030204" pitchFamily="18" charset="0"/>
                          </a:rPr>
                          <m:t>20</m:t>
                        </m:r>
                        <m:r>
                          <a:rPr lang="en-US" sz="2400" i="1">
                            <a:latin typeface="Cambria Math" panose="02040503050406030204" pitchFamily="18" charset="0"/>
                          </a:rPr>
                          <m:t>!</m:t>
                        </m:r>
                      </m:num>
                      <m:den>
                        <m:r>
                          <a:rPr lang="en-US" sz="2400" b="0" i="1" smtClean="0">
                            <a:latin typeface="Cambria Math" panose="02040503050406030204" pitchFamily="18" charset="0"/>
                          </a:rPr>
                          <m:t>2</m:t>
                        </m:r>
                        <m:r>
                          <a:rPr lang="en-US" sz="2400" i="1" dirty="0">
                            <a:latin typeface="Cambria Math" panose="02040503050406030204" pitchFamily="18" charset="0"/>
                          </a:rPr>
                          <m:t>!</m:t>
                        </m:r>
                        <m:d>
                          <m:dPr>
                            <m:ctrlPr>
                              <a:rPr lang="en-US" sz="2400" i="1" dirty="0">
                                <a:latin typeface="Cambria Math" panose="02040503050406030204" pitchFamily="18" charset="0"/>
                              </a:rPr>
                            </m:ctrlPr>
                          </m:dPr>
                          <m:e>
                            <m:r>
                              <a:rPr lang="en-US" sz="2400" b="0" i="1" dirty="0" smtClean="0">
                                <a:latin typeface="Cambria Math" panose="02040503050406030204" pitchFamily="18" charset="0"/>
                              </a:rPr>
                              <m:t>20</m:t>
                            </m:r>
                            <m:r>
                              <a:rPr lang="en-US" sz="2400" i="1" dirty="0">
                                <a:latin typeface="Cambria Math" panose="02040503050406030204" pitchFamily="18" charset="0"/>
                              </a:rPr>
                              <m:t>−</m:t>
                            </m:r>
                            <m:r>
                              <a:rPr lang="en-US" sz="2400" b="0" i="1" dirty="0" smtClean="0">
                                <a:latin typeface="Cambria Math" panose="02040503050406030204" pitchFamily="18" charset="0"/>
                              </a:rPr>
                              <m:t>2</m:t>
                            </m:r>
                          </m:e>
                        </m:d>
                        <m:r>
                          <a:rPr lang="en-US" sz="2400" i="1" dirty="0">
                            <a:latin typeface="Cambria Math" panose="02040503050406030204" pitchFamily="18" charset="0"/>
                          </a:rPr>
                          <m:t>!</m:t>
                        </m:r>
                      </m:den>
                    </m:f>
                  </m:oMath>
                </a14:m>
                <a:r>
                  <a:rPr lang="en-US" sz="2400" dirty="0"/>
                  <a:t> =</a:t>
                </a:r>
                <a14:m>
                  <m:oMath xmlns:m="http://schemas.openxmlformats.org/officeDocument/2006/math">
                    <m:f>
                      <m:fPr>
                        <m:ctrlPr>
                          <a:rPr lang="en-US" sz="2400" i="1" dirty="0">
                            <a:latin typeface="Cambria Math" panose="02040503050406030204" pitchFamily="18" charset="0"/>
                          </a:rPr>
                        </m:ctrlPr>
                      </m:fPr>
                      <m:num>
                        <m:r>
                          <a:rPr lang="en-US" sz="2400" b="0" i="1" dirty="0" smtClean="0">
                            <a:latin typeface="Cambria Math" panose="02040503050406030204" pitchFamily="18" charset="0"/>
                          </a:rPr>
                          <m:t>20</m:t>
                        </m:r>
                        <m:r>
                          <a:rPr lang="en-US" sz="2400" i="1">
                            <a:latin typeface="Cambria Math" panose="02040503050406030204" pitchFamily="18" charset="0"/>
                          </a:rPr>
                          <m:t>!</m:t>
                        </m:r>
                      </m:num>
                      <m:den>
                        <m:r>
                          <a:rPr lang="en-US" sz="2400" b="0" i="1" smtClean="0">
                            <a:latin typeface="Cambria Math" panose="02040503050406030204" pitchFamily="18" charset="0"/>
                          </a:rPr>
                          <m:t>2</m:t>
                        </m:r>
                        <m:r>
                          <a:rPr lang="en-US" sz="2400" b="0" i="1" smtClean="0">
                            <a:latin typeface="Cambria Math" panose="02040503050406030204" pitchFamily="18" charset="0"/>
                          </a:rPr>
                          <m:t>!</m:t>
                        </m:r>
                        <m:r>
                          <a:rPr lang="en-US" sz="2400" b="0" i="1" smtClean="0">
                            <a:latin typeface="Cambria Math" panose="02040503050406030204" pitchFamily="18" charset="0"/>
                          </a:rPr>
                          <m:t>18</m:t>
                        </m:r>
                        <m:r>
                          <a:rPr lang="en-US" sz="2400" i="1" dirty="0">
                            <a:latin typeface="Cambria Math" panose="02040503050406030204" pitchFamily="18" charset="0"/>
                          </a:rPr>
                          <m:t>!</m:t>
                        </m:r>
                      </m:den>
                    </m:f>
                    <m:r>
                      <a:rPr lang="en-US" sz="2400" i="1" dirty="0">
                        <a:latin typeface="Cambria Math" panose="02040503050406030204" pitchFamily="18" charset="0"/>
                      </a:rPr>
                      <m:t> </m:t>
                    </m:r>
                  </m:oMath>
                </a14:m>
                <a:r>
                  <a:rPr lang="en-US" sz="2400" dirty="0"/>
                  <a:t>=</a:t>
                </a:r>
                <a14:m>
                  <m:oMath xmlns:m="http://schemas.openxmlformats.org/officeDocument/2006/math">
                    <m:f>
                      <m:fPr>
                        <m:ctrlPr>
                          <a:rPr lang="en-US" sz="2400" i="1" dirty="0">
                            <a:latin typeface="Cambria Math" panose="02040503050406030204" pitchFamily="18" charset="0"/>
                            <a:ea typeface="Cambria Math" panose="02040503050406030204" pitchFamily="18" charset="0"/>
                          </a:rPr>
                        </m:ctrlPr>
                      </m:fPr>
                      <m:num>
                        <m:r>
                          <a:rPr lang="en-US" sz="2400" i="1" dirty="0">
                            <a:latin typeface="Cambria Math" panose="02040503050406030204" pitchFamily="18" charset="0"/>
                          </a:rPr>
                          <m:t>20</m:t>
                        </m:r>
                        <m:r>
                          <m:rPr>
                            <m:nor/>
                          </m:rPr>
                          <a:rPr lang="en-US" sz="2400" dirty="0">
                            <a:latin typeface="Cambria" panose="02040503050406030204" pitchFamily="18" charset="0"/>
                            <a:ea typeface="Cambria" panose="02040503050406030204" pitchFamily="18" charset="0"/>
                          </a:rPr>
                          <m:t>⋅</m:t>
                        </m:r>
                        <m:r>
                          <a:rPr lang="en-US" sz="2400" i="1" dirty="0">
                            <a:latin typeface="Cambria Math" panose="02040503050406030204" pitchFamily="18" charset="0"/>
                            <a:ea typeface="Cambria Math" panose="02040503050406030204" pitchFamily="18" charset="0"/>
                          </a:rPr>
                          <m:t>19</m:t>
                        </m:r>
                        <m:r>
                          <m:rPr>
                            <m:nor/>
                          </m:rPr>
                          <a:rPr lang="en-US" sz="2400" dirty="0">
                            <a:latin typeface="Cambria" panose="02040503050406030204" pitchFamily="18" charset="0"/>
                            <a:ea typeface="Cambria" panose="02040503050406030204" pitchFamily="18" charset="0"/>
                          </a:rPr>
                          <m:t>⋅</m:t>
                        </m:r>
                        <m:r>
                          <a:rPr lang="en-US" sz="2400" i="1" dirty="0">
                            <a:latin typeface="Cambria Math" panose="02040503050406030204" pitchFamily="18" charset="0"/>
                            <a:ea typeface="Cambria Math" panose="02040503050406030204" pitchFamily="18" charset="0"/>
                          </a:rPr>
                          <m:t>1</m:t>
                        </m:r>
                        <m:r>
                          <a:rPr lang="en-US" sz="2400" b="0" i="1" dirty="0" smtClean="0">
                            <a:latin typeface="Cambria Math" panose="02040503050406030204" pitchFamily="18" charset="0"/>
                            <a:ea typeface="Cambria Math" panose="02040503050406030204" pitchFamily="18" charset="0"/>
                          </a:rPr>
                          <m:t>8!</m:t>
                        </m:r>
                      </m:num>
                      <m:den>
                        <m:r>
                          <a:rPr lang="en-US" sz="2400" b="0" i="1" smtClean="0">
                            <a:latin typeface="Cambria Math" panose="02040503050406030204" pitchFamily="18" charset="0"/>
                            <a:ea typeface="Cambria Math" panose="02040503050406030204" pitchFamily="18" charset="0"/>
                          </a:rPr>
                          <m:t>2</m:t>
                        </m:r>
                        <m:r>
                          <a:rPr lang="en-US" sz="2400" i="1">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18</m:t>
                        </m:r>
                        <m:r>
                          <a:rPr lang="en-US" sz="2400" i="1" dirty="0">
                            <a:latin typeface="Cambria Math" panose="02040503050406030204" pitchFamily="18" charset="0"/>
                            <a:ea typeface="Cambria Math" panose="02040503050406030204" pitchFamily="18" charset="0"/>
                          </a:rPr>
                          <m:t>!</m:t>
                        </m:r>
                      </m:den>
                    </m:f>
                  </m:oMath>
                </a14:m>
                <a:r>
                  <a:rPr lang="en-US" sz="2400" dirty="0">
                    <a:latin typeface="Cambria" panose="02040503050406030204" pitchFamily="18" charset="0"/>
                    <a:ea typeface="Cambria" panose="02040503050406030204" pitchFamily="18" charset="0"/>
                  </a:rPr>
                  <a:t> =</a:t>
                </a:r>
                <a14:m>
                  <m:oMath xmlns:m="http://schemas.openxmlformats.org/officeDocument/2006/math">
                    <m:f>
                      <m:fPr>
                        <m:ctrlPr>
                          <a:rPr lang="en-US" sz="2400" i="1" dirty="0">
                            <a:latin typeface="Cambria Math" panose="02040503050406030204" pitchFamily="18" charset="0"/>
                            <a:ea typeface="Cambria Math" panose="02040503050406030204" pitchFamily="18" charset="0"/>
                          </a:rPr>
                        </m:ctrlPr>
                      </m:fPr>
                      <m:num>
                        <m:r>
                          <a:rPr lang="en-US" sz="2400" b="0" i="1" dirty="0" smtClean="0">
                            <a:latin typeface="Cambria Math" panose="02040503050406030204" pitchFamily="18" charset="0"/>
                            <a:ea typeface="Cambria Math" panose="02040503050406030204" pitchFamily="18" charset="0"/>
                          </a:rPr>
                          <m:t>20</m:t>
                        </m:r>
                        <m:r>
                          <m:rPr>
                            <m:nor/>
                          </m:rPr>
                          <a:rPr lang="en-US" sz="2400" dirty="0">
                            <a:latin typeface="Cambria" panose="02040503050406030204" pitchFamily="18" charset="0"/>
                            <a:ea typeface="Cambria" panose="02040503050406030204" pitchFamily="18" charset="0"/>
                          </a:rPr>
                          <m:t>⋅</m:t>
                        </m:r>
                        <m:r>
                          <a:rPr lang="en-US" sz="2400" i="1" dirty="0">
                            <a:latin typeface="Cambria Math" panose="02040503050406030204" pitchFamily="18" charset="0"/>
                            <a:ea typeface="Cambria Math" panose="02040503050406030204" pitchFamily="18" charset="0"/>
                          </a:rPr>
                          <m:t>19</m:t>
                        </m:r>
                      </m:num>
                      <m:den>
                        <m:r>
                          <m:rPr>
                            <m:nor/>
                          </m:rPr>
                          <a:rPr lang="en-US" sz="2400" dirty="0">
                            <a:latin typeface="Cambria" panose="02040503050406030204" pitchFamily="18" charset="0"/>
                            <a:ea typeface="Cambria" panose="02040503050406030204" pitchFamily="18" charset="0"/>
                          </a:rPr>
                          <m:t>2⋅1</m:t>
                        </m:r>
                      </m:den>
                    </m:f>
                    <m:r>
                      <a:rPr lang="en-US" sz="2400" b="0" i="1" dirty="0" smtClean="0">
                        <a:latin typeface="Cambria Math" panose="02040503050406030204" pitchFamily="18" charset="0"/>
                      </a:rPr>
                      <m:t>=190</m:t>
                    </m:r>
                  </m:oMath>
                </a14:m>
                <a:endParaRPr lang="en-US" sz="2400" dirty="0"/>
              </a:p>
            </p:txBody>
          </p:sp>
        </mc:Choice>
        <mc:Fallback>
          <p:sp>
            <p:nvSpPr>
              <p:cNvPr id="3" name="Content Placeholder 2">
                <a:extLst>
                  <a:ext uri="{FF2B5EF4-FFF2-40B4-BE49-F238E27FC236}">
                    <a16:creationId xmlns:a16="http://schemas.microsoft.com/office/drawing/2014/main" id="{A5711229-7488-415B-B470-72CEFAAFD2E6}"/>
                  </a:ext>
                </a:extLst>
              </p:cNvPr>
              <p:cNvSpPr>
                <a:spLocks noGrp="1" noRot="1" noChangeAspect="1" noMove="1" noResize="1" noEditPoints="1" noAdjustHandles="1" noChangeArrowheads="1" noChangeShapeType="1" noTextEdit="1"/>
              </p:cNvSpPr>
              <p:nvPr>
                <p:ph idx="1"/>
              </p:nvPr>
            </p:nvSpPr>
            <p:spPr>
              <a:blipFill>
                <a:blip r:embed="rId2"/>
                <a:stretch>
                  <a:fillRect l="-874"/>
                </a:stretch>
              </a:blipFill>
            </p:spPr>
            <p:txBody>
              <a:bodyPr/>
              <a:lstStyle/>
              <a:p>
                <a:r>
                  <a:rPr lang="en-AU">
                    <a:noFill/>
                  </a:rPr>
                  <a:t> </a:t>
                </a:r>
              </a:p>
            </p:txBody>
          </p:sp>
        </mc:Fallback>
      </mc:AlternateContent>
    </p:spTree>
    <p:extLst>
      <p:ext uri="{BB962C8B-B14F-4D97-AF65-F5344CB8AC3E}">
        <p14:creationId xmlns:p14="http://schemas.microsoft.com/office/powerpoint/2010/main" val="5536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3330F-7089-4ECA-9140-52AF85F6CA1F}"/>
              </a:ext>
            </a:extLst>
          </p:cNvPr>
          <p:cNvSpPr>
            <a:spLocks noGrp="1"/>
          </p:cNvSpPr>
          <p:nvPr>
            <p:ph type="title"/>
          </p:nvPr>
        </p:nvSpPr>
        <p:spPr/>
        <p:txBody>
          <a:bodyPr>
            <a:normAutofit fontScale="90000"/>
          </a:bodyPr>
          <a:lstStyle/>
          <a:p>
            <a:r>
              <a:rPr lang="en-US" dirty="0"/>
              <a:t>Find how many ways 10 students can be selected from a class of 20 students.</a:t>
            </a:r>
            <a:endParaRPr lang="en-AU"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ECA6E75-589A-4130-95C4-E9CA935FFC4B}"/>
                  </a:ext>
                </a:extLst>
              </p:cNvPr>
              <p:cNvSpPr>
                <a:spLocks noGrp="1"/>
              </p:cNvSpPr>
              <p:nvPr>
                <p:ph idx="1"/>
              </p:nvPr>
            </p:nvSpPr>
            <p:spPr/>
            <p:txBody>
              <a:bodyPr/>
              <a:lstStyle/>
              <a:p>
                <a14:m>
                  <m:oMath xmlns:m="http://schemas.openxmlformats.org/officeDocument/2006/math">
                    <m:sSub>
                      <m:sSubPr>
                        <m:ctrlPr>
                          <a:rPr lang="en-US" sz="4000" i="1" dirty="0" smtClean="0">
                            <a:latin typeface="Cambria Math" panose="02040503050406030204" pitchFamily="18" charset="0"/>
                          </a:rPr>
                        </m:ctrlPr>
                      </m:sSubPr>
                      <m:e>
                        <m:sSup>
                          <m:sSupPr>
                            <m:ctrlPr>
                              <a:rPr lang="en-US" sz="4000" i="1">
                                <a:latin typeface="Cambria Math" panose="02040503050406030204" pitchFamily="18" charset="0"/>
                              </a:rPr>
                            </m:ctrlPr>
                          </m:sSupPr>
                          <m:e>
                            <m:r>
                              <a:rPr lang="en-US" sz="4000" i="1">
                                <a:solidFill>
                                  <a:schemeClr val="bg1"/>
                                </a:solidFill>
                                <a:latin typeface="Cambria Math" panose="02040503050406030204" pitchFamily="18" charset="0"/>
                              </a:rPr>
                              <m:t>0</m:t>
                            </m:r>
                          </m:e>
                          <m:sup>
                            <m:r>
                              <a:rPr lang="en-US" sz="4000" b="0" i="1" smtClean="0">
                                <a:latin typeface="Cambria Math" panose="02040503050406030204" pitchFamily="18" charset="0"/>
                              </a:rPr>
                              <m:t>20</m:t>
                            </m:r>
                          </m:sup>
                        </m:sSup>
                        <m:r>
                          <a:rPr lang="en-US" sz="4000" i="1" dirty="0">
                            <a:latin typeface="Cambria Math" panose="02040503050406030204" pitchFamily="18" charset="0"/>
                          </a:rPr>
                          <m:t>𝐶</m:t>
                        </m:r>
                      </m:e>
                      <m:sub>
                        <m:r>
                          <a:rPr lang="en-US" sz="4000" b="0" i="1" dirty="0" smtClean="0">
                            <a:latin typeface="Cambria Math" panose="02040503050406030204" pitchFamily="18" charset="0"/>
                          </a:rPr>
                          <m:t>10</m:t>
                        </m:r>
                      </m:sub>
                    </m:sSub>
                    <m:r>
                      <a:rPr lang="en-US" sz="4000" i="1" dirty="0">
                        <a:latin typeface="Cambria Math" panose="02040503050406030204" pitchFamily="18" charset="0"/>
                      </a:rPr>
                      <m:t> </m:t>
                    </m:r>
                  </m:oMath>
                </a14:m>
                <a:r>
                  <a:rPr lang="en-US" sz="4000" dirty="0"/>
                  <a:t>=</a:t>
                </a:r>
                <a14:m>
                  <m:oMath xmlns:m="http://schemas.openxmlformats.org/officeDocument/2006/math">
                    <m:f>
                      <m:fPr>
                        <m:ctrlPr>
                          <a:rPr lang="en-US" sz="4000" i="1" dirty="0">
                            <a:latin typeface="Cambria Math" panose="02040503050406030204" pitchFamily="18" charset="0"/>
                          </a:rPr>
                        </m:ctrlPr>
                      </m:fPr>
                      <m:num>
                        <m:r>
                          <a:rPr lang="en-US" sz="4000" b="0" i="1" dirty="0" smtClean="0">
                            <a:latin typeface="Cambria Math" panose="02040503050406030204" pitchFamily="18" charset="0"/>
                          </a:rPr>
                          <m:t>20</m:t>
                        </m:r>
                        <m:r>
                          <a:rPr lang="en-US" sz="4000" i="1">
                            <a:latin typeface="Cambria Math" panose="02040503050406030204" pitchFamily="18" charset="0"/>
                          </a:rPr>
                          <m:t>!</m:t>
                        </m:r>
                      </m:num>
                      <m:den>
                        <m:r>
                          <a:rPr lang="en-US" sz="4000" b="0" i="1" smtClean="0">
                            <a:latin typeface="Cambria Math" panose="02040503050406030204" pitchFamily="18" charset="0"/>
                          </a:rPr>
                          <m:t>10</m:t>
                        </m:r>
                        <m:r>
                          <a:rPr lang="en-US" sz="4000" i="1" dirty="0">
                            <a:latin typeface="Cambria Math" panose="02040503050406030204" pitchFamily="18" charset="0"/>
                          </a:rPr>
                          <m:t>!</m:t>
                        </m:r>
                        <m:d>
                          <m:dPr>
                            <m:ctrlPr>
                              <a:rPr lang="en-US" sz="4000" i="1" dirty="0">
                                <a:latin typeface="Cambria Math" panose="02040503050406030204" pitchFamily="18" charset="0"/>
                              </a:rPr>
                            </m:ctrlPr>
                          </m:dPr>
                          <m:e>
                            <m:r>
                              <a:rPr lang="en-US" sz="4000" b="0" i="1" dirty="0" smtClean="0">
                                <a:latin typeface="Cambria Math" panose="02040503050406030204" pitchFamily="18" charset="0"/>
                              </a:rPr>
                              <m:t>20</m:t>
                            </m:r>
                            <m:r>
                              <a:rPr lang="en-US" sz="4000" i="1" dirty="0">
                                <a:latin typeface="Cambria Math" panose="02040503050406030204" pitchFamily="18" charset="0"/>
                              </a:rPr>
                              <m:t>−</m:t>
                            </m:r>
                            <m:r>
                              <a:rPr lang="en-US" sz="4000" b="0" i="1" dirty="0" smtClean="0">
                                <a:latin typeface="Cambria Math" panose="02040503050406030204" pitchFamily="18" charset="0"/>
                              </a:rPr>
                              <m:t>10</m:t>
                            </m:r>
                          </m:e>
                        </m:d>
                        <m:r>
                          <a:rPr lang="en-US" sz="4000" i="1" dirty="0">
                            <a:latin typeface="Cambria Math" panose="02040503050406030204" pitchFamily="18" charset="0"/>
                          </a:rPr>
                          <m:t>!</m:t>
                        </m:r>
                      </m:den>
                    </m:f>
                  </m:oMath>
                </a14:m>
                <a:r>
                  <a:rPr lang="en-US" sz="4000" dirty="0"/>
                  <a:t> =</a:t>
                </a:r>
                <a14:m>
                  <m:oMath xmlns:m="http://schemas.openxmlformats.org/officeDocument/2006/math">
                    <m:f>
                      <m:fPr>
                        <m:ctrlPr>
                          <a:rPr lang="en-US" sz="4000" i="1" dirty="0">
                            <a:latin typeface="Cambria Math" panose="02040503050406030204" pitchFamily="18" charset="0"/>
                          </a:rPr>
                        </m:ctrlPr>
                      </m:fPr>
                      <m:num>
                        <m:r>
                          <a:rPr lang="en-US" sz="4000" b="0" i="1" dirty="0" smtClean="0">
                            <a:latin typeface="Cambria Math" panose="02040503050406030204" pitchFamily="18" charset="0"/>
                          </a:rPr>
                          <m:t>20</m:t>
                        </m:r>
                        <m:r>
                          <a:rPr lang="en-US" sz="4000" i="1">
                            <a:latin typeface="Cambria Math" panose="02040503050406030204" pitchFamily="18" charset="0"/>
                          </a:rPr>
                          <m:t>!</m:t>
                        </m:r>
                      </m:num>
                      <m:den>
                        <m:r>
                          <a:rPr lang="en-US" sz="4000" b="0" i="1" smtClean="0">
                            <a:latin typeface="Cambria Math" panose="02040503050406030204" pitchFamily="18" charset="0"/>
                          </a:rPr>
                          <m:t>10</m:t>
                        </m:r>
                        <m:r>
                          <a:rPr lang="en-US" sz="4000" b="0" i="1" smtClean="0">
                            <a:latin typeface="Cambria Math" panose="02040503050406030204" pitchFamily="18" charset="0"/>
                          </a:rPr>
                          <m:t>!1</m:t>
                        </m:r>
                        <m:r>
                          <a:rPr lang="en-US" sz="4000" b="0" i="1" smtClean="0">
                            <a:latin typeface="Cambria Math" panose="02040503050406030204" pitchFamily="18" charset="0"/>
                          </a:rPr>
                          <m:t>0</m:t>
                        </m:r>
                        <m:r>
                          <a:rPr lang="en-US" sz="4000" i="1" dirty="0">
                            <a:latin typeface="Cambria Math" panose="02040503050406030204" pitchFamily="18" charset="0"/>
                          </a:rPr>
                          <m:t>!</m:t>
                        </m:r>
                      </m:den>
                    </m:f>
                    <m:r>
                      <a:rPr lang="en-US" sz="4000" i="1" dirty="0">
                        <a:latin typeface="Cambria Math" panose="02040503050406030204" pitchFamily="18" charset="0"/>
                      </a:rPr>
                      <m:t> </m:t>
                    </m:r>
                  </m:oMath>
                </a14:m>
                <a:r>
                  <a:rPr lang="en-US" sz="4000" dirty="0"/>
                  <a:t>=</a:t>
                </a:r>
                <a14:m>
                  <m:oMath xmlns:m="http://schemas.openxmlformats.org/officeDocument/2006/math">
                    <m:r>
                      <a:rPr lang="en-US" sz="4000" b="0" i="1" dirty="0" smtClean="0">
                        <a:latin typeface="Cambria Math" panose="02040503050406030204" pitchFamily="18" charset="0"/>
                      </a:rPr>
                      <m:t>184756</m:t>
                    </m:r>
                  </m:oMath>
                </a14:m>
                <a:endParaRPr lang="en-AU" sz="4000" dirty="0"/>
              </a:p>
            </p:txBody>
          </p:sp>
        </mc:Choice>
        <mc:Fallback>
          <p:sp>
            <p:nvSpPr>
              <p:cNvPr id="3" name="Content Placeholder 2">
                <a:extLst>
                  <a:ext uri="{FF2B5EF4-FFF2-40B4-BE49-F238E27FC236}">
                    <a16:creationId xmlns:a16="http://schemas.microsoft.com/office/drawing/2014/main" id="{4ECA6E75-589A-4130-95C4-E9CA935FFC4B}"/>
                  </a:ext>
                </a:extLst>
              </p:cNvPr>
              <p:cNvSpPr>
                <a:spLocks noGrp="1" noRot="1" noChangeAspect="1" noMove="1" noResize="1" noEditPoints="1" noAdjustHandles="1" noChangeArrowheads="1" noChangeShapeType="1" noTextEdit="1"/>
              </p:cNvSpPr>
              <p:nvPr>
                <p:ph idx="1"/>
              </p:nvPr>
            </p:nvSpPr>
            <p:spPr>
              <a:blipFill>
                <a:blip r:embed="rId2"/>
                <a:stretch>
                  <a:fillRect l="-3592"/>
                </a:stretch>
              </a:blipFill>
            </p:spPr>
            <p:txBody>
              <a:bodyPr/>
              <a:lstStyle/>
              <a:p>
                <a:r>
                  <a:rPr lang="en-AU">
                    <a:noFill/>
                  </a:rPr>
                  <a:t> </a:t>
                </a:r>
              </a:p>
            </p:txBody>
          </p:sp>
        </mc:Fallback>
      </mc:AlternateContent>
    </p:spTree>
    <p:extLst>
      <p:ext uri="{BB962C8B-B14F-4D97-AF65-F5344CB8AC3E}">
        <p14:creationId xmlns:p14="http://schemas.microsoft.com/office/powerpoint/2010/main" val="735071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62F3D-58D3-4483-A389-F19EB9C75ECF}"/>
              </a:ext>
            </a:extLst>
          </p:cNvPr>
          <p:cNvSpPr>
            <a:spLocks noGrp="1"/>
          </p:cNvSpPr>
          <p:nvPr>
            <p:ph type="title"/>
          </p:nvPr>
        </p:nvSpPr>
        <p:spPr>
          <a:xfrm>
            <a:off x="888631" y="1085329"/>
            <a:ext cx="3498979" cy="2456442"/>
          </a:xfrm>
        </p:spPr>
        <p:txBody>
          <a:bodyPr>
            <a:normAutofit fontScale="90000"/>
          </a:bodyPr>
          <a:lstStyle/>
          <a:p>
            <a:pPr algn="l"/>
            <a:r>
              <a:rPr lang="en-US" dirty="0">
                <a:solidFill>
                  <a:schemeClr val="tx1"/>
                </a:solidFill>
              </a:rPr>
              <a:t>Consider a group of six students. In how many ways can a group of:</a:t>
            </a:r>
            <a:br>
              <a:rPr lang="en-US" dirty="0">
                <a:solidFill>
                  <a:schemeClr val="tx1"/>
                </a:solidFill>
              </a:rPr>
            </a:br>
            <a:br>
              <a:rPr lang="en-US" dirty="0">
                <a:solidFill>
                  <a:schemeClr val="tx1"/>
                </a:solidFill>
              </a:rPr>
            </a:br>
            <a:r>
              <a:rPr lang="en-US" dirty="0">
                <a:solidFill>
                  <a:schemeClr val="tx1"/>
                </a:solidFill>
              </a:rPr>
              <a:t>a. two students be selected</a:t>
            </a:r>
            <a:br>
              <a:rPr lang="en-US" dirty="0">
                <a:solidFill>
                  <a:schemeClr val="tx1"/>
                </a:solidFill>
              </a:rPr>
            </a:br>
            <a:r>
              <a:rPr lang="en-US" dirty="0">
                <a:solidFill>
                  <a:schemeClr val="tx1"/>
                </a:solidFill>
              </a:rPr>
              <a:t>b. four students be selected</a:t>
            </a:r>
            <a:endParaRPr lang="en-AU" dirty="0">
              <a:solidFill>
                <a:schemeClr val="tx1"/>
              </a:solidFill>
            </a:endParaRP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FDEC13D-0638-4B13-91D1-BB785011D83D}"/>
                  </a:ext>
                </a:extLst>
              </p:cNvPr>
              <p:cNvSpPr>
                <a:spLocks noGrp="1"/>
              </p:cNvSpPr>
              <p:nvPr>
                <p:ph idx="1"/>
              </p:nvPr>
            </p:nvSpPr>
            <p:spPr/>
            <p:txBody>
              <a:bodyPr>
                <a:normAutofit/>
              </a:bodyPr>
              <a:lstStyle/>
              <a:p>
                <a14:m>
                  <m:oMath xmlns:m="http://schemas.openxmlformats.org/officeDocument/2006/math">
                    <m:sSub>
                      <m:sSubPr>
                        <m:ctrlPr>
                          <a:rPr lang="en-US" sz="2400" i="1" dirty="0" smtClean="0">
                            <a:latin typeface="Cambria Math" panose="02040503050406030204" pitchFamily="18" charset="0"/>
                          </a:rPr>
                        </m:ctrlPr>
                      </m:sSubPr>
                      <m:e>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b="0" i="1" smtClean="0">
                                <a:latin typeface="Cambria Math" panose="02040503050406030204" pitchFamily="18" charset="0"/>
                              </a:rPr>
                              <m:t>6</m:t>
                            </m:r>
                          </m:sup>
                        </m:sSup>
                        <m:r>
                          <a:rPr lang="en-US" sz="2400" i="1" dirty="0">
                            <a:latin typeface="Cambria Math" panose="02040503050406030204" pitchFamily="18" charset="0"/>
                          </a:rPr>
                          <m:t>𝐶</m:t>
                        </m:r>
                      </m:e>
                      <m:sub>
                        <m:r>
                          <a:rPr lang="en-US" sz="2400" b="0" i="1" dirty="0" smtClean="0">
                            <a:latin typeface="Cambria Math" panose="02040503050406030204" pitchFamily="18" charset="0"/>
                          </a:rPr>
                          <m:t>2</m:t>
                        </m:r>
                      </m:sub>
                    </m:sSub>
                    <m:r>
                      <a:rPr lang="en-US" sz="2400" i="1" dirty="0">
                        <a:latin typeface="Cambria Math" panose="02040503050406030204" pitchFamily="18" charset="0"/>
                      </a:rPr>
                      <m:t> </m:t>
                    </m:r>
                  </m:oMath>
                </a14:m>
                <a:r>
                  <a:rPr lang="en-US" sz="2400" dirty="0"/>
                  <a:t>=</a:t>
                </a:r>
                <a14:m>
                  <m:oMath xmlns:m="http://schemas.openxmlformats.org/officeDocument/2006/math">
                    <m:f>
                      <m:fPr>
                        <m:ctrlPr>
                          <a:rPr lang="en-US" sz="2400" i="1" dirty="0">
                            <a:latin typeface="Cambria Math" panose="02040503050406030204" pitchFamily="18" charset="0"/>
                          </a:rPr>
                        </m:ctrlPr>
                      </m:fPr>
                      <m:num>
                        <m:r>
                          <a:rPr lang="en-US" sz="2400" b="0" i="1" dirty="0" smtClean="0">
                            <a:latin typeface="Cambria Math" panose="02040503050406030204" pitchFamily="18" charset="0"/>
                          </a:rPr>
                          <m:t>6</m:t>
                        </m:r>
                        <m:r>
                          <a:rPr lang="en-US" sz="2400" i="1">
                            <a:latin typeface="Cambria Math" panose="02040503050406030204" pitchFamily="18" charset="0"/>
                          </a:rPr>
                          <m:t>!</m:t>
                        </m:r>
                      </m:num>
                      <m:den>
                        <m:r>
                          <a:rPr lang="en-US" sz="2400" b="0" i="1" smtClean="0">
                            <a:latin typeface="Cambria Math" panose="02040503050406030204" pitchFamily="18" charset="0"/>
                          </a:rPr>
                          <m:t>2</m:t>
                        </m:r>
                        <m:r>
                          <a:rPr lang="en-US" sz="2400" i="1" dirty="0">
                            <a:latin typeface="Cambria Math" panose="02040503050406030204" pitchFamily="18" charset="0"/>
                          </a:rPr>
                          <m:t>!</m:t>
                        </m:r>
                        <m:d>
                          <m:dPr>
                            <m:ctrlPr>
                              <a:rPr lang="en-US" sz="2400" i="1" dirty="0">
                                <a:latin typeface="Cambria Math" panose="02040503050406030204" pitchFamily="18" charset="0"/>
                              </a:rPr>
                            </m:ctrlPr>
                          </m:dPr>
                          <m:e>
                            <m:r>
                              <a:rPr lang="en-US" sz="2400" b="0" i="1" dirty="0" smtClean="0">
                                <a:latin typeface="Cambria Math" panose="02040503050406030204" pitchFamily="18" charset="0"/>
                              </a:rPr>
                              <m:t>6</m:t>
                            </m:r>
                            <m:r>
                              <a:rPr lang="en-US" sz="2400" i="1" dirty="0">
                                <a:latin typeface="Cambria Math" panose="02040503050406030204" pitchFamily="18" charset="0"/>
                              </a:rPr>
                              <m:t>−</m:t>
                            </m:r>
                            <m:r>
                              <a:rPr lang="en-US" sz="2400" b="0" i="1" dirty="0" smtClean="0">
                                <a:latin typeface="Cambria Math" panose="02040503050406030204" pitchFamily="18" charset="0"/>
                              </a:rPr>
                              <m:t>2</m:t>
                            </m:r>
                          </m:e>
                        </m:d>
                        <m:r>
                          <a:rPr lang="en-US" sz="2400" i="1" dirty="0">
                            <a:latin typeface="Cambria Math" panose="02040503050406030204" pitchFamily="18" charset="0"/>
                          </a:rPr>
                          <m:t>!</m:t>
                        </m:r>
                      </m:den>
                    </m:f>
                  </m:oMath>
                </a14:m>
                <a:r>
                  <a:rPr lang="en-US" sz="2400" dirty="0"/>
                  <a:t> =</a:t>
                </a:r>
                <a14:m>
                  <m:oMath xmlns:m="http://schemas.openxmlformats.org/officeDocument/2006/math">
                    <m:f>
                      <m:fPr>
                        <m:ctrlPr>
                          <a:rPr lang="en-US" sz="2400" i="1" dirty="0">
                            <a:latin typeface="Cambria Math" panose="02040503050406030204" pitchFamily="18" charset="0"/>
                          </a:rPr>
                        </m:ctrlPr>
                      </m:fPr>
                      <m:num>
                        <m:r>
                          <a:rPr lang="en-US" sz="2400" b="0" i="1" dirty="0" smtClean="0">
                            <a:latin typeface="Cambria Math" panose="02040503050406030204" pitchFamily="18" charset="0"/>
                          </a:rPr>
                          <m:t>6</m:t>
                        </m:r>
                        <m:r>
                          <a:rPr lang="en-US" sz="2400" i="1">
                            <a:latin typeface="Cambria Math" panose="02040503050406030204" pitchFamily="18" charset="0"/>
                          </a:rPr>
                          <m:t>!</m:t>
                        </m:r>
                      </m:num>
                      <m:den>
                        <m:r>
                          <a:rPr lang="en-US" sz="2400" b="0" i="1" smtClean="0">
                            <a:latin typeface="Cambria Math" panose="02040503050406030204" pitchFamily="18" charset="0"/>
                          </a:rPr>
                          <m:t>2</m:t>
                        </m:r>
                        <m:r>
                          <a:rPr lang="en-US" sz="2400" b="0" i="1" smtClean="0">
                            <a:latin typeface="Cambria Math" panose="02040503050406030204" pitchFamily="18" charset="0"/>
                          </a:rPr>
                          <m:t>!</m:t>
                        </m:r>
                        <m:r>
                          <a:rPr lang="en-US" sz="2400" b="0" i="1" smtClean="0">
                            <a:latin typeface="Cambria Math" panose="02040503050406030204" pitchFamily="18" charset="0"/>
                          </a:rPr>
                          <m:t>4</m:t>
                        </m:r>
                        <m:r>
                          <a:rPr lang="en-US" sz="2400" i="1" dirty="0">
                            <a:latin typeface="Cambria Math" panose="02040503050406030204" pitchFamily="18" charset="0"/>
                          </a:rPr>
                          <m:t>!</m:t>
                        </m:r>
                      </m:den>
                    </m:f>
                    <m:r>
                      <a:rPr lang="en-US" sz="2400" i="1" dirty="0">
                        <a:latin typeface="Cambria Math" panose="02040503050406030204" pitchFamily="18" charset="0"/>
                      </a:rPr>
                      <m:t> </m:t>
                    </m:r>
                  </m:oMath>
                </a14:m>
                <a:r>
                  <a:rPr lang="en-US" sz="2400" dirty="0"/>
                  <a:t>=</a:t>
                </a:r>
                <a:r>
                  <a:rPr lang="en-US" sz="2400" dirty="0">
                    <a:ea typeface="Cambria Math" panose="02040503050406030204" pitchFamily="18" charset="0"/>
                  </a:rPr>
                  <a:t> </a:t>
                </a:r>
                <a14:m>
                  <m:oMath xmlns:m="http://schemas.openxmlformats.org/officeDocument/2006/math">
                    <m:f>
                      <m:fPr>
                        <m:ctrlPr>
                          <a:rPr lang="en-US" sz="2400" i="1" dirty="0">
                            <a:latin typeface="Cambria Math" panose="02040503050406030204" pitchFamily="18" charset="0"/>
                            <a:ea typeface="Cambria Math" panose="02040503050406030204" pitchFamily="18" charset="0"/>
                          </a:rPr>
                        </m:ctrlPr>
                      </m:fPr>
                      <m:num>
                        <m:r>
                          <a:rPr lang="en-US" sz="2400" b="0" i="1" dirty="0" smtClean="0">
                            <a:latin typeface="Cambria Math" panose="02040503050406030204" pitchFamily="18" charset="0"/>
                            <a:ea typeface="Cambria Math" panose="02040503050406030204" pitchFamily="18" charset="0"/>
                          </a:rPr>
                          <m:t>6</m:t>
                        </m:r>
                        <m:r>
                          <m:rPr>
                            <m:nor/>
                          </m:rPr>
                          <a:rPr lang="en-US" sz="2400" dirty="0">
                            <a:latin typeface="Cambria" panose="02040503050406030204" pitchFamily="18" charset="0"/>
                            <a:ea typeface="Cambria" panose="02040503050406030204" pitchFamily="18" charset="0"/>
                          </a:rPr>
                          <m:t>⋅</m:t>
                        </m:r>
                        <m:r>
                          <a:rPr lang="en-US" sz="2400" b="0" i="1" dirty="0" smtClean="0">
                            <a:latin typeface="Cambria Math" panose="02040503050406030204" pitchFamily="18" charset="0"/>
                            <a:ea typeface="Cambria" panose="02040503050406030204" pitchFamily="18" charset="0"/>
                          </a:rPr>
                          <m:t>5</m:t>
                        </m:r>
                        <m:r>
                          <m:rPr>
                            <m:nor/>
                          </m:rPr>
                          <a:rPr lang="en-US" sz="2400" dirty="0">
                            <a:latin typeface="Cambria" panose="02040503050406030204" pitchFamily="18" charset="0"/>
                            <a:ea typeface="Cambria" panose="02040503050406030204" pitchFamily="18" charset="0"/>
                          </a:rPr>
                          <m:t>⋅</m:t>
                        </m:r>
                        <m:r>
                          <a:rPr lang="en-US" sz="2400" b="0" i="1" dirty="0" smtClean="0">
                            <a:latin typeface="Cambria Math" panose="02040503050406030204" pitchFamily="18" charset="0"/>
                            <a:ea typeface="Cambria" panose="02040503050406030204" pitchFamily="18" charset="0"/>
                          </a:rPr>
                          <m:t>4!</m:t>
                        </m:r>
                      </m:num>
                      <m:den>
                        <m:r>
                          <a:rPr lang="en-US" sz="2400" b="0" i="1" dirty="0" smtClean="0">
                            <a:latin typeface="Cambria Math" panose="02040503050406030204" pitchFamily="18" charset="0"/>
                            <a:ea typeface="Cambria Math" panose="02040503050406030204" pitchFamily="18" charset="0"/>
                          </a:rPr>
                          <m:t>2</m:t>
                        </m:r>
                        <m:r>
                          <a:rPr lang="en-US" sz="2400" i="1">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4</m:t>
                        </m:r>
                        <m:r>
                          <a:rPr lang="en-US" sz="2400" i="1" dirty="0">
                            <a:latin typeface="Cambria Math" panose="02040503050406030204" pitchFamily="18" charset="0"/>
                            <a:ea typeface="Cambria Math" panose="02040503050406030204" pitchFamily="18" charset="0"/>
                          </a:rPr>
                          <m:t>!</m:t>
                        </m:r>
                      </m:den>
                    </m:f>
                  </m:oMath>
                </a14:m>
                <a:r>
                  <a:rPr lang="en-US" sz="2400" dirty="0">
                    <a:latin typeface="Cambria" panose="02040503050406030204" pitchFamily="18" charset="0"/>
                    <a:ea typeface="Cambria" panose="02040503050406030204" pitchFamily="18" charset="0"/>
                  </a:rPr>
                  <a:t> =</a:t>
                </a:r>
                <a14:m>
                  <m:oMath xmlns:m="http://schemas.openxmlformats.org/officeDocument/2006/math">
                    <m:f>
                      <m:fPr>
                        <m:ctrlPr>
                          <a:rPr lang="en-US" sz="2400" i="1" dirty="0">
                            <a:latin typeface="Cambria Math" panose="02040503050406030204" pitchFamily="18" charset="0"/>
                            <a:ea typeface="Cambria Math" panose="02040503050406030204" pitchFamily="18" charset="0"/>
                          </a:rPr>
                        </m:ctrlPr>
                      </m:fPr>
                      <m:num>
                        <m:r>
                          <a:rPr lang="en-US" sz="2400" b="0" i="1" dirty="0" smtClean="0">
                            <a:latin typeface="Cambria Math" panose="02040503050406030204" pitchFamily="18" charset="0"/>
                            <a:ea typeface="Cambria Math" panose="02040503050406030204" pitchFamily="18" charset="0"/>
                          </a:rPr>
                          <m:t>6</m:t>
                        </m:r>
                        <m:r>
                          <m:rPr>
                            <m:nor/>
                          </m:rPr>
                          <a:rPr lang="en-US" sz="2400" dirty="0">
                            <a:latin typeface="Cambria" panose="02040503050406030204" pitchFamily="18" charset="0"/>
                            <a:ea typeface="Cambria" panose="02040503050406030204" pitchFamily="18" charset="0"/>
                          </a:rPr>
                          <m:t>⋅</m:t>
                        </m:r>
                        <m:r>
                          <a:rPr lang="en-US" sz="2400" i="1" dirty="0">
                            <a:latin typeface="Cambria Math" panose="02040503050406030204" pitchFamily="18" charset="0"/>
                            <a:ea typeface="Cambria" panose="02040503050406030204" pitchFamily="18" charset="0"/>
                          </a:rPr>
                          <m:t>5</m:t>
                        </m:r>
                      </m:num>
                      <m:den>
                        <m:r>
                          <a:rPr lang="en-US" sz="2400" b="0" i="1" dirty="0" smtClean="0">
                            <a:latin typeface="Cambria Math" panose="02040503050406030204" pitchFamily="18" charset="0"/>
                            <a:ea typeface="Cambria" panose="02040503050406030204" pitchFamily="18" charset="0"/>
                          </a:rPr>
                          <m:t>2</m:t>
                        </m:r>
                        <m:r>
                          <m:rPr>
                            <m:nor/>
                          </m:rPr>
                          <a:rPr lang="en-US" sz="2400" dirty="0">
                            <a:latin typeface="Cambria" panose="02040503050406030204" pitchFamily="18" charset="0"/>
                            <a:ea typeface="Cambria" panose="02040503050406030204" pitchFamily="18" charset="0"/>
                          </a:rPr>
                          <m:t>⋅</m:t>
                        </m:r>
                        <m:r>
                          <a:rPr lang="en-US" sz="2400" b="0" i="1" dirty="0" smtClean="0">
                            <a:latin typeface="Cambria Math" panose="02040503050406030204" pitchFamily="18" charset="0"/>
                            <a:ea typeface="Cambria" panose="02040503050406030204" pitchFamily="18" charset="0"/>
                          </a:rPr>
                          <m:t>1</m:t>
                        </m:r>
                      </m:den>
                    </m:f>
                    <m:r>
                      <a:rPr lang="en-US" sz="2400" i="1" dirty="0">
                        <a:latin typeface="Cambria Math" panose="02040503050406030204" pitchFamily="18" charset="0"/>
                        <a:ea typeface="Cambria" panose="02040503050406030204" pitchFamily="18" charset="0"/>
                      </a:rPr>
                      <m:t> </m:t>
                    </m:r>
                  </m:oMath>
                </a14:m>
                <a:r>
                  <a:rPr lang="en-US" sz="2400" dirty="0"/>
                  <a:t>=15</a:t>
                </a:r>
                <a:endParaRPr lang="en-AU" sz="2400" dirty="0"/>
              </a:p>
              <a:p>
                <a14:m>
                  <m:oMath xmlns:m="http://schemas.openxmlformats.org/officeDocument/2006/math">
                    <m:sSub>
                      <m:sSubPr>
                        <m:ctrlPr>
                          <a:rPr lang="en-US" sz="2400" i="1" dirty="0" smtClean="0">
                            <a:latin typeface="Cambria Math" panose="02040503050406030204" pitchFamily="18" charset="0"/>
                          </a:rPr>
                        </m:ctrlPr>
                      </m:sSubPr>
                      <m:e>
                        <m:sSup>
                          <m:sSupPr>
                            <m:ctrlPr>
                              <a:rPr lang="en-US" sz="2400" i="1">
                                <a:latin typeface="Cambria Math" panose="02040503050406030204" pitchFamily="18" charset="0"/>
                              </a:rPr>
                            </m:ctrlPr>
                          </m:sSupPr>
                          <m:e>
                            <m:r>
                              <a:rPr lang="en-US" sz="2400" i="1">
                                <a:solidFill>
                                  <a:schemeClr val="bg1"/>
                                </a:solidFill>
                                <a:latin typeface="Cambria Math" panose="02040503050406030204" pitchFamily="18" charset="0"/>
                              </a:rPr>
                              <m:t>0</m:t>
                            </m:r>
                          </m:e>
                          <m:sup>
                            <m:r>
                              <a:rPr lang="en-US" sz="2400" b="0" i="1" smtClean="0">
                                <a:latin typeface="Cambria Math" panose="02040503050406030204" pitchFamily="18" charset="0"/>
                              </a:rPr>
                              <m:t>6</m:t>
                            </m:r>
                          </m:sup>
                        </m:sSup>
                        <m:r>
                          <a:rPr lang="en-US" sz="2400" i="1" dirty="0">
                            <a:latin typeface="Cambria Math" panose="02040503050406030204" pitchFamily="18" charset="0"/>
                          </a:rPr>
                          <m:t>𝐶</m:t>
                        </m:r>
                      </m:e>
                      <m:sub>
                        <m:r>
                          <a:rPr lang="en-US" sz="2400" b="0" i="1" dirty="0" smtClean="0">
                            <a:latin typeface="Cambria Math" panose="02040503050406030204" pitchFamily="18" charset="0"/>
                          </a:rPr>
                          <m:t>4</m:t>
                        </m:r>
                      </m:sub>
                    </m:sSub>
                    <m:r>
                      <a:rPr lang="en-US" sz="2400" i="1" dirty="0">
                        <a:latin typeface="Cambria Math" panose="02040503050406030204" pitchFamily="18" charset="0"/>
                      </a:rPr>
                      <m:t> </m:t>
                    </m:r>
                  </m:oMath>
                </a14:m>
                <a:r>
                  <a:rPr lang="en-US" sz="2400" dirty="0"/>
                  <a:t>=</a:t>
                </a:r>
                <a14:m>
                  <m:oMath xmlns:m="http://schemas.openxmlformats.org/officeDocument/2006/math">
                    <m:f>
                      <m:fPr>
                        <m:ctrlPr>
                          <a:rPr lang="en-US" sz="2400" i="1" dirty="0">
                            <a:latin typeface="Cambria Math" panose="02040503050406030204" pitchFamily="18" charset="0"/>
                          </a:rPr>
                        </m:ctrlPr>
                      </m:fPr>
                      <m:num>
                        <m:r>
                          <a:rPr lang="en-US" sz="2400" b="0" i="1" dirty="0" smtClean="0">
                            <a:latin typeface="Cambria Math" panose="02040503050406030204" pitchFamily="18" charset="0"/>
                          </a:rPr>
                          <m:t>6</m:t>
                        </m:r>
                        <m:r>
                          <a:rPr lang="en-US" sz="2400" i="1">
                            <a:latin typeface="Cambria Math" panose="02040503050406030204" pitchFamily="18" charset="0"/>
                          </a:rPr>
                          <m:t>!</m:t>
                        </m:r>
                      </m:num>
                      <m:den>
                        <m:r>
                          <a:rPr lang="en-US" sz="2400" b="0" i="1" smtClean="0">
                            <a:latin typeface="Cambria Math" panose="02040503050406030204" pitchFamily="18" charset="0"/>
                          </a:rPr>
                          <m:t>4</m:t>
                        </m:r>
                        <m:r>
                          <a:rPr lang="en-US" sz="2400" i="1" dirty="0">
                            <a:latin typeface="Cambria Math" panose="02040503050406030204" pitchFamily="18" charset="0"/>
                          </a:rPr>
                          <m:t>!</m:t>
                        </m:r>
                        <m:d>
                          <m:dPr>
                            <m:ctrlPr>
                              <a:rPr lang="en-US" sz="2400" i="1" dirty="0">
                                <a:latin typeface="Cambria Math" panose="02040503050406030204" pitchFamily="18" charset="0"/>
                              </a:rPr>
                            </m:ctrlPr>
                          </m:dPr>
                          <m:e>
                            <m:r>
                              <a:rPr lang="en-US" sz="2400" b="0" i="1" dirty="0" smtClean="0">
                                <a:latin typeface="Cambria Math" panose="02040503050406030204" pitchFamily="18" charset="0"/>
                              </a:rPr>
                              <m:t>6</m:t>
                            </m:r>
                            <m:r>
                              <a:rPr lang="en-US" sz="2400" i="1" dirty="0">
                                <a:latin typeface="Cambria Math" panose="02040503050406030204" pitchFamily="18" charset="0"/>
                              </a:rPr>
                              <m:t>−</m:t>
                            </m:r>
                            <m:r>
                              <a:rPr lang="en-US" sz="2400" b="0" i="1" dirty="0" smtClean="0">
                                <a:latin typeface="Cambria Math" panose="02040503050406030204" pitchFamily="18" charset="0"/>
                              </a:rPr>
                              <m:t>4</m:t>
                            </m:r>
                          </m:e>
                        </m:d>
                        <m:r>
                          <a:rPr lang="en-US" sz="2400" i="1" dirty="0">
                            <a:latin typeface="Cambria Math" panose="02040503050406030204" pitchFamily="18" charset="0"/>
                          </a:rPr>
                          <m:t>!</m:t>
                        </m:r>
                      </m:den>
                    </m:f>
                  </m:oMath>
                </a14:m>
                <a:r>
                  <a:rPr lang="en-US" sz="2400" dirty="0"/>
                  <a:t> =</a:t>
                </a:r>
                <a14:m>
                  <m:oMath xmlns:m="http://schemas.openxmlformats.org/officeDocument/2006/math">
                    <m:f>
                      <m:fPr>
                        <m:ctrlPr>
                          <a:rPr lang="en-US" sz="2400" i="1" dirty="0">
                            <a:latin typeface="Cambria Math" panose="02040503050406030204" pitchFamily="18" charset="0"/>
                          </a:rPr>
                        </m:ctrlPr>
                      </m:fPr>
                      <m:num>
                        <m:r>
                          <a:rPr lang="en-US" sz="2400" b="0" i="1" dirty="0" smtClean="0">
                            <a:latin typeface="Cambria Math" panose="02040503050406030204" pitchFamily="18" charset="0"/>
                          </a:rPr>
                          <m:t>6</m:t>
                        </m:r>
                        <m:r>
                          <a:rPr lang="en-US" sz="2400" i="1">
                            <a:latin typeface="Cambria Math" panose="02040503050406030204" pitchFamily="18" charset="0"/>
                          </a:rPr>
                          <m:t>!</m:t>
                        </m:r>
                      </m:num>
                      <m:den>
                        <m:r>
                          <a:rPr lang="en-US" sz="2400" b="0" i="1" smtClean="0">
                            <a:latin typeface="Cambria Math" panose="02040503050406030204" pitchFamily="18" charset="0"/>
                          </a:rPr>
                          <m:t>4</m:t>
                        </m:r>
                        <m:r>
                          <a:rPr lang="en-US" sz="2400" b="0" i="1" smtClean="0">
                            <a:latin typeface="Cambria Math" panose="02040503050406030204" pitchFamily="18" charset="0"/>
                          </a:rPr>
                          <m:t>!</m:t>
                        </m:r>
                        <m:r>
                          <a:rPr lang="en-US" sz="2400" b="0" i="1" smtClean="0">
                            <a:latin typeface="Cambria Math" panose="02040503050406030204" pitchFamily="18" charset="0"/>
                          </a:rPr>
                          <m:t>2</m:t>
                        </m:r>
                        <m:r>
                          <a:rPr lang="en-US" sz="2400" i="1" dirty="0">
                            <a:latin typeface="Cambria Math" panose="02040503050406030204" pitchFamily="18" charset="0"/>
                          </a:rPr>
                          <m:t>!</m:t>
                        </m:r>
                      </m:den>
                    </m:f>
                    <m:r>
                      <a:rPr lang="en-US" sz="2400" i="1" dirty="0">
                        <a:latin typeface="Cambria Math" panose="02040503050406030204" pitchFamily="18" charset="0"/>
                      </a:rPr>
                      <m:t> </m:t>
                    </m:r>
                  </m:oMath>
                </a14:m>
                <a:r>
                  <a:rPr lang="en-US" sz="2400" dirty="0"/>
                  <a:t>=</a:t>
                </a:r>
                <a:r>
                  <a:rPr lang="en-US" sz="2400" dirty="0">
                    <a:ea typeface="Cambria Math" panose="02040503050406030204" pitchFamily="18" charset="0"/>
                  </a:rPr>
                  <a:t> </a:t>
                </a:r>
                <a14:m>
                  <m:oMath xmlns:m="http://schemas.openxmlformats.org/officeDocument/2006/math">
                    <m:f>
                      <m:fPr>
                        <m:ctrlPr>
                          <a:rPr lang="en-US" sz="2400" i="1" dirty="0">
                            <a:latin typeface="Cambria Math" panose="02040503050406030204" pitchFamily="18" charset="0"/>
                            <a:ea typeface="Cambria Math" panose="02040503050406030204" pitchFamily="18" charset="0"/>
                          </a:rPr>
                        </m:ctrlPr>
                      </m:fPr>
                      <m:num>
                        <m:r>
                          <a:rPr lang="en-US" sz="2400" i="1" dirty="0">
                            <a:latin typeface="Cambria Math" panose="02040503050406030204" pitchFamily="18" charset="0"/>
                            <a:ea typeface="Cambria Math" panose="02040503050406030204" pitchFamily="18" charset="0"/>
                          </a:rPr>
                          <m:t>6</m:t>
                        </m:r>
                        <m:r>
                          <m:rPr>
                            <m:nor/>
                          </m:rPr>
                          <a:rPr lang="en-US" sz="2400" dirty="0">
                            <a:latin typeface="Cambria" panose="02040503050406030204" pitchFamily="18" charset="0"/>
                            <a:ea typeface="Cambria" panose="02040503050406030204" pitchFamily="18" charset="0"/>
                          </a:rPr>
                          <m:t>⋅</m:t>
                        </m:r>
                        <m:r>
                          <a:rPr lang="en-US" sz="2400" i="1" dirty="0">
                            <a:latin typeface="Cambria Math" panose="02040503050406030204" pitchFamily="18" charset="0"/>
                            <a:ea typeface="Cambria" panose="02040503050406030204" pitchFamily="18" charset="0"/>
                          </a:rPr>
                          <m:t>5</m:t>
                        </m:r>
                        <m:r>
                          <m:rPr>
                            <m:nor/>
                          </m:rPr>
                          <a:rPr lang="en-US" sz="2400" dirty="0">
                            <a:latin typeface="Cambria" panose="02040503050406030204" pitchFamily="18" charset="0"/>
                            <a:ea typeface="Cambria" panose="02040503050406030204" pitchFamily="18" charset="0"/>
                          </a:rPr>
                          <m:t>⋅</m:t>
                        </m:r>
                        <m:r>
                          <a:rPr lang="en-US" sz="2400" i="1" dirty="0">
                            <a:latin typeface="Cambria Math" panose="02040503050406030204" pitchFamily="18" charset="0"/>
                            <a:ea typeface="Cambria" panose="02040503050406030204" pitchFamily="18" charset="0"/>
                          </a:rPr>
                          <m:t>4!</m:t>
                        </m:r>
                      </m:num>
                      <m:den>
                        <m:r>
                          <a:rPr lang="en-US" sz="2400" i="1" dirty="0">
                            <a:latin typeface="Cambria Math" panose="02040503050406030204" pitchFamily="18" charset="0"/>
                            <a:ea typeface="Cambria Math" panose="02040503050406030204" pitchFamily="18" charset="0"/>
                          </a:rPr>
                          <m:t>2</m:t>
                        </m:r>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4</m:t>
                        </m:r>
                        <m:r>
                          <a:rPr lang="en-US" sz="2400" i="1" dirty="0">
                            <a:latin typeface="Cambria Math" panose="02040503050406030204" pitchFamily="18" charset="0"/>
                            <a:ea typeface="Cambria Math" panose="02040503050406030204" pitchFamily="18" charset="0"/>
                          </a:rPr>
                          <m:t>!</m:t>
                        </m:r>
                      </m:den>
                    </m:f>
                  </m:oMath>
                </a14:m>
                <a:r>
                  <a:rPr lang="en-US" sz="2400" dirty="0">
                    <a:latin typeface="Cambria" panose="02040503050406030204" pitchFamily="18" charset="0"/>
                    <a:ea typeface="Cambria" panose="02040503050406030204" pitchFamily="18" charset="0"/>
                  </a:rPr>
                  <a:t> =</a:t>
                </a:r>
                <a14:m>
                  <m:oMath xmlns:m="http://schemas.openxmlformats.org/officeDocument/2006/math">
                    <m:f>
                      <m:fPr>
                        <m:ctrlPr>
                          <a:rPr lang="en-US" sz="2400" i="1" dirty="0">
                            <a:latin typeface="Cambria Math" panose="02040503050406030204" pitchFamily="18" charset="0"/>
                            <a:ea typeface="Cambria Math" panose="02040503050406030204" pitchFamily="18" charset="0"/>
                          </a:rPr>
                        </m:ctrlPr>
                      </m:fPr>
                      <m:num>
                        <m:r>
                          <a:rPr lang="en-US" sz="2400" i="1" dirty="0">
                            <a:latin typeface="Cambria Math" panose="02040503050406030204" pitchFamily="18" charset="0"/>
                            <a:ea typeface="Cambria Math" panose="02040503050406030204" pitchFamily="18" charset="0"/>
                          </a:rPr>
                          <m:t>6</m:t>
                        </m:r>
                        <m:r>
                          <m:rPr>
                            <m:nor/>
                          </m:rPr>
                          <a:rPr lang="en-US" sz="2400" dirty="0">
                            <a:latin typeface="Cambria" panose="02040503050406030204" pitchFamily="18" charset="0"/>
                            <a:ea typeface="Cambria" panose="02040503050406030204" pitchFamily="18" charset="0"/>
                          </a:rPr>
                          <m:t>⋅</m:t>
                        </m:r>
                        <m:r>
                          <a:rPr lang="en-US" sz="2400" i="1" dirty="0">
                            <a:latin typeface="Cambria Math" panose="02040503050406030204" pitchFamily="18" charset="0"/>
                            <a:ea typeface="Cambria" panose="02040503050406030204" pitchFamily="18" charset="0"/>
                          </a:rPr>
                          <m:t>5</m:t>
                        </m:r>
                      </m:num>
                      <m:den>
                        <m:r>
                          <a:rPr lang="en-US" sz="2400" i="1" dirty="0">
                            <a:latin typeface="Cambria Math" panose="02040503050406030204" pitchFamily="18" charset="0"/>
                            <a:ea typeface="Cambria" panose="02040503050406030204" pitchFamily="18" charset="0"/>
                          </a:rPr>
                          <m:t>2</m:t>
                        </m:r>
                        <m:r>
                          <m:rPr>
                            <m:nor/>
                          </m:rPr>
                          <a:rPr lang="en-US" sz="2400" dirty="0">
                            <a:latin typeface="Cambria" panose="02040503050406030204" pitchFamily="18" charset="0"/>
                            <a:ea typeface="Cambria" panose="02040503050406030204" pitchFamily="18" charset="0"/>
                          </a:rPr>
                          <m:t>⋅</m:t>
                        </m:r>
                        <m:r>
                          <a:rPr lang="en-US" sz="2400" i="1" dirty="0">
                            <a:latin typeface="Cambria Math" panose="02040503050406030204" pitchFamily="18" charset="0"/>
                            <a:ea typeface="Cambria" panose="02040503050406030204" pitchFamily="18" charset="0"/>
                          </a:rPr>
                          <m:t>1</m:t>
                        </m:r>
                      </m:den>
                    </m:f>
                    <m:r>
                      <a:rPr lang="en-US" sz="2400" i="1" dirty="0">
                        <a:latin typeface="Cambria Math" panose="02040503050406030204" pitchFamily="18" charset="0"/>
                        <a:ea typeface="Cambria" panose="02040503050406030204" pitchFamily="18" charset="0"/>
                      </a:rPr>
                      <m:t> </m:t>
                    </m:r>
                  </m:oMath>
                </a14:m>
                <a:r>
                  <a:rPr lang="en-US" sz="2400" dirty="0"/>
                  <a:t>=15</a:t>
                </a:r>
                <a:endParaRPr lang="en-AU" sz="2400" dirty="0"/>
              </a:p>
            </p:txBody>
          </p:sp>
        </mc:Choice>
        <mc:Fallback>
          <p:sp>
            <p:nvSpPr>
              <p:cNvPr id="3" name="Content Placeholder 2">
                <a:extLst>
                  <a:ext uri="{FF2B5EF4-FFF2-40B4-BE49-F238E27FC236}">
                    <a16:creationId xmlns:a16="http://schemas.microsoft.com/office/drawing/2014/main" id="{3FDEC13D-0638-4B13-91D1-BB785011D83D}"/>
                  </a:ext>
                </a:extLst>
              </p:cNvPr>
              <p:cNvSpPr>
                <a:spLocks noGrp="1" noRot="1" noChangeAspect="1" noMove="1" noResize="1" noEditPoints="1" noAdjustHandles="1" noChangeArrowheads="1" noChangeShapeType="1" noTextEdit="1"/>
              </p:cNvSpPr>
              <p:nvPr>
                <p:ph idx="1"/>
              </p:nvPr>
            </p:nvSpPr>
            <p:spPr>
              <a:blipFill>
                <a:blip r:embed="rId2"/>
                <a:stretch>
                  <a:fillRect/>
                </a:stretch>
              </a:blipFill>
            </p:spPr>
            <p:txBody>
              <a:bodyPr/>
              <a:lstStyle/>
              <a:p>
                <a:r>
                  <a:rPr lang="en-AU">
                    <a:noFill/>
                  </a:rPr>
                  <a:t> </a:t>
                </a:r>
              </a:p>
            </p:txBody>
          </p:sp>
        </mc:Fallback>
      </mc:AlternateContent>
    </p:spTree>
    <p:extLst>
      <p:ext uri="{BB962C8B-B14F-4D97-AF65-F5344CB8AC3E}">
        <p14:creationId xmlns:p14="http://schemas.microsoft.com/office/powerpoint/2010/main" val="4133869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F2136-7FA1-4CB4-BBB7-4ABE790E61AA}"/>
              </a:ext>
            </a:extLst>
          </p:cNvPr>
          <p:cNvSpPr>
            <a:spLocks noGrp="1"/>
          </p:cNvSpPr>
          <p:nvPr>
            <p:ph type="title"/>
          </p:nvPr>
        </p:nvSpPr>
        <p:spPr/>
        <p:txBody>
          <a:bodyPr/>
          <a:lstStyle/>
          <a:p>
            <a:r>
              <a:rPr lang="en-AU" dirty="0"/>
              <a:t>Quick calculations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45E0DA3-7116-45DF-8EB3-4A452BE08365}"/>
                  </a:ext>
                </a:extLst>
              </p:cNvPr>
              <p:cNvSpPr>
                <a:spLocks noGrp="1"/>
              </p:cNvSpPr>
              <p:nvPr>
                <p:ph idx="1"/>
              </p:nvPr>
            </p:nvSpPr>
            <p:spPr>
              <a:xfrm>
                <a:off x="4387611" y="214009"/>
                <a:ext cx="7804389" cy="6051808"/>
              </a:xfrm>
            </p:spPr>
            <p:txBody>
              <a:bodyPr>
                <a:noAutofit/>
              </a:bodyPr>
              <a:lstStyle/>
              <a:p>
                <a:r>
                  <a:rPr lang="en-US" sz="2000" dirty="0"/>
                  <a:t>Previous example: </a:t>
                </a:r>
                <a14:m>
                  <m:oMath xmlns:m="http://schemas.openxmlformats.org/officeDocument/2006/math">
                    <m:sSub>
                      <m:sSubPr>
                        <m:ctrlPr>
                          <a:rPr lang="en-US" sz="2000" i="1" dirty="0">
                            <a:latin typeface="Cambria Math" panose="02040503050406030204" pitchFamily="18" charset="0"/>
                          </a:rPr>
                        </m:ctrlPr>
                      </m:sSubPr>
                      <m:e>
                        <m:sSup>
                          <m:sSupPr>
                            <m:ctrlPr>
                              <a:rPr lang="en-US" sz="2000" i="1">
                                <a:latin typeface="Cambria Math" panose="02040503050406030204" pitchFamily="18" charset="0"/>
                              </a:rPr>
                            </m:ctrlPr>
                          </m:sSupPr>
                          <m:e>
                            <m:r>
                              <a:rPr lang="en-US" sz="2000" i="1">
                                <a:solidFill>
                                  <a:schemeClr val="bg1"/>
                                </a:solidFill>
                                <a:latin typeface="Cambria Math" panose="02040503050406030204" pitchFamily="18" charset="0"/>
                              </a:rPr>
                              <m:t>0</m:t>
                            </m:r>
                          </m:e>
                          <m:sup>
                            <m:r>
                              <a:rPr lang="en-US" sz="2000" i="1">
                                <a:latin typeface="Cambria Math" panose="02040503050406030204" pitchFamily="18" charset="0"/>
                              </a:rPr>
                              <m:t>6</m:t>
                            </m:r>
                          </m:sup>
                        </m:sSup>
                        <m:r>
                          <a:rPr lang="en-US" sz="2000" i="1" dirty="0">
                            <a:latin typeface="Cambria Math" panose="02040503050406030204" pitchFamily="18" charset="0"/>
                          </a:rPr>
                          <m:t>𝐶</m:t>
                        </m:r>
                      </m:e>
                      <m:sub>
                        <m:r>
                          <a:rPr lang="en-US" sz="2000" i="1" dirty="0">
                            <a:latin typeface="Cambria Math" panose="02040503050406030204" pitchFamily="18" charset="0"/>
                          </a:rPr>
                          <m:t>2</m:t>
                        </m:r>
                      </m:sub>
                    </m:sSub>
                    <m:r>
                      <a:rPr lang="en-US" sz="2000" i="1" dirty="0">
                        <a:latin typeface="Cambria Math" panose="02040503050406030204" pitchFamily="18" charset="0"/>
                      </a:rPr>
                      <m:t> </m:t>
                    </m:r>
                  </m:oMath>
                </a14:m>
                <a:r>
                  <a:rPr lang="en-US" sz="2000" dirty="0"/>
                  <a:t>= </a:t>
                </a:r>
                <a14:m>
                  <m:oMath xmlns:m="http://schemas.openxmlformats.org/officeDocument/2006/math">
                    <m:sSub>
                      <m:sSubPr>
                        <m:ctrlPr>
                          <a:rPr lang="en-US" sz="2000" i="1" dirty="0">
                            <a:latin typeface="Cambria Math" panose="02040503050406030204" pitchFamily="18" charset="0"/>
                          </a:rPr>
                        </m:ctrlPr>
                      </m:sSubPr>
                      <m:e>
                        <m:sSup>
                          <m:sSupPr>
                            <m:ctrlPr>
                              <a:rPr lang="en-US" sz="2000" i="1">
                                <a:latin typeface="Cambria Math" panose="02040503050406030204" pitchFamily="18" charset="0"/>
                              </a:rPr>
                            </m:ctrlPr>
                          </m:sSupPr>
                          <m:e>
                            <m:r>
                              <a:rPr lang="en-US" sz="2000" i="1">
                                <a:solidFill>
                                  <a:schemeClr val="bg1"/>
                                </a:solidFill>
                                <a:latin typeface="Cambria Math" panose="02040503050406030204" pitchFamily="18" charset="0"/>
                              </a:rPr>
                              <m:t>0</m:t>
                            </m:r>
                          </m:e>
                          <m:sup>
                            <m:r>
                              <a:rPr lang="en-US" sz="2000" i="1">
                                <a:latin typeface="Cambria Math" panose="02040503050406030204" pitchFamily="18" charset="0"/>
                              </a:rPr>
                              <m:t>6</m:t>
                            </m:r>
                          </m:sup>
                        </m:sSup>
                        <m:r>
                          <a:rPr lang="en-US" sz="2000" i="1" dirty="0">
                            <a:latin typeface="Cambria Math" panose="02040503050406030204" pitchFamily="18" charset="0"/>
                          </a:rPr>
                          <m:t>𝐶</m:t>
                        </m:r>
                      </m:e>
                      <m:sub>
                        <m:r>
                          <a:rPr lang="en-US" sz="2000" b="0" i="1" dirty="0" smtClean="0">
                            <a:latin typeface="Cambria Math" panose="02040503050406030204" pitchFamily="18" charset="0"/>
                          </a:rPr>
                          <m:t>4</m:t>
                        </m:r>
                      </m:sub>
                    </m:sSub>
                  </m:oMath>
                </a14:m>
                <a:r>
                  <a:rPr lang="en-US" sz="2000" dirty="0"/>
                  <a:t>.</a:t>
                </a:r>
              </a:p>
              <a:p>
                <a:r>
                  <a:rPr lang="en-US" sz="2000" dirty="0"/>
                  <a:t>More generally:</a:t>
                </a:r>
              </a:p>
              <a:p>
                <a14:m>
                  <m:oMath xmlns:m="http://schemas.openxmlformats.org/officeDocument/2006/math">
                    <m:sSub>
                      <m:sSubPr>
                        <m:ctrlPr>
                          <a:rPr lang="en-US" sz="2400" i="1" dirty="0" smtClean="0">
                            <a:solidFill>
                              <a:srgbClr val="FF0000"/>
                            </a:solidFill>
                            <a:latin typeface="Cambria Math" panose="02040503050406030204" pitchFamily="18" charset="0"/>
                          </a:rPr>
                        </m:ctrlPr>
                      </m:sSubPr>
                      <m:e>
                        <m:sSup>
                          <m:sSupPr>
                            <m:ctrlPr>
                              <a:rPr lang="en-US" sz="2400" i="1">
                                <a:solidFill>
                                  <a:srgbClr val="FF0000"/>
                                </a:solidFill>
                                <a:latin typeface="Cambria Math" panose="02040503050406030204" pitchFamily="18" charset="0"/>
                              </a:rPr>
                            </m:ctrlPr>
                          </m:sSupPr>
                          <m:e>
                            <m:r>
                              <a:rPr lang="en-US" sz="2400" i="1" smtClean="0">
                                <a:solidFill>
                                  <a:schemeClr val="bg1"/>
                                </a:solidFill>
                                <a:latin typeface="Cambria Math" panose="02040503050406030204" pitchFamily="18" charset="0"/>
                              </a:rPr>
                              <m:t>0</m:t>
                            </m:r>
                          </m:e>
                          <m:sup>
                            <m:r>
                              <a:rPr lang="en-US" sz="2400" b="0" i="1" smtClean="0">
                                <a:solidFill>
                                  <a:srgbClr val="FF0000"/>
                                </a:solidFill>
                                <a:latin typeface="Cambria Math" panose="02040503050406030204" pitchFamily="18" charset="0"/>
                              </a:rPr>
                              <m:t>𝑛</m:t>
                            </m:r>
                          </m:sup>
                        </m:sSup>
                        <m:r>
                          <a:rPr lang="en-US" sz="2400" i="1" dirty="0">
                            <a:solidFill>
                              <a:srgbClr val="FF0000"/>
                            </a:solidFill>
                            <a:latin typeface="Cambria Math" panose="02040503050406030204" pitchFamily="18" charset="0"/>
                          </a:rPr>
                          <m:t>𝐶</m:t>
                        </m:r>
                      </m:e>
                      <m:sub>
                        <m:r>
                          <a:rPr lang="en-US" sz="2400" b="0" i="1" dirty="0" smtClean="0">
                            <a:solidFill>
                              <a:srgbClr val="FF0000"/>
                            </a:solidFill>
                            <a:latin typeface="Cambria Math" panose="02040503050406030204" pitchFamily="18" charset="0"/>
                          </a:rPr>
                          <m:t>𝑟</m:t>
                        </m:r>
                      </m:sub>
                    </m:sSub>
                    <m:r>
                      <a:rPr lang="en-US" sz="2400" i="1" dirty="0">
                        <a:solidFill>
                          <a:srgbClr val="FF0000"/>
                        </a:solidFill>
                        <a:latin typeface="Cambria Math" panose="02040503050406030204" pitchFamily="18" charset="0"/>
                      </a:rPr>
                      <m:t> </m:t>
                    </m:r>
                  </m:oMath>
                </a14:m>
                <a:r>
                  <a:rPr lang="en-US" sz="2400" dirty="0">
                    <a:solidFill>
                      <a:srgbClr val="FF0000"/>
                    </a:solidFill>
                  </a:rPr>
                  <a:t>= </a:t>
                </a:r>
                <a14:m>
                  <m:oMath xmlns:m="http://schemas.openxmlformats.org/officeDocument/2006/math">
                    <m:sSub>
                      <m:sSubPr>
                        <m:ctrlPr>
                          <a:rPr lang="en-US" sz="2400" i="1" dirty="0">
                            <a:solidFill>
                              <a:srgbClr val="FF0000"/>
                            </a:solidFill>
                            <a:latin typeface="Cambria Math" panose="02040503050406030204" pitchFamily="18" charset="0"/>
                          </a:rPr>
                        </m:ctrlPr>
                      </m:sSubPr>
                      <m:e>
                        <m:sSup>
                          <m:sSupPr>
                            <m:ctrlPr>
                              <a:rPr lang="en-US" sz="2400" i="1">
                                <a:solidFill>
                                  <a:srgbClr val="FF0000"/>
                                </a:solidFill>
                                <a:latin typeface="Cambria Math" panose="02040503050406030204" pitchFamily="18" charset="0"/>
                              </a:rPr>
                            </m:ctrlPr>
                          </m:sSupPr>
                          <m:e>
                            <m:r>
                              <a:rPr lang="en-US" sz="2400" i="1" smtClean="0">
                                <a:solidFill>
                                  <a:schemeClr val="bg1"/>
                                </a:solidFill>
                                <a:latin typeface="Cambria Math" panose="02040503050406030204" pitchFamily="18" charset="0"/>
                              </a:rPr>
                              <m:t>0</m:t>
                            </m:r>
                          </m:e>
                          <m:sup>
                            <m:r>
                              <a:rPr lang="en-US" sz="2400" b="0" i="1" smtClean="0">
                                <a:solidFill>
                                  <a:srgbClr val="FF0000"/>
                                </a:solidFill>
                                <a:latin typeface="Cambria Math" panose="02040503050406030204" pitchFamily="18" charset="0"/>
                              </a:rPr>
                              <m:t>𝑛</m:t>
                            </m:r>
                          </m:sup>
                        </m:sSup>
                        <m:r>
                          <a:rPr lang="en-US" sz="2400" i="1" dirty="0">
                            <a:solidFill>
                              <a:srgbClr val="FF0000"/>
                            </a:solidFill>
                            <a:latin typeface="Cambria Math" panose="02040503050406030204" pitchFamily="18" charset="0"/>
                          </a:rPr>
                          <m:t>𝐶</m:t>
                        </m:r>
                      </m:e>
                      <m:sub>
                        <m:r>
                          <a:rPr lang="en-US" sz="2400" b="0" i="1" dirty="0" smtClean="0">
                            <a:solidFill>
                              <a:srgbClr val="FF0000"/>
                            </a:solidFill>
                            <a:latin typeface="Cambria Math" panose="02040503050406030204" pitchFamily="18" charset="0"/>
                          </a:rPr>
                          <m:t>𝑛</m:t>
                        </m:r>
                        <m:r>
                          <a:rPr lang="en-US" sz="2400" b="0" i="1" dirty="0" smtClean="0">
                            <a:solidFill>
                              <a:srgbClr val="FF0000"/>
                            </a:solidFill>
                            <a:latin typeface="Cambria Math" panose="02040503050406030204" pitchFamily="18" charset="0"/>
                          </a:rPr>
                          <m:t>−</m:t>
                        </m:r>
                        <m:r>
                          <a:rPr lang="en-US" sz="2400" b="0" i="1" dirty="0" smtClean="0">
                            <a:solidFill>
                              <a:srgbClr val="FF0000"/>
                            </a:solidFill>
                            <a:latin typeface="Cambria Math" panose="02040503050406030204" pitchFamily="18" charset="0"/>
                          </a:rPr>
                          <m:t>𝑟</m:t>
                        </m:r>
                      </m:sub>
                    </m:sSub>
                    <m:r>
                      <a:rPr lang="en-US" sz="2400" i="1" dirty="0">
                        <a:solidFill>
                          <a:srgbClr val="FF0000"/>
                        </a:solidFill>
                        <a:latin typeface="Cambria Math" panose="02040503050406030204" pitchFamily="18" charset="0"/>
                      </a:rPr>
                      <m:t> </m:t>
                    </m:r>
                  </m:oMath>
                </a14:m>
                <a:endParaRPr lang="en-US" sz="2400" dirty="0">
                  <a:solidFill>
                    <a:srgbClr val="FF0000"/>
                  </a:solidFill>
                </a:endParaRPr>
              </a:p>
              <a:p>
                <a14:m>
                  <m:oMath xmlns:m="http://schemas.openxmlformats.org/officeDocument/2006/math">
                    <m:sSub>
                      <m:sSubPr>
                        <m:ctrlPr>
                          <a:rPr lang="en-US" sz="2000" i="1" dirty="0" smtClean="0">
                            <a:solidFill>
                              <a:srgbClr val="FF0000"/>
                            </a:solidFill>
                            <a:latin typeface="Cambria Math" panose="02040503050406030204" pitchFamily="18" charset="0"/>
                          </a:rPr>
                        </m:ctrlPr>
                      </m:sSubPr>
                      <m:e>
                        <m:sSup>
                          <m:sSupPr>
                            <m:ctrlPr>
                              <a:rPr lang="en-US" sz="2000" i="1">
                                <a:solidFill>
                                  <a:srgbClr val="FF0000"/>
                                </a:solidFill>
                                <a:latin typeface="Cambria Math" panose="02040503050406030204" pitchFamily="18" charset="0"/>
                              </a:rPr>
                            </m:ctrlPr>
                          </m:sSupPr>
                          <m:e>
                            <m:r>
                              <a:rPr lang="en-US" sz="2000" i="1" smtClean="0">
                                <a:solidFill>
                                  <a:schemeClr val="bg1"/>
                                </a:solidFill>
                                <a:latin typeface="Cambria Math" panose="02040503050406030204" pitchFamily="18" charset="0"/>
                              </a:rPr>
                              <m:t>0</m:t>
                            </m:r>
                          </m:e>
                          <m:sup>
                            <m:r>
                              <a:rPr lang="en-US" sz="2000" i="1">
                                <a:solidFill>
                                  <a:srgbClr val="FF0000"/>
                                </a:solidFill>
                                <a:latin typeface="Cambria Math" panose="02040503050406030204" pitchFamily="18" charset="0"/>
                              </a:rPr>
                              <m:t>𝑛</m:t>
                            </m:r>
                          </m:sup>
                        </m:sSup>
                        <m:r>
                          <a:rPr lang="en-US" sz="2000" i="1" dirty="0">
                            <a:solidFill>
                              <a:srgbClr val="FF0000"/>
                            </a:solidFill>
                            <a:latin typeface="Cambria Math" panose="02040503050406030204" pitchFamily="18" charset="0"/>
                          </a:rPr>
                          <m:t>𝐶</m:t>
                        </m:r>
                      </m:e>
                      <m:sub>
                        <m:r>
                          <a:rPr lang="en-US" sz="2000" b="0" i="1" dirty="0" smtClean="0">
                            <a:solidFill>
                              <a:srgbClr val="FF0000"/>
                            </a:solidFill>
                            <a:latin typeface="Cambria Math" panose="02040503050406030204" pitchFamily="18" charset="0"/>
                          </a:rPr>
                          <m:t>0</m:t>
                        </m:r>
                      </m:sub>
                    </m:sSub>
                    <m:r>
                      <a:rPr lang="en-US" sz="2000" i="1" dirty="0">
                        <a:solidFill>
                          <a:srgbClr val="FF0000"/>
                        </a:solidFill>
                        <a:latin typeface="Cambria Math" panose="02040503050406030204" pitchFamily="18" charset="0"/>
                      </a:rPr>
                      <m:t> </m:t>
                    </m:r>
                  </m:oMath>
                </a14:m>
                <a:r>
                  <a:rPr lang="en-US" sz="2000" dirty="0">
                    <a:solidFill>
                      <a:srgbClr val="FF0000"/>
                    </a:solidFill>
                  </a:rPr>
                  <a:t>=1</a:t>
                </a:r>
                <a:r>
                  <a:rPr lang="en-US" sz="2000" dirty="0"/>
                  <a:t>, since there is only one way to select no objects from n objects</a:t>
                </a:r>
              </a:p>
              <a:p>
                <a14:m>
                  <m:oMath xmlns:m="http://schemas.openxmlformats.org/officeDocument/2006/math">
                    <m:sSub>
                      <m:sSubPr>
                        <m:ctrlPr>
                          <a:rPr lang="en-US" sz="2000" i="1" dirty="0" smtClean="0">
                            <a:solidFill>
                              <a:srgbClr val="FF0000"/>
                            </a:solidFill>
                            <a:latin typeface="Cambria Math" panose="02040503050406030204" pitchFamily="18" charset="0"/>
                          </a:rPr>
                        </m:ctrlPr>
                      </m:sSubPr>
                      <m:e>
                        <m:sSup>
                          <m:sSupPr>
                            <m:ctrlPr>
                              <a:rPr lang="en-US" sz="2000" i="1">
                                <a:solidFill>
                                  <a:srgbClr val="FF0000"/>
                                </a:solidFill>
                                <a:latin typeface="Cambria Math" panose="02040503050406030204" pitchFamily="18" charset="0"/>
                              </a:rPr>
                            </m:ctrlPr>
                          </m:sSupPr>
                          <m:e>
                            <m:r>
                              <a:rPr lang="en-US" sz="2000" i="1" smtClean="0">
                                <a:solidFill>
                                  <a:schemeClr val="bg1"/>
                                </a:solidFill>
                                <a:latin typeface="Cambria Math" panose="02040503050406030204" pitchFamily="18" charset="0"/>
                              </a:rPr>
                              <m:t>0</m:t>
                            </m:r>
                          </m:e>
                          <m:sup>
                            <m:r>
                              <a:rPr lang="en-US" sz="2000" i="1">
                                <a:solidFill>
                                  <a:srgbClr val="FF0000"/>
                                </a:solidFill>
                                <a:latin typeface="Cambria Math" panose="02040503050406030204" pitchFamily="18" charset="0"/>
                              </a:rPr>
                              <m:t>𝑛</m:t>
                            </m:r>
                          </m:sup>
                        </m:sSup>
                        <m:r>
                          <a:rPr lang="en-US" sz="2000" i="1" dirty="0">
                            <a:solidFill>
                              <a:srgbClr val="FF0000"/>
                            </a:solidFill>
                            <a:latin typeface="Cambria Math" panose="02040503050406030204" pitchFamily="18" charset="0"/>
                          </a:rPr>
                          <m:t>𝐶</m:t>
                        </m:r>
                      </m:e>
                      <m:sub>
                        <m:r>
                          <a:rPr lang="en-US" sz="2000" b="0" i="1" dirty="0" smtClean="0">
                            <a:solidFill>
                              <a:srgbClr val="FF0000"/>
                            </a:solidFill>
                            <a:latin typeface="Cambria Math" panose="02040503050406030204" pitchFamily="18" charset="0"/>
                          </a:rPr>
                          <m:t>𝑛</m:t>
                        </m:r>
                      </m:sub>
                    </m:sSub>
                    <m:r>
                      <a:rPr lang="en-US" sz="2000" i="1" dirty="0">
                        <a:solidFill>
                          <a:srgbClr val="FF0000"/>
                        </a:solidFill>
                        <a:latin typeface="Cambria Math" panose="02040503050406030204" pitchFamily="18" charset="0"/>
                      </a:rPr>
                      <m:t> </m:t>
                    </m:r>
                  </m:oMath>
                </a14:m>
                <a:r>
                  <a:rPr lang="en-US" sz="2000" dirty="0">
                    <a:solidFill>
                      <a:srgbClr val="FF0000"/>
                    </a:solidFill>
                  </a:rPr>
                  <a:t>=1, </a:t>
                </a:r>
                <a:r>
                  <a:rPr lang="en-US" sz="2000" dirty="0"/>
                  <a:t>since there is only one way to select n objects from n objects</a:t>
                </a:r>
              </a:p>
              <a:p>
                <a14:m>
                  <m:oMath xmlns:m="http://schemas.openxmlformats.org/officeDocument/2006/math">
                    <m:sSub>
                      <m:sSubPr>
                        <m:ctrlPr>
                          <a:rPr lang="en-US" sz="2000" i="1" dirty="0" smtClean="0">
                            <a:solidFill>
                              <a:srgbClr val="FF0000"/>
                            </a:solidFill>
                            <a:latin typeface="Cambria Math" panose="02040503050406030204" pitchFamily="18" charset="0"/>
                          </a:rPr>
                        </m:ctrlPr>
                      </m:sSubPr>
                      <m:e>
                        <m:sSup>
                          <m:sSupPr>
                            <m:ctrlPr>
                              <a:rPr lang="en-US" sz="2000" i="1">
                                <a:solidFill>
                                  <a:srgbClr val="FF0000"/>
                                </a:solidFill>
                                <a:latin typeface="Cambria Math" panose="02040503050406030204" pitchFamily="18" charset="0"/>
                              </a:rPr>
                            </m:ctrlPr>
                          </m:sSupPr>
                          <m:e>
                            <m:r>
                              <a:rPr lang="en-US" sz="2000" i="1" smtClean="0">
                                <a:solidFill>
                                  <a:schemeClr val="bg1"/>
                                </a:solidFill>
                                <a:latin typeface="Cambria Math" panose="02040503050406030204" pitchFamily="18" charset="0"/>
                              </a:rPr>
                              <m:t>0</m:t>
                            </m:r>
                          </m:e>
                          <m:sup>
                            <m:r>
                              <a:rPr lang="en-US" sz="2000" i="1">
                                <a:solidFill>
                                  <a:srgbClr val="FF0000"/>
                                </a:solidFill>
                                <a:latin typeface="Cambria Math" panose="02040503050406030204" pitchFamily="18" charset="0"/>
                              </a:rPr>
                              <m:t>𝑛</m:t>
                            </m:r>
                          </m:sup>
                        </m:sSup>
                        <m:r>
                          <a:rPr lang="en-US" sz="2000" i="1" dirty="0">
                            <a:solidFill>
                              <a:srgbClr val="FF0000"/>
                            </a:solidFill>
                            <a:latin typeface="Cambria Math" panose="02040503050406030204" pitchFamily="18" charset="0"/>
                          </a:rPr>
                          <m:t>𝐶</m:t>
                        </m:r>
                      </m:e>
                      <m:sub>
                        <m:r>
                          <a:rPr lang="en-US" sz="2000" b="0" i="1" dirty="0" smtClean="0">
                            <a:solidFill>
                              <a:srgbClr val="FF0000"/>
                            </a:solidFill>
                            <a:latin typeface="Cambria Math" panose="02040503050406030204" pitchFamily="18" charset="0"/>
                          </a:rPr>
                          <m:t>1</m:t>
                        </m:r>
                      </m:sub>
                    </m:sSub>
                    <m:r>
                      <a:rPr lang="en-US" sz="2000" i="1" dirty="0">
                        <a:solidFill>
                          <a:srgbClr val="FF0000"/>
                        </a:solidFill>
                        <a:latin typeface="Cambria Math" panose="02040503050406030204" pitchFamily="18" charset="0"/>
                      </a:rPr>
                      <m:t> </m:t>
                    </m:r>
                  </m:oMath>
                </a14:m>
                <a:r>
                  <a:rPr lang="en-US" sz="2000" dirty="0">
                    <a:solidFill>
                      <a:srgbClr val="FF0000"/>
                    </a:solidFill>
                  </a:rPr>
                  <a:t>=n</a:t>
                </a:r>
                <a:r>
                  <a:rPr lang="en-US" sz="2000" dirty="0"/>
                  <a:t>, since there are n ways to select one object from n objects</a:t>
                </a:r>
              </a:p>
              <a:p>
                <a14:m>
                  <m:oMath xmlns:m="http://schemas.openxmlformats.org/officeDocument/2006/math">
                    <m:sSub>
                      <m:sSubPr>
                        <m:ctrlPr>
                          <a:rPr lang="en-US" sz="2000" i="1" dirty="0" smtClean="0">
                            <a:solidFill>
                              <a:srgbClr val="FF0000"/>
                            </a:solidFill>
                            <a:latin typeface="Cambria Math" panose="02040503050406030204" pitchFamily="18" charset="0"/>
                          </a:rPr>
                        </m:ctrlPr>
                      </m:sSubPr>
                      <m:e>
                        <m:sSup>
                          <m:sSupPr>
                            <m:ctrlPr>
                              <a:rPr lang="en-US" sz="2000" i="1">
                                <a:solidFill>
                                  <a:srgbClr val="FF0000"/>
                                </a:solidFill>
                                <a:latin typeface="Cambria Math" panose="02040503050406030204" pitchFamily="18" charset="0"/>
                              </a:rPr>
                            </m:ctrlPr>
                          </m:sSupPr>
                          <m:e>
                            <m:r>
                              <a:rPr lang="en-US" sz="2000" i="1" smtClean="0">
                                <a:solidFill>
                                  <a:schemeClr val="bg1"/>
                                </a:solidFill>
                                <a:latin typeface="Cambria Math" panose="02040503050406030204" pitchFamily="18" charset="0"/>
                              </a:rPr>
                              <m:t>0</m:t>
                            </m:r>
                          </m:e>
                          <m:sup>
                            <m:r>
                              <a:rPr lang="en-US" sz="2000" i="1">
                                <a:solidFill>
                                  <a:srgbClr val="FF0000"/>
                                </a:solidFill>
                                <a:latin typeface="Cambria Math" panose="02040503050406030204" pitchFamily="18" charset="0"/>
                              </a:rPr>
                              <m:t>𝑛</m:t>
                            </m:r>
                          </m:sup>
                        </m:sSup>
                        <m:r>
                          <a:rPr lang="en-US" sz="2000" i="1" dirty="0">
                            <a:solidFill>
                              <a:srgbClr val="FF0000"/>
                            </a:solidFill>
                            <a:latin typeface="Cambria Math" panose="02040503050406030204" pitchFamily="18" charset="0"/>
                          </a:rPr>
                          <m:t>𝐶</m:t>
                        </m:r>
                      </m:e>
                      <m:sub>
                        <m:r>
                          <a:rPr lang="en-US" sz="2000" b="0" i="1" dirty="0" smtClean="0">
                            <a:solidFill>
                              <a:srgbClr val="FF0000"/>
                            </a:solidFill>
                            <a:latin typeface="Cambria Math" panose="02040503050406030204" pitchFamily="18" charset="0"/>
                          </a:rPr>
                          <m:t>𝑛</m:t>
                        </m:r>
                        <m:r>
                          <a:rPr lang="en-US" sz="2000" b="0" i="1" dirty="0" smtClean="0">
                            <a:solidFill>
                              <a:srgbClr val="FF0000"/>
                            </a:solidFill>
                            <a:latin typeface="Cambria Math" panose="02040503050406030204" pitchFamily="18" charset="0"/>
                          </a:rPr>
                          <m:t>−1</m:t>
                        </m:r>
                      </m:sub>
                    </m:sSub>
                    <m:r>
                      <a:rPr lang="en-US" sz="2000" i="1" dirty="0">
                        <a:solidFill>
                          <a:srgbClr val="FF0000"/>
                        </a:solidFill>
                        <a:latin typeface="Cambria Math" panose="02040503050406030204" pitchFamily="18" charset="0"/>
                      </a:rPr>
                      <m:t> </m:t>
                    </m:r>
                  </m:oMath>
                </a14:m>
                <a:r>
                  <a:rPr lang="en-US" sz="2000" dirty="0">
                    <a:solidFill>
                      <a:srgbClr val="FF0000"/>
                    </a:solidFill>
                  </a:rPr>
                  <a:t>=n</a:t>
                </a:r>
                <a:r>
                  <a:rPr lang="en-US" sz="2000" dirty="0"/>
                  <a:t>, since this corresponds to the number of ways of not selecting one object from n objects.</a:t>
                </a:r>
                <a:endParaRPr lang="en-AU" sz="2000" dirty="0"/>
              </a:p>
            </p:txBody>
          </p:sp>
        </mc:Choice>
        <mc:Fallback>
          <p:sp>
            <p:nvSpPr>
              <p:cNvPr id="3" name="Content Placeholder 2">
                <a:extLst>
                  <a:ext uri="{FF2B5EF4-FFF2-40B4-BE49-F238E27FC236}">
                    <a16:creationId xmlns:a16="http://schemas.microsoft.com/office/drawing/2014/main" id="{A45E0DA3-7116-45DF-8EB3-4A452BE08365}"/>
                  </a:ext>
                </a:extLst>
              </p:cNvPr>
              <p:cNvSpPr>
                <a:spLocks noGrp="1" noRot="1" noChangeAspect="1" noMove="1" noResize="1" noEditPoints="1" noAdjustHandles="1" noChangeArrowheads="1" noChangeShapeType="1" noTextEdit="1"/>
              </p:cNvSpPr>
              <p:nvPr>
                <p:ph idx="1"/>
              </p:nvPr>
            </p:nvSpPr>
            <p:spPr>
              <a:xfrm>
                <a:off x="4387611" y="214009"/>
                <a:ext cx="7804389" cy="6051808"/>
              </a:xfrm>
              <a:blipFill>
                <a:blip r:embed="rId2"/>
                <a:stretch>
                  <a:fillRect l="-1250" r="-78"/>
                </a:stretch>
              </a:blipFill>
            </p:spPr>
            <p:txBody>
              <a:bodyPr/>
              <a:lstStyle/>
              <a:p>
                <a:r>
                  <a:rPr lang="en-AU">
                    <a:noFill/>
                  </a:rPr>
                  <a:t> </a:t>
                </a:r>
              </a:p>
            </p:txBody>
          </p:sp>
        </mc:Fallback>
      </mc:AlternateContent>
    </p:spTree>
    <p:extLst>
      <p:ext uri="{BB962C8B-B14F-4D97-AF65-F5344CB8AC3E}">
        <p14:creationId xmlns:p14="http://schemas.microsoft.com/office/powerpoint/2010/main" val="402546165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emplate>Atlas</Template>
  <TotalTime>65</TotalTime>
  <Words>939</Words>
  <Application>Microsoft Office PowerPoint</Application>
  <PresentationFormat>Widescreen</PresentationFormat>
  <Paragraphs>71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 Light</vt:lpstr>
      <vt:lpstr>Cambria</vt:lpstr>
      <vt:lpstr>Cambria Math</vt:lpstr>
      <vt:lpstr>Rockwell</vt:lpstr>
      <vt:lpstr>Wingdings</vt:lpstr>
      <vt:lpstr>Atlas</vt:lpstr>
      <vt:lpstr>Combinations</vt:lpstr>
      <vt:lpstr>Combinations </vt:lpstr>
      <vt:lpstr>How many ways can two letters be chosen from the set {A,B,C,D}?</vt:lpstr>
      <vt:lpstr>Number of combinations</vt:lpstr>
      <vt:lpstr>Number of combinations</vt:lpstr>
      <vt:lpstr>A pizza can have three toppings chosen from nine options. How many different pizzas can be made?             Examples    How many subsets of {1,2,3,…,20} have exactly two elements?</vt:lpstr>
      <vt:lpstr>Find how many ways 10 students can be selected from a class of 20 students.</vt:lpstr>
      <vt:lpstr>Consider a group of six students. In how many ways can a group of:  a. two students be selected b. four students be selected</vt:lpstr>
      <vt:lpstr>Quick calculations</vt:lpstr>
      <vt:lpstr>Examples</vt:lpstr>
      <vt:lpstr>Example</vt:lpstr>
      <vt:lpstr>Alternative notation</vt:lpstr>
      <vt:lpstr>Section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Combinations</dc:title>
  <dc:creator>Lyn ZHANG</dc:creator>
  <cp:lastModifiedBy>Lyn ZHANG</cp:lastModifiedBy>
  <cp:revision>13</cp:revision>
  <dcterms:created xsi:type="dcterms:W3CDTF">2021-05-26T04:04:27Z</dcterms:created>
  <dcterms:modified xsi:type="dcterms:W3CDTF">2021-06-01T01:30:12Z</dcterms:modified>
</cp:coreProperties>
</file>