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7"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49" d="100"/>
          <a:sy n="49" d="100"/>
        </p:scale>
        <p:origin x="930" y="4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89" name="Group 88"/>
          <p:cNvGrpSpPr/>
          <p:nvPr/>
        </p:nvGrpSpPr>
        <p:grpSpPr>
          <a:xfrm>
            <a:off x="-329674" y="-59376"/>
            <a:ext cx="12515851" cy="6923798"/>
            <a:chOff x="-329674" y="-51881"/>
            <a:chExt cx="12515851" cy="6923798"/>
          </a:xfrm>
        </p:grpSpPr>
        <p:sp>
          <p:nvSpPr>
            <p:cNvPr id="90"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3"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0"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1"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2"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3"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4"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5"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6"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7"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8"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1669293" y="1186483"/>
            <a:ext cx="8848345" cy="4477933"/>
            <a:chOff x="1669293" y="1186483"/>
            <a:chExt cx="8848345" cy="4477933"/>
          </a:xfrm>
        </p:grpSpPr>
        <p:sp>
          <p:nvSpPr>
            <p:cNvPr id="39" name="Rectangle 38"/>
            <p:cNvSpPr/>
            <p:nvPr/>
          </p:nvSpPr>
          <p:spPr>
            <a:xfrm>
              <a:off x="1674042" y="1186483"/>
              <a:ext cx="8843596"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1" name="Rectangle 40"/>
            <p:cNvSpPr/>
            <p:nvPr/>
          </p:nvSpPr>
          <p:spPr>
            <a:xfrm>
              <a:off x="1669293" y="1991156"/>
              <a:ext cx="8845667"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ctrTitle"/>
          </p:nvPr>
        </p:nvSpPr>
        <p:spPr>
          <a:xfrm>
            <a:off x="1759236" y="2075504"/>
            <a:ext cx="8679915" cy="1748729"/>
          </a:xfrm>
        </p:spPr>
        <p:txBody>
          <a:bodyPr bIns="0" anchor="b">
            <a:normAutofit/>
          </a:bodyPr>
          <a:lstStyle>
            <a:lvl1pPr algn="ctr">
              <a:lnSpc>
                <a:spcPct val="80000"/>
              </a:lnSpc>
              <a:defRPr sz="5400" spc="-150">
                <a:solidFill>
                  <a:srgbClr val="FFFEFF"/>
                </a:solidFill>
              </a:defRPr>
            </a:lvl1pPr>
          </a:lstStyle>
          <a:p>
            <a:r>
              <a:rPr lang="en-US"/>
              <a:t>Click to edit Master title style</a:t>
            </a:r>
            <a:endParaRPr lang="en-US" dirty="0"/>
          </a:p>
        </p:txBody>
      </p:sp>
      <p:sp>
        <p:nvSpPr>
          <p:cNvPr id="3" name="Subtitle 2"/>
          <p:cNvSpPr>
            <a:spLocks noGrp="1"/>
          </p:cNvSpPr>
          <p:nvPr>
            <p:ph type="subTitle" idx="1"/>
          </p:nvPr>
        </p:nvSpPr>
        <p:spPr>
          <a:xfrm>
            <a:off x="1759237" y="3906266"/>
            <a:ext cx="8673427" cy="1322587"/>
          </a:xfrm>
        </p:spPr>
        <p:txBody>
          <a:bodyPr tIns="0">
            <a:normAutofit/>
          </a:bodyPr>
          <a:lstStyle>
            <a:lvl1pPr marL="0" indent="0" algn="ctr">
              <a:lnSpc>
                <a:spcPct val="100000"/>
              </a:lnSpc>
              <a:buNone/>
              <a:defRPr sz="1800" b="0">
                <a:solidFill>
                  <a:srgbClr val="FFFEFF"/>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804672" y="320040"/>
            <a:ext cx="3657600" cy="320040"/>
          </a:xfrm>
        </p:spPr>
        <p:txBody>
          <a:bodyPr vert="horz" lIns="91440" tIns="45720" rIns="91440" bIns="45720" rtlCol="0" anchor="ctr"/>
          <a:lstStyle>
            <a:lvl1pPr>
              <a:defRPr lang="en-US"/>
            </a:lvl1pPr>
          </a:lstStyle>
          <a:p>
            <a:fld id="{69A997AE-3DDA-480C-8633-D8ECF0D793D7}" type="datetimeFigureOut">
              <a:rPr lang="en-AU" smtClean="0"/>
              <a:t>1/06/2021</a:t>
            </a:fld>
            <a:endParaRPr lang="en-AU"/>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en-AU"/>
          </a:p>
        </p:txBody>
      </p:sp>
      <p:sp>
        <p:nvSpPr>
          <p:cNvPr id="6" name="Slide Number Placeholder 5"/>
          <p:cNvSpPr>
            <a:spLocks noGrp="1"/>
          </p:cNvSpPr>
          <p:nvPr>
            <p:ph type="sldNum" sz="quarter" idx="12"/>
          </p:nvPr>
        </p:nvSpPr>
        <p:spPr>
          <a:xfrm>
            <a:off x="10469880" y="320040"/>
            <a:ext cx="914400" cy="320040"/>
          </a:xfrm>
        </p:spPr>
        <p:txBody>
          <a:bodyPr/>
          <a:lstStyle/>
          <a:p>
            <a:fld id="{F485D374-0870-406F-9A51-BEE7F5A62AAB}" type="slidenum">
              <a:rPr lang="en-AU" smtClean="0"/>
              <a:t>‹#›</a:t>
            </a:fld>
            <a:endParaRPr lang="en-AU"/>
          </a:p>
        </p:txBody>
      </p:sp>
    </p:spTree>
    <p:extLst>
      <p:ext uri="{BB962C8B-B14F-4D97-AF65-F5344CB8AC3E}">
        <p14:creationId xmlns:p14="http://schemas.microsoft.com/office/powerpoint/2010/main" val="26597284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grpSp>
        <p:nvGrpSpPr>
          <p:cNvPr id="75" name="Group 74"/>
          <p:cNvGrpSpPr/>
          <p:nvPr/>
        </p:nvGrpSpPr>
        <p:grpSpPr>
          <a:xfrm>
            <a:off x="-417513"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800144"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1"/>
          </a:xfrm>
        </p:spPr>
        <p:txBody>
          <a:bodyPr/>
          <a:lstStyle>
            <a:lvl1pPr>
              <a:defRPr>
                <a:solidFill>
                  <a:srgbClr val="FFFEFF"/>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5109983" y="794719"/>
            <a:ext cx="6275035" cy="525709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9A997AE-3DDA-480C-8633-D8ECF0D793D7}" type="datetimeFigureOut">
              <a:rPr lang="en-AU" smtClean="0"/>
              <a:t>1/06/2021</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F485D374-0870-406F-9A51-BEE7F5A62AAB}" type="slidenum">
              <a:rPr lang="en-AU" smtClean="0"/>
              <a:t>‹#›</a:t>
            </a:fld>
            <a:endParaRPr lang="en-AU"/>
          </a:p>
        </p:txBody>
      </p:sp>
    </p:spTree>
    <p:extLst>
      <p:ext uri="{BB962C8B-B14F-4D97-AF65-F5344CB8AC3E}">
        <p14:creationId xmlns:p14="http://schemas.microsoft.com/office/powerpoint/2010/main" val="20061253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grpSp>
        <p:nvGrpSpPr>
          <p:cNvPr id="75" name="Group 74"/>
          <p:cNvGrpSpPr/>
          <p:nvPr/>
        </p:nvGrpSpPr>
        <p:grpSpPr>
          <a:xfrm flipH="1">
            <a:off x="0"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7718948"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Vertical Title 1"/>
          <p:cNvSpPr>
            <a:spLocks noGrp="1"/>
          </p:cNvSpPr>
          <p:nvPr>
            <p:ph type="title" orient="vert"/>
          </p:nvPr>
        </p:nvSpPr>
        <p:spPr>
          <a:xfrm>
            <a:off x="7807437" y="2349925"/>
            <a:ext cx="3501195" cy="2456442"/>
          </a:xfrm>
        </p:spPr>
        <p:txBody>
          <a:bodyPr vert="eaVert"/>
          <a:lstStyle>
            <a:lvl1pPr algn="l">
              <a:lnSpc>
                <a:spcPct val="80000"/>
              </a:lnSpc>
              <a:defRPr>
                <a:solidFill>
                  <a:srgbClr val="FFFEFF"/>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802747" y="798444"/>
            <a:ext cx="6268622" cy="525730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04672" y="320040"/>
            <a:ext cx="3657600" cy="320040"/>
          </a:xfrm>
        </p:spPr>
        <p:txBody>
          <a:bodyPr/>
          <a:lstStyle/>
          <a:p>
            <a:fld id="{69A997AE-3DDA-480C-8633-D8ECF0D793D7}" type="datetimeFigureOut">
              <a:rPr lang="en-AU" smtClean="0"/>
              <a:t>1/06/2021</a:t>
            </a:fld>
            <a:endParaRPr lang="en-AU"/>
          </a:p>
        </p:txBody>
      </p:sp>
      <p:sp>
        <p:nvSpPr>
          <p:cNvPr id="5" name="Footer Placeholder 4"/>
          <p:cNvSpPr>
            <a:spLocks noGrp="1"/>
          </p:cNvSpPr>
          <p:nvPr>
            <p:ph type="ftr" sz="quarter" idx="11"/>
          </p:nvPr>
        </p:nvSpPr>
        <p:spPr>
          <a:xfrm>
            <a:off x="804672" y="6227064"/>
            <a:ext cx="10588752" cy="320040"/>
          </a:xfrm>
        </p:spPr>
        <p:txBody>
          <a:bodyPr/>
          <a:lstStyle/>
          <a:p>
            <a:endParaRPr lang="en-AU"/>
          </a:p>
        </p:txBody>
      </p:sp>
      <p:sp>
        <p:nvSpPr>
          <p:cNvPr id="6" name="Slide Number Placeholder 5"/>
          <p:cNvSpPr>
            <a:spLocks noGrp="1"/>
          </p:cNvSpPr>
          <p:nvPr>
            <p:ph type="sldNum" sz="quarter" idx="12"/>
          </p:nvPr>
        </p:nvSpPr>
        <p:spPr>
          <a:xfrm>
            <a:off x="10469880" y="320040"/>
            <a:ext cx="914400" cy="320040"/>
          </a:xfrm>
        </p:spPr>
        <p:txBody>
          <a:bodyPr/>
          <a:lstStyle/>
          <a:p>
            <a:fld id="{F485D374-0870-406F-9A51-BEE7F5A62AAB}" type="slidenum">
              <a:rPr lang="en-AU" smtClean="0"/>
              <a:t>‹#›</a:t>
            </a:fld>
            <a:endParaRPr lang="en-AU"/>
          </a:p>
        </p:txBody>
      </p:sp>
    </p:spTree>
    <p:extLst>
      <p:ext uri="{BB962C8B-B14F-4D97-AF65-F5344CB8AC3E}">
        <p14:creationId xmlns:p14="http://schemas.microsoft.com/office/powerpoint/2010/main" val="678297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pSp>
        <p:nvGrpSpPr>
          <p:cNvPr id="80" name="Group 79"/>
          <p:cNvGrpSpPr/>
          <p:nvPr/>
        </p:nvGrpSpPr>
        <p:grpSpPr>
          <a:xfrm>
            <a:off x="-417513" y="0"/>
            <a:ext cx="12584114" cy="6853238"/>
            <a:chOff x="-417513" y="0"/>
            <a:chExt cx="12584114" cy="6853238"/>
          </a:xfrm>
        </p:grpSpPr>
        <p:sp>
          <p:nvSpPr>
            <p:cNvPr id="81"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0"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1"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7" name="Group 26"/>
          <p:cNvGrpSpPr/>
          <p:nvPr/>
        </p:nvGrpSpPr>
        <p:grpSpPr>
          <a:xfrm>
            <a:off x="800144" y="1699589"/>
            <a:ext cx="3674476" cy="3470421"/>
            <a:chOff x="697883" y="1816768"/>
            <a:chExt cx="3674476" cy="3470421"/>
          </a:xfrm>
        </p:grpSpPr>
        <p:sp>
          <p:nvSpPr>
            <p:cNvPr id="28" name="Rectangle 27"/>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9"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9"/>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49925"/>
            <a:ext cx="3498979" cy="2456442"/>
          </a:xfrm>
        </p:spPr>
        <p:txBody>
          <a:bodyPr/>
          <a:lstStyle>
            <a:lvl1pPr>
              <a:defRPr>
                <a:solidFill>
                  <a:srgbClr val="FFFEFF"/>
                </a:solidFill>
              </a:defRPr>
            </a:lvl1pPr>
          </a:lstStyle>
          <a:p>
            <a:r>
              <a:rPr lang="en-US"/>
              <a:t>Click to edit Master title style</a:t>
            </a:r>
            <a:endParaRPr lang="en-US" dirty="0"/>
          </a:p>
        </p:txBody>
      </p:sp>
      <p:sp>
        <p:nvSpPr>
          <p:cNvPr id="3" name="Content Placeholder 2"/>
          <p:cNvSpPr>
            <a:spLocks noGrp="1"/>
          </p:cNvSpPr>
          <p:nvPr>
            <p:ph idx="1"/>
          </p:nvPr>
        </p:nvSpPr>
        <p:spPr>
          <a:xfrm>
            <a:off x="5118447" y="803186"/>
            <a:ext cx="6281873" cy="5248622"/>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9A997AE-3DDA-480C-8633-D8ECF0D793D7}" type="datetimeFigureOut">
              <a:rPr lang="en-AU" smtClean="0"/>
              <a:t>1/06/2021</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F485D374-0870-406F-9A51-BEE7F5A62AAB}" type="slidenum">
              <a:rPr lang="en-AU" smtClean="0"/>
              <a:t>‹#›</a:t>
            </a:fld>
            <a:endParaRPr lang="en-AU"/>
          </a:p>
        </p:txBody>
      </p:sp>
    </p:spTree>
    <p:extLst>
      <p:ext uri="{BB962C8B-B14F-4D97-AF65-F5344CB8AC3E}">
        <p14:creationId xmlns:p14="http://schemas.microsoft.com/office/powerpoint/2010/main" val="37365456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77" name="Group 76"/>
          <p:cNvGrpSpPr/>
          <p:nvPr/>
        </p:nvGrpSpPr>
        <p:grpSpPr>
          <a:xfrm>
            <a:off x="-329674" y="-59376"/>
            <a:ext cx="12515851" cy="6923798"/>
            <a:chOff x="-329674" y="-51881"/>
            <a:chExt cx="12515851" cy="6923798"/>
          </a:xfrm>
        </p:grpSpPr>
        <p:sp>
          <p:nvSpPr>
            <p:cNvPr id="78"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3259545" y="1186483"/>
            <a:ext cx="5666145" cy="4477933"/>
            <a:chOff x="3259545" y="1186483"/>
            <a:chExt cx="5666145" cy="4477933"/>
          </a:xfrm>
        </p:grpSpPr>
        <p:sp>
          <p:nvSpPr>
            <p:cNvPr id="99" name="Rectangle 98"/>
            <p:cNvSpPr/>
            <p:nvPr/>
          </p:nvSpPr>
          <p:spPr>
            <a:xfrm>
              <a:off x="3259545" y="1186483"/>
              <a:ext cx="5657881"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1" name="Rectangle 100"/>
            <p:cNvSpPr/>
            <p:nvPr/>
          </p:nvSpPr>
          <p:spPr>
            <a:xfrm>
              <a:off x="3259545" y="1991156"/>
              <a:ext cx="5666145"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3344216" y="2074730"/>
            <a:ext cx="5490224" cy="1689390"/>
          </a:xfrm>
        </p:spPr>
        <p:txBody>
          <a:bodyPr bIns="0" anchor="b">
            <a:normAutofit/>
          </a:bodyPr>
          <a:lstStyle>
            <a:lvl1pPr algn="ctr">
              <a:defRPr sz="4400">
                <a:solidFill>
                  <a:srgbClr val="FFFEFF"/>
                </a:solidFill>
              </a:defRPr>
            </a:lvl1pPr>
          </a:lstStyle>
          <a:p>
            <a:r>
              <a:rPr lang="en-US"/>
              <a:t>Click to edit Master title style</a:t>
            </a:r>
            <a:endParaRPr lang="en-US" dirty="0"/>
          </a:p>
        </p:txBody>
      </p:sp>
      <p:sp>
        <p:nvSpPr>
          <p:cNvPr id="3" name="Text Placeholder 2"/>
          <p:cNvSpPr>
            <a:spLocks noGrp="1"/>
          </p:cNvSpPr>
          <p:nvPr>
            <p:ph type="body" idx="1"/>
          </p:nvPr>
        </p:nvSpPr>
        <p:spPr>
          <a:xfrm>
            <a:off x="3344215" y="3846851"/>
            <a:ext cx="5490223" cy="1383770"/>
          </a:xfrm>
        </p:spPr>
        <p:txBody>
          <a:bodyPr tIns="0">
            <a:normAutofit/>
          </a:bodyPr>
          <a:lstStyle>
            <a:lvl1pPr marL="0" indent="0" algn="ctr">
              <a:buNone/>
              <a:defRPr sz="1800">
                <a:solidFill>
                  <a:srgbClr val="FFFEFF"/>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804672" y="320040"/>
            <a:ext cx="3657600" cy="320040"/>
          </a:xfrm>
        </p:spPr>
        <p:txBody>
          <a:bodyPr/>
          <a:lstStyle/>
          <a:p>
            <a:fld id="{69A997AE-3DDA-480C-8633-D8ECF0D793D7}" type="datetimeFigureOut">
              <a:rPr lang="en-AU" smtClean="0"/>
              <a:t>1/06/2021</a:t>
            </a:fld>
            <a:endParaRPr lang="en-AU"/>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en-AU"/>
          </a:p>
        </p:txBody>
      </p:sp>
      <p:sp>
        <p:nvSpPr>
          <p:cNvPr id="6" name="Slide Number Placeholder 5"/>
          <p:cNvSpPr>
            <a:spLocks noGrp="1"/>
          </p:cNvSpPr>
          <p:nvPr>
            <p:ph type="sldNum" sz="quarter" idx="12"/>
          </p:nvPr>
        </p:nvSpPr>
        <p:spPr>
          <a:xfrm>
            <a:off x="10469880" y="320040"/>
            <a:ext cx="914400" cy="320040"/>
          </a:xfrm>
        </p:spPr>
        <p:txBody>
          <a:bodyPr/>
          <a:lstStyle/>
          <a:p>
            <a:fld id="{F485D374-0870-406F-9A51-BEE7F5A62AAB}" type="slidenum">
              <a:rPr lang="en-AU" smtClean="0"/>
              <a:t>‹#›</a:t>
            </a:fld>
            <a:endParaRPr lang="en-AU"/>
          </a:p>
        </p:txBody>
      </p:sp>
    </p:spTree>
    <p:extLst>
      <p:ext uri="{BB962C8B-B14F-4D97-AF65-F5344CB8AC3E}">
        <p14:creationId xmlns:p14="http://schemas.microsoft.com/office/powerpoint/2010/main" val="15191016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grpSp>
        <p:nvGrpSpPr>
          <p:cNvPr id="37" name="Group 36"/>
          <p:cNvGrpSpPr/>
          <p:nvPr/>
        </p:nvGrpSpPr>
        <p:grpSpPr>
          <a:xfrm>
            <a:off x="-417513" y="0"/>
            <a:ext cx="12584114" cy="6853238"/>
            <a:chOff x="-417513" y="0"/>
            <a:chExt cx="12584114" cy="6853238"/>
          </a:xfrm>
        </p:grpSpPr>
        <p:sp>
          <p:nvSpPr>
            <p:cNvPr id="3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59" name="Group 58"/>
          <p:cNvGrpSpPr/>
          <p:nvPr/>
        </p:nvGrpSpPr>
        <p:grpSpPr>
          <a:xfrm>
            <a:off x="800144" y="1699589"/>
            <a:ext cx="3674476" cy="3470421"/>
            <a:chOff x="697883" y="1816768"/>
            <a:chExt cx="3674476" cy="3470421"/>
          </a:xfrm>
        </p:grpSpPr>
        <p:sp>
          <p:nvSpPr>
            <p:cNvPr id="60" name="Rectangle 59"/>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 name="Rectangle 61"/>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0" y="2339669"/>
            <a:ext cx="3500828" cy="2470065"/>
          </a:xfrm>
        </p:spPr>
        <p:txBody>
          <a:bodyPr lIns="91440" tIns="91440" rIns="91440" bIns="91440"/>
          <a:lstStyle>
            <a:lvl1pPr>
              <a:defRPr>
                <a:solidFill>
                  <a:srgbClr val="FFFEFF"/>
                </a:solidFill>
              </a:defRPr>
            </a:lvl1pPr>
          </a:lstStyle>
          <a:p>
            <a:r>
              <a:rPr lang="en-US"/>
              <a:t>Click to edit Master title style</a:t>
            </a:r>
            <a:endParaRPr lang="en-US" dirty="0"/>
          </a:p>
        </p:txBody>
      </p:sp>
      <p:sp>
        <p:nvSpPr>
          <p:cNvPr id="3" name="Content Placeholder 2"/>
          <p:cNvSpPr>
            <a:spLocks noGrp="1"/>
          </p:cNvSpPr>
          <p:nvPr>
            <p:ph sz="half" idx="1"/>
          </p:nvPr>
        </p:nvSpPr>
        <p:spPr>
          <a:xfrm>
            <a:off x="5120878" y="803187"/>
            <a:ext cx="6269591" cy="238265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118447" y="3672162"/>
            <a:ext cx="6272022" cy="238358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804672" y="320040"/>
            <a:ext cx="3657600" cy="320040"/>
          </a:xfrm>
        </p:spPr>
        <p:txBody>
          <a:bodyPr/>
          <a:lstStyle/>
          <a:p>
            <a:fld id="{69A997AE-3DDA-480C-8633-D8ECF0D793D7}" type="datetimeFigureOut">
              <a:rPr lang="en-AU" smtClean="0"/>
              <a:t>1/06/2021</a:t>
            </a:fld>
            <a:endParaRPr lang="en-AU"/>
          </a:p>
        </p:txBody>
      </p:sp>
      <p:sp>
        <p:nvSpPr>
          <p:cNvPr id="6" name="Footer Placeholder 5"/>
          <p:cNvSpPr>
            <a:spLocks noGrp="1"/>
          </p:cNvSpPr>
          <p:nvPr>
            <p:ph type="ftr" sz="quarter" idx="11"/>
          </p:nvPr>
        </p:nvSpPr>
        <p:spPr>
          <a:xfrm>
            <a:off x="804672" y="6227064"/>
            <a:ext cx="10588752" cy="320040"/>
          </a:xfrm>
        </p:spPr>
        <p:txBody>
          <a:bodyPr/>
          <a:lstStyle/>
          <a:p>
            <a:endParaRPr lang="en-AU"/>
          </a:p>
        </p:txBody>
      </p:sp>
      <p:sp>
        <p:nvSpPr>
          <p:cNvPr id="7" name="Slide Number Placeholder 6"/>
          <p:cNvSpPr>
            <a:spLocks noGrp="1"/>
          </p:cNvSpPr>
          <p:nvPr>
            <p:ph type="sldNum" sz="quarter" idx="12"/>
          </p:nvPr>
        </p:nvSpPr>
        <p:spPr>
          <a:xfrm>
            <a:off x="10469880" y="320040"/>
            <a:ext cx="914400" cy="320040"/>
          </a:xfrm>
        </p:spPr>
        <p:txBody>
          <a:bodyPr/>
          <a:lstStyle/>
          <a:p>
            <a:fld id="{F485D374-0870-406F-9A51-BEE7F5A62AAB}" type="slidenum">
              <a:rPr lang="en-AU" smtClean="0"/>
              <a:t>‹#›</a:t>
            </a:fld>
            <a:endParaRPr lang="en-AU"/>
          </a:p>
        </p:txBody>
      </p:sp>
    </p:spTree>
    <p:extLst>
      <p:ext uri="{BB962C8B-B14F-4D97-AF65-F5344CB8AC3E}">
        <p14:creationId xmlns:p14="http://schemas.microsoft.com/office/powerpoint/2010/main" val="7581256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grpSp>
        <p:nvGrpSpPr>
          <p:cNvPr id="39" name="Group 38"/>
          <p:cNvGrpSpPr/>
          <p:nvPr/>
        </p:nvGrpSpPr>
        <p:grpSpPr>
          <a:xfrm>
            <a:off x="-417513" y="0"/>
            <a:ext cx="12584114" cy="6853238"/>
            <a:chOff x="-417513" y="0"/>
            <a:chExt cx="12584114" cy="6853238"/>
          </a:xfrm>
        </p:grpSpPr>
        <p:sp>
          <p:nvSpPr>
            <p:cNvPr id="40"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2"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3"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5"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6"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4"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5"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6"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7"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9"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0"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61" name="Group 60"/>
          <p:cNvGrpSpPr/>
          <p:nvPr/>
        </p:nvGrpSpPr>
        <p:grpSpPr>
          <a:xfrm>
            <a:off x="800144" y="1699589"/>
            <a:ext cx="3674476" cy="3470421"/>
            <a:chOff x="697883" y="1816768"/>
            <a:chExt cx="3674476" cy="3470421"/>
          </a:xfrm>
        </p:grpSpPr>
        <p:sp>
          <p:nvSpPr>
            <p:cNvPr id="62" name="Rectangle 6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3"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 name="Rectangle 63"/>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1" y="2363915"/>
            <a:ext cx="3500828" cy="2460497"/>
          </a:xfrm>
        </p:spPr>
        <p:txBody>
          <a:bodyPr lIns="91440" tIns="91440" rIns="91440" bIns="91440"/>
          <a:lstStyle>
            <a:lvl1pPr>
              <a:defRPr>
                <a:solidFill>
                  <a:srgbClr val="FFFEFF"/>
                </a:solidFill>
              </a:defRPr>
            </a:lvl1pPr>
          </a:lstStyle>
          <a:p>
            <a:r>
              <a:rPr lang="en-US"/>
              <a:t>Click to edit Master title style</a:t>
            </a:r>
            <a:endParaRPr lang="en-US" dirty="0"/>
          </a:p>
        </p:txBody>
      </p:sp>
      <p:sp>
        <p:nvSpPr>
          <p:cNvPr id="3" name="Text Placeholder 2"/>
          <p:cNvSpPr>
            <a:spLocks noGrp="1"/>
          </p:cNvSpPr>
          <p:nvPr>
            <p:ph type="body" idx="1"/>
          </p:nvPr>
        </p:nvSpPr>
        <p:spPr>
          <a:xfrm>
            <a:off x="5125137" y="803185"/>
            <a:ext cx="6265088"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125305" y="1488985"/>
            <a:ext cx="6264350" cy="169685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118653" y="3665887"/>
            <a:ext cx="6264414"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118447" y="4351687"/>
            <a:ext cx="6265588" cy="17040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804672" y="320040"/>
            <a:ext cx="3657600" cy="320040"/>
          </a:xfrm>
        </p:spPr>
        <p:txBody>
          <a:bodyPr/>
          <a:lstStyle/>
          <a:p>
            <a:fld id="{69A997AE-3DDA-480C-8633-D8ECF0D793D7}" type="datetimeFigureOut">
              <a:rPr lang="en-AU" smtClean="0"/>
              <a:t>1/06/2021</a:t>
            </a:fld>
            <a:endParaRPr lang="en-AU"/>
          </a:p>
        </p:txBody>
      </p:sp>
      <p:sp>
        <p:nvSpPr>
          <p:cNvPr id="8" name="Footer Placeholder 7"/>
          <p:cNvSpPr>
            <a:spLocks noGrp="1"/>
          </p:cNvSpPr>
          <p:nvPr>
            <p:ph type="ftr" sz="quarter" idx="11"/>
          </p:nvPr>
        </p:nvSpPr>
        <p:spPr>
          <a:xfrm>
            <a:off x="804672" y="6227064"/>
            <a:ext cx="10588752" cy="320040"/>
          </a:xfrm>
        </p:spPr>
        <p:txBody>
          <a:bodyPr/>
          <a:lstStyle/>
          <a:p>
            <a:endParaRPr lang="en-AU"/>
          </a:p>
        </p:txBody>
      </p:sp>
      <p:sp>
        <p:nvSpPr>
          <p:cNvPr id="9" name="Slide Number Placeholder 8"/>
          <p:cNvSpPr>
            <a:spLocks noGrp="1"/>
          </p:cNvSpPr>
          <p:nvPr>
            <p:ph type="sldNum" sz="quarter" idx="12"/>
          </p:nvPr>
        </p:nvSpPr>
        <p:spPr>
          <a:xfrm>
            <a:off x="10469880" y="320040"/>
            <a:ext cx="914400" cy="320040"/>
          </a:xfrm>
        </p:spPr>
        <p:txBody>
          <a:bodyPr/>
          <a:lstStyle/>
          <a:p>
            <a:fld id="{F485D374-0870-406F-9A51-BEE7F5A62AAB}" type="slidenum">
              <a:rPr lang="en-AU" smtClean="0"/>
              <a:t>‹#›</a:t>
            </a:fld>
            <a:endParaRPr lang="en-AU"/>
          </a:p>
        </p:txBody>
      </p:sp>
    </p:spTree>
    <p:extLst>
      <p:ext uri="{BB962C8B-B14F-4D97-AF65-F5344CB8AC3E}">
        <p14:creationId xmlns:p14="http://schemas.microsoft.com/office/powerpoint/2010/main" val="35697883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grpSp>
        <p:nvGrpSpPr>
          <p:cNvPr id="77" name="Group 76"/>
          <p:cNvGrpSpPr/>
          <p:nvPr/>
        </p:nvGrpSpPr>
        <p:grpSpPr>
          <a:xfrm>
            <a:off x="-417513" y="0"/>
            <a:ext cx="12584114" cy="6853238"/>
            <a:chOff x="-417513" y="0"/>
            <a:chExt cx="12584114" cy="6853238"/>
          </a:xfrm>
        </p:grpSpPr>
        <p:sp>
          <p:nvSpPr>
            <p:cNvPr id="7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4" name="Group 23"/>
          <p:cNvGrpSpPr/>
          <p:nvPr/>
        </p:nvGrpSpPr>
        <p:grpSpPr>
          <a:xfrm>
            <a:off x="800144" y="1699589"/>
            <a:ext cx="3674476" cy="3470421"/>
            <a:chOff x="697883" y="1816768"/>
            <a:chExt cx="3674476" cy="3470421"/>
          </a:xfrm>
        </p:grpSpPr>
        <p:sp>
          <p:nvSpPr>
            <p:cNvPr id="25" name="Rectangle 24"/>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2"/>
          </a:xfrm>
        </p:spPr>
        <p:txBody>
          <a:bodyPr/>
          <a:lstStyle>
            <a:lvl1pPr>
              <a:defRPr>
                <a:solidFill>
                  <a:srgbClr val="FFFEFF"/>
                </a:solidFill>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9A997AE-3DDA-480C-8633-D8ECF0D793D7}" type="datetimeFigureOut">
              <a:rPr lang="en-AU" smtClean="0"/>
              <a:t>1/06/2021</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F485D374-0870-406F-9A51-BEE7F5A62AAB}" type="slidenum">
              <a:rPr lang="en-AU" smtClean="0"/>
              <a:t>‹#›</a:t>
            </a:fld>
            <a:endParaRPr lang="en-AU"/>
          </a:p>
        </p:txBody>
      </p:sp>
    </p:spTree>
    <p:extLst>
      <p:ext uri="{BB962C8B-B14F-4D97-AF65-F5344CB8AC3E}">
        <p14:creationId xmlns:p14="http://schemas.microsoft.com/office/powerpoint/2010/main" val="29658210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04672" y="320040"/>
            <a:ext cx="3657600" cy="320040"/>
          </a:xfrm>
        </p:spPr>
        <p:txBody>
          <a:bodyPr/>
          <a:lstStyle/>
          <a:p>
            <a:fld id="{69A997AE-3DDA-480C-8633-D8ECF0D793D7}" type="datetimeFigureOut">
              <a:rPr lang="en-AU" smtClean="0"/>
              <a:t>1/06/2021</a:t>
            </a:fld>
            <a:endParaRPr lang="en-AU"/>
          </a:p>
        </p:txBody>
      </p:sp>
      <p:sp>
        <p:nvSpPr>
          <p:cNvPr id="3" name="Footer Placeholder 2"/>
          <p:cNvSpPr>
            <a:spLocks noGrp="1"/>
          </p:cNvSpPr>
          <p:nvPr>
            <p:ph type="ftr" sz="quarter" idx="11"/>
          </p:nvPr>
        </p:nvSpPr>
        <p:spPr>
          <a:xfrm>
            <a:off x="804672" y="6227064"/>
            <a:ext cx="10588752" cy="320040"/>
          </a:xfrm>
        </p:spPr>
        <p:txBody>
          <a:bodyPr/>
          <a:lstStyle/>
          <a:p>
            <a:endParaRPr lang="en-AU"/>
          </a:p>
        </p:txBody>
      </p:sp>
      <p:sp>
        <p:nvSpPr>
          <p:cNvPr id="4" name="Slide Number Placeholder 3"/>
          <p:cNvSpPr>
            <a:spLocks noGrp="1"/>
          </p:cNvSpPr>
          <p:nvPr>
            <p:ph type="sldNum" sz="quarter" idx="12"/>
          </p:nvPr>
        </p:nvSpPr>
        <p:spPr>
          <a:xfrm>
            <a:off x="10469880" y="320040"/>
            <a:ext cx="914400" cy="320040"/>
          </a:xfrm>
        </p:spPr>
        <p:txBody>
          <a:bodyPr/>
          <a:lstStyle/>
          <a:p>
            <a:fld id="{F485D374-0870-406F-9A51-BEE7F5A62AAB}" type="slidenum">
              <a:rPr lang="en-AU" smtClean="0"/>
              <a:t>‹#›</a:t>
            </a:fld>
            <a:endParaRPr lang="en-AU"/>
          </a:p>
        </p:txBody>
      </p:sp>
    </p:spTree>
    <p:extLst>
      <p:ext uri="{BB962C8B-B14F-4D97-AF65-F5344CB8AC3E}">
        <p14:creationId xmlns:p14="http://schemas.microsoft.com/office/powerpoint/2010/main" val="31457297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74" name="Group 73"/>
          <p:cNvGrpSpPr/>
          <p:nvPr/>
        </p:nvGrpSpPr>
        <p:grpSpPr>
          <a:xfrm>
            <a:off x="-417513" y="0"/>
            <a:ext cx="12584114" cy="6853238"/>
            <a:chOff x="-417513" y="0"/>
            <a:chExt cx="12584114" cy="6853238"/>
          </a:xfrm>
        </p:grpSpPr>
        <p:sp>
          <p:nvSpPr>
            <p:cNvPr id="75"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6"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79"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1"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2"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1" name="Group 20"/>
          <p:cNvGrpSpPr/>
          <p:nvPr/>
        </p:nvGrpSpPr>
        <p:grpSpPr>
          <a:xfrm>
            <a:off x="800144" y="1699589"/>
            <a:ext cx="3674476" cy="3470421"/>
            <a:chOff x="697883" y="1816768"/>
            <a:chExt cx="3674476" cy="3470421"/>
          </a:xfrm>
        </p:grpSpPr>
        <p:sp>
          <p:nvSpPr>
            <p:cNvPr id="22" name="Rectangle 2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2"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3" name="Rectangle 32"/>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52026"/>
            <a:ext cx="3501197" cy="1223298"/>
          </a:xfrm>
        </p:spPr>
        <p:txBody>
          <a:bodyPr bIns="0" anchor="b">
            <a:noAutofit/>
          </a:bodyPr>
          <a:lstStyle>
            <a:lvl1pPr algn="ctr">
              <a:defRPr sz="3200">
                <a:solidFill>
                  <a:srgbClr val="FFFEFF"/>
                </a:solidFill>
              </a:defRPr>
            </a:lvl1pPr>
          </a:lstStyle>
          <a:p>
            <a:r>
              <a:rPr lang="en-US"/>
              <a:t>Click to edit Master title style</a:t>
            </a:r>
            <a:endParaRPr lang="en-US" dirty="0"/>
          </a:p>
        </p:txBody>
      </p:sp>
      <p:sp>
        <p:nvSpPr>
          <p:cNvPr id="3" name="Content Placeholder 2"/>
          <p:cNvSpPr>
            <a:spLocks noGrp="1"/>
          </p:cNvSpPr>
          <p:nvPr>
            <p:ph idx="1"/>
          </p:nvPr>
        </p:nvSpPr>
        <p:spPr>
          <a:xfrm>
            <a:off x="5109983" y="802809"/>
            <a:ext cx="6275035" cy="5249940"/>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88631" y="3580186"/>
            <a:ext cx="3501197" cy="1221164"/>
          </a:xfrm>
        </p:spPr>
        <p:txBody>
          <a:bodyPr/>
          <a:lstStyle>
            <a:lvl1pPr marL="0" indent="0" algn="ctr">
              <a:buNone/>
              <a:defRPr sz="16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9A997AE-3DDA-480C-8633-D8ECF0D793D7}" type="datetimeFigureOut">
              <a:rPr lang="en-AU" smtClean="0"/>
              <a:t>1/06/2021</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F485D374-0870-406F-9A51-BEE7F5A62AAB}" type="slidenum">
              <a:rPr lang="en-AU" smtClean="0"/>
              <a:t>‹#›</a:t>
            </a:fld>
            <a:endParaRPr lang="en-AU"/>
          </a:p>
        </p:txBody>
      </p:sp>
    </p:spTree>
    <p:extLst>
      <p:ext uri="{BB962C8B-B14F-4D97-AF65-F5344CB8AC3E}">
        <p14:creationId xmlns:p14="http://schemas.microsoft.com/office/powerpoint/2010/main" val="41798256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73" name="Group 72"/>
          <p:cNvGrpSpPr/>
          <p:nvPr/>
        </p:nvGrpSpPr>
        <p:grpSpPr>
          <a:xfrm>
            <a:off x="-329674" y="-59376"/>
            <a:ext cx="12515851" cy="6923798"/>
            <a:chOff x="-329674" y="-51881"/>
            <a:chExt cx="12515851" cy="6923798"/>
          </a:xfrm>
        </p:grpSpPr>
        <p:sp>
          <p:nvSpPr>
            <p:cNvPr id="81"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76" name="Group 75"/>
          <p:cNvGrpSpPr/>
          <p:nvPr/>
        </p:nvGrpSpPr>
        <p:grpSpPr>
          <a:xfrm>
            <a:off x="805336" y="1698331"/>
            <a:ext cx="5941540" cy="3470421"/>
            <a:chOff x="805336" y="1698331"/>
            <a:chExt cx="5941540" cy="3470421"/>
          </a:xfrm>
        </p:grpSpPr>
        <p:sp>
          <p:nvSpPr>
            <p:cNvPr id="77" name="Rectangle 76"/>
            <p:cNvSpPr/>
            <p:nvPr/>
          </p:nvSpPr>
          <p:spPr>
            <a:xfrm>
              <a:off x="805336" y="1698331"/>
              <a:ext cx="5941540"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8" name="Isosceles Triangle 9"/>
            <p:cNvSpPr/>
            <p:nvPr/>
          </p:nvSpPr>
          <p:spPr>
            <a:xfrm rot="10800000">
              <a:off x="3618113" y="4896349"/>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9" name="Rectangle 78"/>
            <p:cNvSpPr/>
            <p:nvPr/>
          </p:nvSpPr>
          <p:spPr>
            <a:xfrm>
              <a:off x="805336" y="2274403"/>
              <a:ext cx="5941540"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3" name="Picture Placeholder 2"/>
          <p:cNvSpPr>
            <a:spLocks noGrp="1" noChangeAspect="1"/>
          </p:cNvSpPr>
          <p:nvPr>
            <p:ph type="pic" idx="1"/>
          </p:nvPr>
        </p:nvSpPr>
        <p:spPr>
          <a:xfrm>
            <a:off x="7543510" y="0"/>
            <a:ext cx="4648490" cy="6858000"/>
          </a:xfrm>
          <a:solidFill>
            <a:schemeClr val="bg1">
              <a:lumMod val="65000"/>
              <a:lumOff val="3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2" name="Title 1"/>
          <p:cNvSpPr>
            <a:spLocks noGrp="1"/>
          </p:cNvSpPr>
          <p:nvPr>
            <p:ph type="title"/>
          </p:nvPr>
        </p:nvSpPr>
        <p:spPr>
          <a:xfrm>
            <a:off x="885443" y="2360255"/>
            <a:ext cx="5776646" cy="1178032"/>
          </a:xfrm>
        </p:spPr>
        <p:txBody>
          <a:bodyPr bIns="0" anchor="b">
            <a:normAutofit/>
          </a:bodyPr>
          <a:lstStyle>
            <a:lvl1pPr>
              <a:defRPr sz="3600">
                <a:solidFill>
                  <a:srgbClr val="FFFEFF"/>
                </a:solidFill>
              </a:defRPr>
            </a:lvl1pPr>
          </a:lstStyle>
          <a:p>
            <a:r>
              <a:rPr lang="en-US"/>
              <a:t>Click to edit Master title style</a:t>
            </a:r>
            <a:endParaRPr lang="en-US" dirty="0"/>
          </a:p>
        </p:txBody>
      </p:sp>
      <p:sp>
        <p:nvSpPr>
          <p:cNvPr id="4" name="Text Placeholder 3"/>
          <p:cNvSpPr>
            <a:spLocks noGrp="1"/>
          </p:cNvSpPr>
          <p:nvPr>
            <p:ph type="body" sz="half" idx="2"/>
          </p:nvPr>
        </p:nvSpPr>
        <p:spPr>
          <a:xfrm>
            <a:off x="885443" y="3545012"/>
            <a:ext cx="5776646" cy="1274198"/>
          </a:xfrm>
        </p:spPr>
        <p:txBody>
          <a:bodyPr>
            <a:normAutofit/>
          </a:bodyPr>
          <a:lstStyle>
            <a:lvl1pPr marL="0" indent="0" algn="ctr">
              <a:buNone/>
              <a:defRPr sz="18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804672" y="320040"/>
            <a:ext cx="3657600" cy="320040"/>
          </a:xfrm>
        </p:spPr>
        <p:txBody>
          <a:bodyPr/>
          <a:lstStyle/>
          <a:p>
            <a:fld id="{69A997AE-3DDA-480C-8633-D8ECF0D793D7}" type="datetimeFigureOut">
              <a:rPr lang="en-AU" smtClean="0"/>
              <a:t>1/06/2021</a:t>
            </a:fld>
            <a:endParaRPr lang="en-AU"/>
          </a:p>
        </p:txBody>
      </p:sp>
      <p:sp>
        <p:nvSpPr>
          <p:cNvPr id="6" name="Footer Placeholder 5"/>
          <p:cNvSpPr>
            <a:spLocks noGrp="1"/>
          </p:cNvSpPr>
          <p:nvPr>
            <p:ph type="ftr" sz="quarter" idx="11"/>
          </p:nvPr>
        </p:nvSpPr>
        <p:spPr>
          <a:xfrm>
            <a:off x="804672" y="6227064"/>
            <a:ext cx="5942203" cy="320040"/>
          </a:xfrm>
        </p:spPr>
        <p:txBody>
          <a:bodyPr/>
          <a:lstStyle/>
          <a:p>
            <a:endParaRPr lang="en-AU"/>
          </a:p>
        </p:txBody>
      </p:sp>
      <p:sp>
        <p:nvSpPr>
          <p:cNvPr id="7" name="Slide Number Placeholder 6"/>
          <p:cNvSpPr>
            <a:spLocks noGrp="1"/>
          </p:cNvSpPr>
          <p:nvPr>
            <p:ph type="sldNum" sz="quarter" idx="12"/>
          </p:nvPr>
        </p:nvSpPr>
        <p:spPr>
          <a:xfrm>
            <a:off x="5828377" y="320040"/>
            <a:ext cx="914400" cy="320040"/>
          </a:xfrm>
        </p:spPr>
        <p:txBody>
          <a:bodyPr/>
          <a:lstStyle/>
          <a:p>
            <a:fld id="{F485D374-0870-406F-9A51-BEE7F5A62AAB}" type="slidenum">
              <a:rPr lang="en-AU" smtClean="0"/>
              <a:t>‹#›</a:t>
            </a:fld>
            <a:endParaRPr lang="en-AU"/>
          </a:p>
        </p:txBody>
      </p:sp>
    </p:spTree>
    <p:extLst>
      <p:ext uri="{BB962C8B-B14F-4D97-AF65-F5344CB8AC3E}">
        <p14:creationId xmlns:p14="http://schemas.microsoft.com/office/powerpoint/2010/main" val="36777523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91161" y="2358391"/>
            <a:ext cx="3498667" cy="2456485"/>
          </a:xfrm>
          <a:prstGeom prst="rect">
            <a:avLst/>
          </a:prstGeom>
        </p:spPr>
        <p:txBody>
          <a:bodyPr vert="horz" lIns="228600" tIns="228600" rIns="228600" bIns="22860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434982" y="794719"/>
            <a:ext cx="5950036" cy="525709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04672" y="320040"/>
            <a:ext cx="3657600" cy="320040"/>
          </a:xfrm>
          <a:prstGeom prst="rect">
            <a:avLst/>
          </a:prstGeom>
        </p:spPr>
        <p:txBody>
          <a:bodyPr vert="horz" lIns="91440" tIns="45720" rIns="91440" bIns="45720" rtlCol="0" anchor="ctr"/>
          <a:lstStyle>
            <a:lvl1pPr algn="l">
              <a:defRPr sz="1000">
                <a:solidFill>
                  <a:schemeClr val="tx1">
                    <a:tint val="75000"/>
                  </a:schemeClr>
                </a:solidFill>
              </a:defRPr>
            </a:lvl1pPr>
          </a:lstStyle>
          <a:p>
            <a:fld id="{69A997AE-3DDA-480C-8633-D8ECF0D793D7}" type="datetimeFigureOut">
              <a:rPr lang="en-AU" smtClean="0"/>
              <a:t>1/06/2021</a:t>
            </a:fld>
            <a:endParaRPr lang="en-AU"/>
          </a:p>
        </p:txBody>
      </p:sp>
      <p:sp>
        <p:nvSpPr>
          <p:cNvPr id="5" name="Footer Placeholder 4"/>
          <p:cNvSpPr>
            <a:spLocks noGrp="1"/>
          </p:cNvSpPr>
          <p:nvPr>
            <p:ph type="ftr" sz="quarter" idx="3"/>
          </p:nvPr>
        </p:nvSpPr>
        <p:spPr>
          <a:xfrm>
            <a:off x="804672" y="6227064"/>
            <a:ext cx="10588752" cy="320040"/>
          </a:xfrm>
          <a:prstGeom prst="rect">
            <a:avLst/>
          </a:prstGeom>
        </p:spPr>
        <p:txBody>
          <a:bodyPr vert="horz" lIns="91440" tIns="45720" rIns="91440" bIns="45720" rtlCol="0" anchor="ctr"/>
          <a:lstStyle>
            <a:lvl1pPr algn="r">
              <a:defRPr sz="1000">
                <a:solidFill>
                  <a:schemeClr val="tx1">
                    <a:tint val="75000"/>
                  </a:schemeClr>
                </a:solidFill>
              </a:defRPr>
            </a:lvl1pPr>
          </a:lstStyle>
          <a:p>
            <a:endParaRPr lang="en-AU"/>
          </a:p>
        </p:txBody>
      </p:sp>
      <p:sp>
        <p:nvSpPr>
          <p:cNvPr id="6" name="Slide Number Placeholder 5"/>
          <p:cNvSpPr>
            <a:spLocks noGrp="1"/>
          </p:cNvSpPr>
          <p:nvPr>
            <p:ph type="sldNum" sz="quarter" idx="4"/>
          </p:nvPr>
        </p:nvSpPr>
        <p:spPr>
          <a:xfrm>
            <a:off x="10469880" y="320040"/>
            <a:ext cx="914400" cy="320040"/>
          </a:xfrm>
          <a:prstGeom prst="rect">
            <a:avLst/>
          </a:prstGeom>
        </p:spPr>
        <p:txBody>
          <a:bodyPr vert="horz" lIns="91440" tIns="45720" rIns="91440" bIns="45720" rtlCol="0" anchor="ctr"/>
          <a:lstStyle>
            <a:lvl1pPr algn="r">
              <a:defRPr sz="1000">
                <a:solidFill>
                  <a:schemeClr val="tx1">
                    <a:tint val="75000"/>
                  </a:schemeClr>
                </a:solidFill>
              </a:defRPr>
            </a:lvl1pPr>
          </a:lstStyle>
          <a:p>
            <a:fld id="{F485D374-0870-406F-9A51-BEE7F5A62AAB}" type="slidenum">
              <a:rPr lang="en-AU" smtClean="0"/>
              <a:t>‹#›</a:t>
            </a:fld>
            <a:endParaRPr lang="en-AU"/>
          </a:p>
        </p:txBody>
      </p:sp>
    </p:spTree>
    <p:extLst>
      <p:ext uri="{BB962C8B-B14F-4D97-AF65-F5344CB8AC3E}">
        <p14:creationId xmlns:p14="http://schemas.microsoft.com/office/powerpoint/2010/main" val="2823698426"/>
      </p:ext>
    </p:extLst>
  </p:cSld>
  <p:clrMap bg1="lt1" tx1="dk1" bg2="lt2" tx2="dk2" accent1="accent1" accent2="accent2" accent3="accent3" accent4="accent4" accent5="accent5" accent6="accent6" hlink="hlink" folHlink="folHlink"/>
  <p:sldLayoutIdLst>
    <p:sldLayoutId id="2147483738" r:id="rId1"/>
    <p:sldLayoutId id="2147483739" r:id="rId2"/>
    <p:sldLayoutId id="2147483740" r:id="rId3"/>
    <p:sldLayoutId id="2147483741" r:id="rId4"/>
    <p:sldLayoutId id="2147483742" r:id="rId5"/>
    <p:sldLayoutId id="2147483743" r:id="rId6"/>
    <p:sldLayoutId id="2147483744" r:id="rId7"/>
    <p:sldLayoutId id="2147483745" r:id="rId8"/>
    <p:sldLayoutId id="2147483746" r:id="rId9"/>
    <p:sldLayoutId id="2147483747" r:id="rId10"/>
    <p:sldLayoutId id="2147483748" r:id="rId11"/>
  </p:sldLayoutIdLst>
  <p:txStyles>
    <p:titleStyle>
      <a:lvl1pPr algn="ctr" defTabSz="914400" rtl="0" eaLnBrk="1" latinLnBrk="0" hangingPunct="1">
        <a:lnSpc>
          <a:spcPct val="85000"/>
        </a:lnSpc>
        <a:spcBef>
          <a:spcPct val="0"/>
        </a:spcBef>
        <a:buNone/>
        <a:defRPr sz="4000" b="0" i="0" kern="1200" cap="none" spc="-15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10000"/>
        <a:buFont typeface="Wingdings" panose="05000000000000000000" pitchFamily="2" charset="2"/>
        <a:buChar char="§"/>
        <a:defRPr sz="18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600" kern="120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4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12.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9DF05F-EA2F-44C0-A46F-8CF4E478E848}"/>
              </a:ext>
            </a:extLst>
          </p:cNvPr>
          <p:cNvSpPr>
            <a:spLocks noGrp="1"/>
          </p:cNvSpPr>
          <p:nvPr>
            <p:ph type="ctrTitle"/>
          </p:nvPr>
        </p:nvSpPr>
        <p:spPr/>
        <p:txBody>
          <a:bodyPr/>
          <a:lstStyle/>
          <a:p>
            <a:r>
              <a:rPr lang="en-AU" dirty="0"/>
              <a:t>Combinations</a:t>
            </a:r>
          </a:p>
        </p:txBody>
      </p:sp>
      <p:sp>
        <p:nvSpPr>
          <p:cNvPr id="3" name="Subtitle 2">
            <a:extLst>
              <a:ext uri="{FF2B5EF4-FFF2-40B4-BE49-F238E27FC236}">
                <a16:creationId xmlns:a16="http://schemas.microsoft.com/office/drawing/2014/main" id="{E8ADA50C-D4AD-4F48-8989-302C35F3855A}"/>
              </a:ext>
            </a:extLst>
          </p:cNvPr>
          <p:cNvSpPr>
            <a:spLocks noGrp="1"/>
          </p:cNvSpPr>
          <p:nvPr>
            <p:ph type="subTitle" idx="1"/>
          </p:nvPr>
        </p:nvSpPr>
        <p:spPr/>
        <p:txBody>
          <a:bodyPr/>
          <a:lstStyle/>
          <a:p>
            <a:r>
              <a:rPr lang="en-AU" dirty="0"/>
              <a:t>7E</a:t>
            </a:r>
          </a:p>
        </p:txBody>
      </p:sp>
    </p:spTree>
    <p:extLst>
      <p:ext uri="{BB962C8B-B14F-4D97-AF65-F5344CB8AC3E}">
        <p14:creationId xmlns:p14="http://schemas.microsoft.com/office/powerpoint/2010/main" val="31494004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CBD953-998D-4619-BDB9-07DC939AB7B1}"/>
              </a:ext>
            </a:extLst>
          </p:cNvPr>
          <p:cNvSpPr>
            <a:spLocks noGrp="1"/>
          </p:cNvSpPr>
          <p:nvPr>
            <p:ph type="title"/>
          </p:nvPr>
        </p:nvSpPr>
        <p:spPr/>
        <p:txBody>
          <a:bodyPr/>
          <a:lstStyle/>
          <a:p>
            <a:r>
              <a:rPr lang="en-US" dirty="0"/>
              <a:t>Examples</a:t>
            </a:r>
            <a:endParaRPr lang="en-AU" dirty="0"/>
          </a:p>
        </p:txBody>
      </p:sp>
      <mc:AlternateContent xmlns:mc="http://schemas.openxmlformats.org/markup-compatibility/2006">
        <mc:Choice xmlns:a14="http://schemas.microsoft.com/office/drawing/2010/main" Requires="a14">
          <p:sp>
            <p:nvSpPr>
              <p:cNvPr id="3" name="Content Placeholder 2">
                <a:extLst>
                  <a:ext uri="{FF2B5EF4-FFF2-40B4-BE49-F238E27FC236}">
                    <a16:creationId xmlns:a16="http://schemas.microsoft.com/office/drawing/2014/main" id="{5935F3A7-F72D-4C92-8557-A5B39430AA49}"/>
                  </a:ext>
                </a:extLst>
              </p:cNvPr>
              <p:cNvSpPr>
                <a:spLocks noGrp="1"/>
              </p:cNvSpPr>
              <p:nvPr>
                <p:ph idx="1"/>
              </p:nvPr>
            </p:nvSpPr>
            <p:spPr>
              <a:xfrm>
                <a:off x="4610911" y="311285"/>
                <a:ext cx="7393021" cy="6284067"/>
              </a:xfrm>
            </p:spPr>
            <p:txBody>
              <a:bodyPr>
                <a:noAutofit/>
              </a:bodyPr>
              <a:lstStyle/>
              <a:p>
                <a:r>
                  <a:rPr lang="en-US" sz="2200" dirty="0"/>
                  <a:t>Six points lie on a circle. How many triangles can you make using these points as the vertices?</a:t>
                </a:r>
              </a:p>
              <a:p>
                <a:r>
                  <a:rPr lang="en-US" sz="2200" dirty="0"/>
                  <a:t>Each of the 20 people at a party shakes hands with every other person. How many handshakes take place?</a:t>
                </a:r>
              </a:p>
              <a:p>
                <a:r>
                  <a:rPr lang="en-US" sz="2200" dirty="0"/>
                  <a:t>Solution	</a:t>
                </a:r>
              </a:p>
              <a:p>
                <a:r>
                  <a:rPr lang="en-US" sz="2200" dirty="0"/>
                  <a:t>This is the same as asking how many ways three vertices can be chosen out of six.</a:t>
                </a:r>
              </a:p>
              <a:p>
                <a14:m>
                  <m:oMath xmlns:m="http://schemas.openxmlformats.org/officeDocument/2006/math">
                    <m:sSub>
                      <m:sSubPr>
                        <m:ctrlPr>
                          <a:rPr lang="en-US" sz="2400" i="1" dirty="0" smtClean="0">
                            <a:latin typeface="Cambria Math" panose="02040503050406030204" pitchFamily="18" charset="0"/>
                          </a:rPr>
                        </m:ctrlPr>
                      </m:sSubPr>
                      <m:e>
                        <m:sSup>
                          <m:sSupPr>
                            <m:ctrlPr>
                              <a:rPr lang="en-US" sz="2400" i="1">
                                <a:latin typeface="Cambria Math" panose="02040503050406030204" pitchFamily="18" charset="0"/>
                              </a:rPr>
                            </m:ctrlPr>
                          </m:sSupPr>
                          <m:e>
                            <m:r>
                              <a:rPr lang="en-US" sz="2400" i="1">
                                <a:solidFill>
                                  <a:schemeClr val="bg1"/>
                                </a:solidFill>
                                <a:latin typeface="Cambria Math" panose="02040503050406030204" pitchFamily="18" charset="0"/>
                              </a:rPr>
                              <m:t>0</m:t>
                            </m:r>
                          </m:e>
                          <m:sup>
                            <m:r>
                              <a:rPr lang="en-US" sz="2400" b="0" i="1" smtClean="0">
                                <a:latin typeface="Cambria Math" panose="02040503050406030204" pitchFamily="18" charset="0"/>
                              </a:rPr>
                              <m:t>6</m:t>
                            </m:r>
                          </m:sup>
                        </m:sSup>
                        <m:r>
                          <a:rPr lang="en-US" sz="2400" i="1" dirty="0">
                            <a:latin typeface="Cambria Math" panose="02040503050406030204" pitchFamily="18" charset="0"/>
                          </a:rPr>
                          <m:t>𝐶</m:t>
                        </m:r>
                      </m:e>
                      <m:sub>
                        <m:r>
                          <a:rPr lang="en-US" sz="2400" b="0" i="1" dirty="0" smtClean="0">
                            <a:latin typeface="Cambria Math" panose="02040503050406030204" pitchFamily="18" charset="0"/>
                          </a:rPr>
                          <m:t>3</m:t>
                        </m:r>
                      </m:sub>
                    </m:sSub>
                    <m:r>
                      <a:rPr lang="en-US" sz="2400" i="1" dirty="0">
                        <a:latin typeface="Cambria Math" panose="02040503050406030204" pitchFamily="18" charset="0"/>
                      </a:rPr>
                      <m:t> </m:t>
                    </m:r>
                  </m:oMath>
                </a14:m>
                <a:r>
                  <a:rPr lang="en-US" sz="2400" dirty="0"/>
                  <a:t>=20	</a:t>
                </a:r>
              </a:p>
              <a:p>
                <a:r>
                  <a:rPr lang="en-US" sz="2200" dirty="0"/>
                  <a:t>This is the same as asking how many ways two people can be chosen to shake hands out of 20 people.</a:t>
                </a:r>
              </a:p>
              <a:p>
                <a14:m>
                  <m:oMath xmlns:m="http://schemas.openxmlformats.org/officeDocument/2006/math">
                    <m:sSub>
                      <m:sSubPr>
                        <m:ctrlPr>
                          <a:rPr lang="en-US" sz="2400" i="1" dirty="0" smtClean="0">
                            <a:latin typeface="Cambria Math" panose="02040503050406030204" pitchFamily="18" charset="0"/>
                          </a:rPr>
                        </m:ctrlPr>
                      </m:sSubPr>
                      <m:e>
                        <m:sSup>
                          <m:sSupPr>
                            <m:ctrlPr>
                              <a:rPr lang="en-US" sz="2400" i="1">
                                <a:latin typeface="Cambria Math" panose="02040503050406030204" pitchFamily="18" charset="0"/>
                              </a:rPr>
                            </m:ctrlPr>
                          </m:sSupPr>
                          <m:e>
                            <m:r>
                              <a:rPr lang="en-US" sz="2400" i="1">
                                <a:solidFill>
                                  <a:schemeClr val="bg1"/>
                                </a:solidFill>
                                <a:latin typeface="Cambria Math" panose="02040503050406030204" pitchFamily="18" charset="0"/>
                              </a:rPr>
                              <m:t>0</m:t>
                            </m:r>
                          </m:e>
                          <m:sup>
                            <m:r>
                              <a:rPr lang="en-US" sz="2400" b="0" i="1" smtClean="0">
                                <a:latin typeface="Cambria Math" panose="02040503050406030204" pitchFamily="18" charset="0"/>
                              </a:rPr>
                              <m:t>20</m:t>
                            </m:r>
                          </m:sup>
                        </m:sSup>
                        <m:r>
                          <a:rPr lang="en-US" sz="2400" i="1" dirty="0">
                            <a:latin typeface="Cambria Math" panose="02040503050406030204" pitchFamily="18" charset="0"/>
                          </a:rPr>
                          <m:t>𝐶</m:t>
                        </m:r>
                      </m:e>
                      <m:sub>
                        <m:r>
                          <a:rPr lang="en-US" sz="2400" b="0" i="1" dirty="0" smtClean="0">
                            <a:latin typeface="Cambria Math" panose="02040503050406030204" pitchFamily="18" charset="0"/>
                          </a:rPr>
                          <m:t>2</m:t>
                        </m:r>
                      </m:sub>
                    </m:sSub>
                    <m:r>
                      <a:rPr lang="en-US" sz="2400" i="1" dirty="0">
                        <a:latin typeface="Cambria Math" panose="02040503050406030204" pitchFamily="18" charset="0"/>
                      </a:rPr>
                      <m:t> </m:t>
                    </m:r>
                  </m:oMath>
                </a14:m>
                <a:r>
                  <a:rPr lang="en-US" sz="2400" dirty="0"/>
                  <a:t>=190</a:t>
                </a:r>
                <a:endParaRPr lang="en-AU" sz="2400" dirty="0"/>
              </a:p>
            </p:txBody>
          </p:sp>
        </mc:Choice>
        <mc:Fallback>
          <p:sp>
            <p:nvSpPr>
              <p:cNvPr id="3" name="Content Placeholder 2">
                <a:extLst>
                  <a:ext uri="{FF2B5EF4-FFF2-40B4-BE49-F238E27FC236}">
                    <a16:creationId xmlns:a16="http://schemas.microsoft.com/office/drawing/2014/main" id="{5935F3A7-F72D-4C92-8557-A5B39430AA49}"/>
                  </a:ext>
                </a:extLst>
              </p:cNvPr>
              <p:cNvSpPr>
                <a:spLocks noGrp="1" noRot="1" noChangeAspect="1" noMove="1" noResize="1" noEditPoints="1" noAdjustHandles="1" noChangeArrowheads="1" noChangeShapeType="1" noTextEdit="1"/>
              </p:cNvSpPr>
              <p:nvPr>
                <p:ph idx="1"/>
              </p:nvPr>
            </p:nvSpPr>
            <p:spPr>
              <a:xfrm>
                <a:off x="4610911" y="311285"/>
                <a:ext cx="7393021" cy="6284067"/>
              </a:xfrm>
              <a:blipFill>
                <a:blip r:embed="rId2"/>
                <a:stretch>
                  <a:fillRect l="-1319" r="-660"/>
                </a:stretch>
              </a:blipFill>
            </p:spPr>
            <p:txBody>
              <a:bodyPr/>
              <a:lstStyle/>
              <a:p>
                <a:r>
                  <a:rPr lang="en-AU">
                    <a:noFill/>
                  </a:rPr>
                  <a:t> </a:t>
                </a:r>
              </a:p>
            </p:txBody>
          </p:sp>
        </mc:Fallback>
      </mc:AlternateContent>
    </p:spTree>
    <p:extLst>
      <p:ext uri="{BB962C8B-B14F-4D97-AF65-F5344CB8AC3E}">
        <p14:creationId xmlns:p14="http://schemas.microsoft.com/office/powerpoint/2010/main" val="33102051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 calcmode="lin" valueType="num">
                                      <p:cBhvr additive="base">
                                        <p:cTn id="1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3" end="3"/>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 calcmode="lin" valueType="num">
                                      <p:cBhvr additive="base">
                                        <p:cTn id="2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3">
                                            <p:txEl>
                                              <p:pRg st="1" end="1"/>
                                            </p:txEl>
                                          </p:spTgt>
                                        </p:tgtEl>
                                        <p:attrNameLst>
                                          <p:attrName>style.visibility</p:attrName>
                                        </p:attrNameLst>
                                      </p:cBhvr>
                                      <p:to>
                                        <p:strVal val="visible"/>
                                      </p:to>
                                    </p:set>
                                    <p:anim calcmode="lin" valueType="num">
                                      <p:cBhvr additive="base">
                                        <p:cTn id="2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nodeType="clickEffect">
                                  <p:stCondLst>
                                    <p:cond delay="0"/>
                                  </p:stCondLst>
                                  <p:childTnLst>
                                    <p:set>
                                      <p:cBhvr>
                                        <p:cTn id="32" dur="1" fill="hold">
                                          <p:stCondLst>
                                            <p:cond delay="0"/>
                                          </p:stCondLst>
                                        </p:cTn>
                                        <p:tgtEl>
                                          <p:spTgt spid="3">
                                            <p:txEl>
                                              <p:pRg st="5" end="5"/>
                                            </p:txEl>
                                          </p:spTgt>
                                        </p:tgtEl>
                                        <p:attrNameLst>
                                          <p:attrName>style.visibility</p:attrName>
                                        </p:attrNameLst>
                                      </p:cBhvr>
                                      <p:to>
                                        <p:strVal val="visible"/>
                                      </p:to>
                                    </p:set>
                                    <p:anim calcmode="lin" valueType="num">
                                      <p:cBhvr additive="base">
                                        <p:cTn id="3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5" end="5"/>
                                            </p:txEl>
                                          </p:spTgt>
                                        </p:tgtEl>
                                        <p:attrNameLst>
                                          <p:attrName>ppt_y</p:attrName>
                                        </p:attrNameLst>
                                      </p:cBhvr>
                                      <p:tavLst>
                                        <p:tav tm="0">
                                          <p:val>
                                            <p:strVal val="1+#ppt_h/2"/>
                                          </p:val>
                                        </p:tav>
                                        <p:tav tm="100000">
                                          <p:val>
                                            <p:strVal val="#ppt_y"/>
                                          </p:val>
                                        </p:tav>
                                      </p:tavLst>
                                    </p:anim>
                                  </p:childTnLst>
                                </p:cTn>
                              </p:par>
                              <p:par>
                                <p:cTn id="35" presetID="2" presetClass="entr" presetSubtype="4" fill="hold" nodeType="with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9DC760-52B7-4F7C-9981-5DA462BBC82F}"/>
              </a:ext>
            </a:extLst>
          </p:cNvPr>
          <p:cNvSpPr>
            <a:spLocks noGrp="1"/>
          </p:cNvSpPr>
          <p:nvPr>
            <p:ph type="title"/>
          </p:nvPr>
        </p:nvSpPr>
        <p:spPr/>
        <p:txBody>
          <a:bodyPr/>
          <a:lstStyle/>
          <a:p>
            <a:r>
              <a:rPr lang="en-US" dirty="0"/>
              <a:t>Example</a:t>
            </a:r>
            <a:endParaRPr lang="en-AU" dirty="0"/>
          </a:p>
        </p:txBody>
      </p:sp>
      <mc:AlternateContent xmlns:mc="http://schemas.openxmlformats.org/markup-compatibility/2006">
        <mc:Choice xmlns:a14="http://schemas.microsoft.com/office/drawing/2010/main" Requires="a14">
          <p:sp>
            <p:nvSpPr>
              <p:cNvPr id="3" name="Content Placeholder 2">
                <a:extLst>
                  <a:ext uri="{FF2B5EF4-FFF2-40B4-BE49-F238E27FC236}">
                    <a16:creationId xmlns:a16="http://schemas.microsoft.com/office/drawing/2014/main" id="{B35F8B15-EB32-4B80-813E-8A49C545DD9C}"/>
                  </a:ext>
                </a:extLst>
              </p:cNvPr>
              <p:cNvSpPr>
                <a:spLocks noGrp="1"/>
              </p:cNvSpPr>
              <p:nvPr>
                <p:ph idx="1"/>
              </p:nvPr>
            </p:nvSpPr>
            <p:spPr>
              <a:xfrm>
                <a:off x="5118447" y="803186"/>
                <a:ext cx="6281873" cy="6054814"/>
              </a:xfrm>
            </p:spPr>
            <p:txBody>
              <a:bodyPr>
                <a:noAutofit/>
              </a:bodyPr>
              <a:lstStyle/>
              <a:p>
                <a:r>
                  <a:rPr lang="en-US" sz="2200" dirty="0"/>
                  <a:t>The grid shown consists of unit squares. By travelling only right (R) or down (D) along the grid lines, how many paths are there from point A to point B?</a:t>
                </a:r>
              </a:p>
              <a:p>
                <a:endParaRPr lang="en-US" sz="2200" dirty="0"/>
              </a:p>
              <a:p>
                <a:r>
                  <a:rPr lang="en-US" sz="2200" dirty="0"/>
                  <a:t>Solution</a:t>
                </a:r>
              </a:p>
              <a:p>
                <a:r>
                  <a:rPr lang="en-US" sz="2200" dirty="0"/>
                  <a:t>Each path from A to B can be described by a sequence of three Ds and five Rs in some order. Therefore, the number of paths is equal to the number of ways of selecting three of the eight boxes below to be filled with the three Ds. (The rest will be Rs.) This can be done in </a:t>
                </a:r>
                <a14:m>
                  <m:oMath xmlns:m="http://schemas.openxmlformats.org/officeDocument/2006/math">
                    <m:sSub>
                      <m:sSubPr>
                        <m:ctrlPr>
                          <a:rPr lang="en-US" sz="2200" i="1" dirty="0">
                            <a:latin typeface="Cambria Math" panose="02040503050406030204" pitchFamily="18" charset="0"/>
                          </a:rPr>
                        </m:ctrlPr>
                      </m:sSubPr>
                      <m:e>
                        <m:sSup>
                          <m:sSupPr>
                            <m:ctrlPr>
                              <a:rPr lang="en-US" sz="2200" i="1">
                                <a:latin typeface="Cambria Math" panose="02040503050406030204" pitchFamily="18" charset="0"/>
                              </a:rPr>
                            </m:ctrlPr>
                          </m:sSupPr>
                          <m:e>
                            <m:r>
                              <a:rPr lang="en-US" sz="2200" i="1">
                                <a:solidFill>
                                  <a:schemeClr val="bg1"/>
                                </a:solidFill>
                                <a:latin typeface="Cambria Math" panose="02040503050406030204" pitchFamily="18" charset="0"/>
                              </a:rPr>
                              <m:t>0</m:t>
                            </m:r>
                          </m:e>
                          <m:sup>
                            <m:r>
                              <a:rPr lang="en-US" sz="2200" b="0" i="1" smtClean="0">
                                <a:latin typeface="Cambria Math" panose="02040503050406030204" pitchFamily="18" charset="0"/>
                              </a:rPr>
                              <m:t>8</m:t>
                            </m:r>
                          </m:sup>
                        </m:sSup>
                        <m:r>
                          <a:rPr lang="en-US" sz="2200" i="1" dirty="0">
                            <a:latin typeface="Cambria Math" panose="02040503050406030204" pitchFamily="18" charset="0"/>
                          </a:rPr>
                          <m:t>𝐶</m:t>
                        </m:r>
                      </m:e>
                      <m:sub>
                        <m:r>
                          <a:rPr lang="en-US" sz="2200" b="0" i="1" dirty="0" smtClean="0">
                            <a:latin typeface="Cambria Math" panose="02040503050406030204" pitchFamily="18" charset="0"/>
                          </a:rPr>
                          <m:t>3</m:t>
                        </m:r>
                      </m:sub>
                    </m:sSub>
                  </m:oMath>
                </a14:m>
                <a:r>
                  <a:rPr lang="en-US" sz="2200" dirty="0"/>
                  <a:t> =56 ways.</a:t>
                </a:r>
              </a:p>
              <a:p>
                <a:endParaRPr lang="en-US" sz="2200" dirty="0"/>
              </a:p>
              <a:p>
                <a:r>
                  <a:rPr lang="en-US" sz="2200" dirty="0"/>
                  <a:t> 	 	 	 	 	 	 	 </a:t>
                </a:r>
                <a:endParaRPr lang="en-AU" sz="2200" dirty="0"/>
              </a:p>
            </p:txBody>
          </p:sp>
        </mc:Choice>
        <mc:Fallback>
          <p:sp>
            <p:nvSpPr>
              <p:cNvPr id="3" name="Content Placeholder 2">
                <a:extLst>
                  <a:ext uri="{FF2B5EF4-FFF2-40B4-BE49-F238E27FC236}">
                    <a16:creationId xmlns:a16="http://schemas.microsoft.com/office/drawing/2014/main" id="{B35F8B15-EB32-4B80-813E-8A49C545DD9C}"/>
                  </a:ext>
                </a:extLst>
              </p:cNvPr>
              <p:cNvSpPr>
                <a:spLocks noGrp="1" noRot="1" noChangeAspect="1" noMove="1" noResize="1" noEditPoints="1" noAdjustHandles="1" noChangeArrowheads="1" noChangeShapeType="1" noTextEdit="1"/>
              </p:cNvSpPr>
              <p:nvPr>
                <p:ph idx="1"/>
              </p:nvPr>
            </p:nvSpPr>
            <p:spPr>
              <a:xfrm>
                <a:off x="5118447" y="803186"/>
                <a:ext cx="6281873" cy="6054814"/>
              </a:xfrm>
              <a:blipFill>
                <a:blip r:embed="rId2"/>
                <a:stretch>
                  <a:fillRect l="-1359" t="-9063" r="-2039" b="-4431"/>
                </a:stretch>
              </a:blipFill>
            </p:spPr>
            <p:txBody>
              <a:bodyPr/>
              <a:lstStyle/>
              <a:p>
                <a:r>
                  <a:rPr lang="en-AU">
                    <a:noFill/>
                  </a:rPr>
                  <a:t> </a:t>
                </a:r>
              </a:p>
            </p:txBody>
          </p:sp>
        </mc:Fallback>
      </mc:AlternateContent>
      <p:pic>
        <p:nvPicPr>
          <p:cNvPr id="5" name="Picture 4">
            <a:extLst>
              <a:ext uri="{FF2B5EF4-FFF2-40B4-BE49-F238E27FC236}">
                <a16:creationId xmlns:a16="http://schemas.microsoft.com/office/drawing/2014/main" id="{D491CBBA-7AA5-4994-90E0-24852282CAE6}"/>
              </a:ext>
            </a:extLst>
          </p:cNvPr>
          <p:cNvPicPr>
            <a:picLocks noChangeAspect="1"/>
          </p:cNvPicPr>
          <p:nvPr/>
        </p:nvPicPr>
        <p:blipFill>
          <a:blip r:embed="rId3"/>
          <a:stretch>
            <a:fillRect/>
          </a:stretch>
        </p:blipFill>
        <p:spPr>
          <a:xfrm>
            <a:off x="8259382" y="1606871"/>
            <a:ext cx="2229161" cy="1486107"/>
          </a:xfrm>
          <a:prstGeom prst="rect">
            <a:avLst/>
          </a:prstGeom>
        </p:spPr>
      </p:pic>
      <p:pic>
        <p:nvPicPr>
          <p:cNvPr id="7" name="Picture 6">
            <a:extLst>
              <a:ext uri="{FF2B5EF4-FFF2-40B4-BE49-F238E27FC236}">
                <a16:creationId xmlns:a16="http://schemas.microsoft.com/office/drawing/2014/main" id="{E5D017EA-4E78-4D48-86FB-09E34950DB86}"/>
              </a:ext>
            </a:extLst>
          </p:cNvPr>
          <p:cNvPicPr>
            <a:picLocks noChangeAspect="1"/>
          </p:cNvPicPr>
          <p:nvPr/>
        </p:nvPicPr>
        <p:blipFill>
          <a:blip r:embed="rId4"/>
          <a:stretch>
            <a:fillRect/>
          </a:stretch>
        </p:blipFill>
        <p:spPr>
          <a:xfrm>
            <a:off x="6362103" y="6054814"/>
            <a:ext cx="3011860" cy="468132"/>
          </a:xfrm>
          <a:prstGeom prst="rect">
            <a:avLst/>
          </a:prstGeom>
        </p:spPr>
      </p:pic>
    </p:spTree>
    <p:extLst>
      <p:ext uri="{BB962C8B-B14F-4D97-AF65-F5344CB8AC3E}">
        <p14:creationId xmlns:p14="http://schemas.microsoft.com/office/powerpoint/2010/main" val="26960051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additive="base">
                                        <p:cTn id="2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7"/>
                                        </p:tgtEl>
                                        <p:attrNameLst>
                                          <p:attrName>style.visibility</p:attrName>
                                        </p:attrNameLst>
                                      </p:cBhvr>
                                      <p:to>
                                        <p:strVal val="visible"/>
                                      </p:to>
                                    </p:set>
                                    <p:anim calcmode="lin" valueType="num">
                                      <p:cBhvr additive="base">
                                        <p:cTn id="29" dur="500" fill="hold"/>
                                        <p:tgtEl>
                                          <p:spTgt spid="7"/>
                                        </p:tgtEl>
                                        <p:attrNameLst>
                                          <p:attrName>ppt_x</p:attrName>
                                        </p:attrNameLst>
                                      </p:cBhvr>
                                      <p:tavLst>
                                        <p:tav tm="0">
                                          <p:val>
                                            <p:strVal val="#ppt_x"/>
                                          </p:val>
                                        </p:tav>
                                        <p:tav tm="100000">
                                          <p:val>
                                            <p:strVal val="#ppt_x"/>
                                          </p:val>
                                        </p:tav>
                                      </p:tavLst>
                                    </p:anim>
                                    <p:anim calcmode="lin" valueType="num">
                                      <p:cBhvr additive="base">
                                        <p:cTn id="30"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750076-3F4A-41A1-8BCD-1B16336B8769}"/>
              </a:ext>
            </a:extLst>
          </p:cNvPr>
          <p:cNvSpPr>
            <a:spLocks noGrp="1"/>
          </p:cNvSpPr>
          <p:nvPr>
            <p:ph type="title"/>
          </p:nvPr>
        </p:nvSpPr>
        <p:spPr/>
        <p:txBody>
          <a:bodyPr/>
          <a:lstStyle/>
          <a:p>
            <a:r>
              <a:rPr lang="en-AU" dirty="0"/>
              <a:t>Alternative notation</a:t>
            </a:r>
          </a:p>
        </p:txBody>
      </p:sp>
      <mc:AlternateContent xmlns:mc="http://schemas.openxmlformats.org/markup-compatibility/2006">
        <mc:Choice xmlns:a14="http://schemas.microsoft.com/office/drawing/2010/main" Requires="a14">
          <p:sp>
            <p:nvSpPr>
              <p:cNvPr id="3" name="Content Placeholder 2">
                <a:extLst>
                  <a:ext uri="{FF2B5EF4-FFF2-40B4-BE49-F238E27FC236}">
                    <a16:creationId xmlns:a16="http://schemas.microsoft.com/office/drawing/2014/main" id="{0F87B11E-C4AA-4534-B305-48D263FCAE8A}"/>
                  </a:ext>
                </a:extLst>
              </p:cNvPr>
              <p:cNvSpPr>
                <a:spLocks noGrp="1"/>
              </p:cNvSpPr>
              <p:nvPr>
                <p:ph idx="1"/>
              </p:nvPr>
            </p:nvSpPr>
            <p:spPr/>
            <p:txBody>
              <a:bodyPr>
                <a:normAutofit/>
              </a:bodyPr>
              <a:lstStyle/>
              <a:p>
                <a:r>
                  <a:rPr lang="en-US" sz="2400" dirty="0"/>
                  <a:t>We will consistently use the notation </a:t>
                </a:r>
                <a14:m>
                  <m:oMath xmlns:m="http://schemas.openxmlformats.org/officeDocument/2006/math">
                    <m:sSub>
                      <m:sSubPr>
                        <m:ctrlPr>
                          <a:rPr lang="en-US" sz="2400" i="1" dirty="0">
                            <a:latin typeface="Cambria Math" panose="02040503050406030204" pitchFamily="18" charset="0"/>
                          </a:rPr>
                        </m:ctrlPr>
                      </m:sSubPr>
                      <m:e>
                        <m:sSup>
                          <m:sSupPr>
                            <m:ctrlPr>
                              <a:rPr lang="en-US" sz="2400" i="1">
                                <a:latin typeface="Cambria Math" panose="02040503050406030204" pitchFamily="18" charset="0"/>
                              </a:rPr>
                            </m:ctrlPr>
                          </m:sSupPr>
                          <m:e>
                            <m:r>
                              <a:rPr lang="en-US" sz="2400" i="1">
                                <a:solidFill>
                                  <a:schemeClr val="bg1"/>
                                </a:solidFill>
                                <a:latin typeface="Cambria Math" panose="02040503050406030204" pitchFamily="18" charset="0"/>
                              </a:rPr>
                              <m:t>0</m:t>
                            </m:r>
                          </m:e>
                          <m:sup>
                            <m:r>
                              <a:rPr lang="en-US" sz="2400" b="0" i="1" smtClean="0">
                                <a:latin typeface="Cambria Math" panose="02040503050406030204" pitchFamily="18" charset="0"/>
                              </a:rPr>
                              <m:t>𝑛</m:t>
                            </m:r>
                          </m:sup>
                        </m:sSup>
                        <m:r>
                          <a:rPr lang="en-US" sz="2400" i="1" dirty="0">
                            <a:latin typeface="Cambria Math" panose="02040503050406030204" pitchFamily="18" charset="0"/>
                          </a:rPr>
                          <m:t>𝐶</m:t>
                        </m:r>
                      </m:e>
                      <m:sub>
                        <m:r>
                          <a:rPr lang="en-US" sz="2400" b="0" i="1" dirty="0" smtClean="0">
                            <a:latin typeface="Cambria Math" panose="02040503050406030204" pitchFamily="18" charset="0"/>
                          </a:rPr>
                          <m:t>𝑟</m:t>
                        </m:r>
                      </m:sub>
                    </m:sSub>
                    <m:r>
                      <a:rPr lang="en-US" sz="2400" i="1" dirty="0">
                        <a:latin typeface="Cambria Math" panose="02040503050406030204" pitchFamily="18" charset="0"/>
                      </a:rPr>
                      <m:t> </m:t>
                    </m:r>
                  </m:oMath>
                </a14:m>
                <a:r>
                  <a:rPr lang="en-US" sz="2400" dirty="0"/>
                  <a:t> to denote the number of ways of selecting r objects from n objects, regardless of order. However, it is also common to denote this number by </a:t>
                </a:r>
                <a14:m>
                  <m:oMath xmlns:m="http://schemas.openxmlformats.org/officeDocument/2006/math">
                    <m:d>
                      <m:dPr>
                        <m:ctrlPr>
                          <a:rPr lang="en-US" sz="2400" i="1" smtClean="0">
                            <a:latin typeface="Cambria Math" panose="02040503050406030204" pitchFamily="18" charset="0"/>
                          </a:rPr>
                        </m:ctrlPr>
                      </m:dPr>
                      <m:e>
                        <m:eqArr>
                          <m:eqArrPr>
                            <m:ctrlPr>
                              <a:rPr lang="en-US" sz="2400" b="0" i="1" smtClean="0">
                                <a:latin typeface="Cambria Math" panose="02040503050406030204" pitchFamily="18" charset="0"/>
                              </a:rPr>
                            </m:ctrlPr>
                          </m:eqArrPr>
                          <m:e>
                            <m:r>
                              <a:rPr lang="en-US" sz="2400" b="0" i="1" smtClean="0">
                                <a:latin typeface="Cambria Math" panose="02040503050406030204" pitchFamily="18" charset="0"/>
                              </a:rPr>
                              <m:t>𝑛</m:t>
                            </m:r>
                          </m:e>
                          <m:e>
                            <m:r>
                              <a:rPr lang="en-US" sz="2400" b="0" i="1" smtClean="0">
                                <a:latin typeface="Cambria Math" panose="02040503050406030204" pitchFamily="18" charset="0"/>
                              </a:rPr>
                              <m:t>𝑟</m:t>
                            </m:r>
                          </m:e>
                        </m:eqArr>
                      </m:e>
                    </m:d>
                  </m:oMath>
                </a14:m>
                <a:r>
                  <a:rPr lang="en-US" sz="2400" dirty="0"/>
                  <a:t>.</a:t>
                </a:r>
              </a:p>
              <a:p>
                <a:r>
                  <a:rPr lang="en-US" sz="2400" dirty="0"/>
                  <a:t>For example:</a:t>
                </a:r>
              </a:p>
              <a:p>
                <a14:m>
                  <m:oMath xmlns:m="http://schemas.openxmlformats.org/officeDocument/2006/math">
                    <m:d>
                      <m:dPr>
                        <m:ctrlPr>
                          <a:rPr lang="en-US" sz="3200" i="1">
                            <a:latin typeface="Cambria Math" panose="02040503050406030204" pitchFamily="18" charset="0"/>
                          </a:rPr>
                        </m:ctrlPr>
                      </m:dPr>
                      <m:e>
                        <m:eqArr>
                          <m:eqArrPr>
                            <m:ctrlPr>
                              <a:rPr lang="en-US" sz="3200" i="1">
                                <a:latin typeface="Cambria Math" panose="02040503050406030204" pitchFamily="18" charset="0"/>
                              </a:rPr>
                            </m:ctrlPr>
                          </m:eqArrPr>
                          <m:e>
                            <m:r>
                              <a:rPr lang="en-US" sz="3200" b="0" i="1" smtClean="0">
                                <a:latin typeface="Cambria Math" panose="02040503050406030204" pitchFamily="18" charset="0"/>
                              </a:rPr>
                              <m:t>6</m:t>
                            </m:r>
                          </m:e>
                          <m:e>
                            <m:r>
                              <a:rPr lang="en-US" sz="3200" b="0" i="1" smtClean="0">
                                <a:latin typeface="Cambria Math" panose="02040503050406030204" pitchFamily="18" charset="0"/>
                              </a:rPr>
                              <m:t>4</m:t>
                            </m:r>
                          </m:e>
                        </m:eqArr>
                      </m:e>
                    </m:d>
                  </m:oMath>
                </a14:m>
                <a:r>
                  <a:rPr lang="en-US" sz="3200" dirty="0"/>
                  <a:t>=</a:t>
                </a:r>
                <a14:m>
                  <m:oMath xmlns:m="http://schemas.openxmlformats.org/officeDocument/2006/math">
                    <m:f>
                      <m:fPr>
                        <m:ctrlPr>
                          <a:rPr lang="en-US" sz="3200" i="1" smtClean="0">
                            <a:latin typeface="Cambria Math" panose="02040503050406030204" pitchFamily="18" charset="0"/>
                          </a:rPr>
                        </m:ctrlPr>
                      </m:fPr>
                      <m:num>
                        <m:r>
                          <a:rPr lang="en-US" sz="3200" b="0" i="1" smtClean="0">
                            <a:latin typeface="Cambria Math" panose="02040503050406030204" pitchFamily="18" charset="0"/>
                          </a:rPr>
                          <m:t>6!</m:t>
                        </m:r>
                      </m:num>
                      <m:den>
                        <m:r>
                          <a:rPr lang="en-US" sz="3200" b="0" i="1" smtClean="0">
                            <a:latin typeface="Cambria Math" panose="02040503050406030204" pitchFamily="18" charset="0"/>
                          </a:rPr>
                          <m:t>4!2!</m:t>
                        </m:r>
                      </m:den>
                    </m:f>
                  </m:oMath>
                </a14:m>
                <a:r>
                  <a:rPr lang="en-US" sz="3200" dirty="0"/>
                  <a:t>=15</a:t>
                </a:r>
                <a:endParaRPr lang="en-AU" sz="3200" dirty="0"/>
              </a:p>
            </p:txBody>
          </p:sp>
        </mc:Choice>
        <mc:Fallback>
          <p:sp>
            <p:nvSpPr>
              <p:cNvPr id="3" name="Content Placeholder 2">
                <a:extLst>
                  <a:ext uri="{FF2B5EF4-FFF2-40B4-BE49-F238E27FC236}">
                    <a16:creationId xmlns:a16="http://schemas.microsoft.com/office/drawing/2014/main" id="{0F87B11E-C4AA-4534-B305-48D263FCAE8A}"/>
                  </a:ext>
                </a:extLst>
              </p:cNvPr>
              <p:cNvSpPr>
                <a:spLocks noGrp="1" noRot="1" noChangeAspect="1" noMove="1" noResize="1" noEditPoints="1" noAdjustHandles="1" noChangeArrowheads="1" noChangeShapeType="1" noTextEdit="1"/>
              </p:cNvSpPr>
              <p:nvPr>
                <p:ph idx="1"/>
              </p:nvPr>
            </p:nvSpPr>
            <p:spPr>
              <a:blipFill>
                <a:blip r:embed="rId2"/>
                <a:stretch>
                  <a:fillRect l="-1553" r="-2233"/>
                </a:stretch>
              </a:blipFill>
            </p:spPr>
            <p:txBody>
              <a:bodyPr/>
              <a:lstStyle/>
              <a:p>
                <a:r>
                  <a:rPr lang="en-AU">
                    <a:noFill/>
                  </a:rPr>
                  <a:t> </a:t>
                </a:r>
              </a:p>
            </p:txBody>
          </p:sp>
        </mc:Fallback>
      </mc:AlternateContent>
    </p:spTree>
    <p:extLst>
      <p:ext uri="{BB962C8B-B14F-4D97-AF65-F5344CB8AC3E}">
        <p14:creationId xmlns:p14="http://schemas.microsoft.com/office/powerpoint/2010/main" val="19007794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715A82-8531-4E02-8AE1-7049FC3C52DC}"/>
              </a:ext>
            </a:extLst>
          </p:cNvPr>
          <p:cNvSpPr>
            <a:spLocks noGrp="1"/>
          </p:cNvSpPr>
          <p:nvPr>
            <p:ph type="title"/>
          </p:nvPr>
        </p:nvSpPr>
        <p:spPr/>
        <p:txBody>
          <a:bodyPr/>
          <a:lstStyle/>
          <a:p>
            <a:r>
              <a:rPr lang="en-AU" dirty="0"/>
              <a:t>Section summary</a:t>
            </a:r>
          </a:p>
        </p:txBody>
      </p:sp>
      <mc:AlternateContent xmlns:mc="http://schemas.openxmlformats.org/markup-compatibility/2006">
        <mc:Choice xmlns:a14="http://schemas.microsoft.com/office/drawing/2010/main" Requires="a14">
          <p:sp>
            <p:nvSpPr>
              <p:cNvPr id="3" name="Content Placeholder 2">
                <a:extLst>
                  <a:ext uri="{FF2B5EF4-FFF2-40B4-BE49-F238E27FC236}">
                    <a16:creationId xmlns:a16="http://schemas.microsoft.com/office/drawing/2014/main" id="{06BDBA87-87CA-4769-9CBE-47C7615322BF}"/>
                  </a:ext>
                </a:extLst>
              </p:cNvPr>
              <p:cNvSpPr>
                <a:spLocks noGrp="1"/>
              </p:cNvSpPr>
              <p:nvPr>
                <p:ph idx="1"/>
              </p:nvPr>
            </p:nvSpPr>
            <p:spPr/>
            <p:txBody>
              <a:bodyPr>
                <a:normAutofit/>
              </a:bodyPr>
              <a:lstStyle/>
              <a:p>
                <a:r>
                  <a:rPr lang="en-US" sz="2400" dirty="0"/>
                  <a:t>A combination is a selection made regardless of order.</a:t>
                </a:r>
              </a:p>
              <a:p>
                <a:r>
                  <a:rPr lang="en-US" sz="2400" dirty="0"/>
                  <a:t>The number of combinations of n objects taken r at a time is given by</a:t>
                </a:r>
              </a:p>
              <a:p>
                <a14:m>
                  <m:oMath xmlns:m="http://schemas.openxmlformats.org/officeDocument/2006/math">
                    <m:sSup>
                      <m:sSupPr>
                        <m:ctrlPr>
                          <a:rPr lang="en-US" sz="4800" i="1" smtClean="0">
                            <a:latin typeface="Cambria Math" panose="02040503050406030204" pitchFamily="18" charset="0"/>
                          </a:rPr>
                        </m:ctrlPr>
                      </m:sSupPr>
                      <m:e>
                        <m:r>
                          <a:rPr lang="en-US" sz="4800" i="1">
                            <a:solidFill>
                              <a:schemeClr val="bg1"/>
                            </a:solidFill>
                            <a:latin typeface="Cambria Math" panose="02040503050406030204" pitchFamily="18" charset="0"/>
                          </a:rPr>
                          <m:t>0</m:t>
                        </m:r>
                      </m:e>
                      <m:sup>
                        <m:r>
                          <a:rPr lang="en-US" sz="4800" b="0" i="1" smtClean="0">
                            <a:latin typeface="Cambria Math" panose="02040503050406030204" pitchFamily="18" charset="0"/>
                          </a:rPr>
                          <m:t>𝑛</m:t>
                        </m:r>
                      </m:sup>
                    </m:sSup>
                    <m:sSub>
                      <m:sSubPr>
                        <m:ctrlPr>
                          <a:rPr lang="en-US" sz="4800" i="1" dirty="0">
                            <a:latin typeface="Cambria Math" panose="02040503050406030204" pitchFamily="18" charset="0"/>
                          </a:rPr>
                        </m:ctrlPr>
                      </m:sSubPr>
                      <m:e>
                        <m:r>
                          <a:rPr lang="en-US" sz="4800" i="1" dirty="0">
                            <a:latin typeface="Cambria Math" panose="02040503050406030204" pitchFamily="18" charset="0"/>
                          </a:rPr>
                          <m:t>𝐶</m:t>
                        </m:r>
                      </m:e>
                      <m:sub>
                        <m:r>
                          <a:rPr lang="en-US" sz="4800" b="0" i="1" dirty="0" smtClean="0">
                            <a:latin typeface="Cambria Math" panose="02040503050406030204" pitchFamily="18" charset="0"/>
                          </a:rPr>
                          <m:t>𝑟</m:t>
                        </m:r>
                      </m:sub>
                    </m:sSub>
                    <m:r>
                      <a:rPr lang="en-US" sz="4800" i="1" dirty="0">
                        <a:latin typeface="Cambria Math" panose="02040503050406030204" pitchFamily="18" charset="0"/>
                      </a:rPr>
                      <m:t> </m:t>
                    </m:r>
                  </m:oMath>
                </a14:m>
                <a:r>
                  <a:rPr lang="en-US" sz="4800" dirty="0"/>
                  <a:t>=</a:t>
                </a:r>
                <a14:m>
                  <m:oMath xmlns:m="http://schemas.openxmlformats.org/officeDocument/2006/math">
                    <m:f>
                      <m:fPr>
                        <m:ctrlPr>
                          <a:rPr lang="en-US" sz="4800" i="1" dirty="0">
                            <a:latin typeface="Cambria Math" panose="02040503050406030204" pitchFamily="18" charset="0"/>
                          </a:rPr>
                        </m:ctrlPr>
                      </m:fPr>
                      <m:num>
                        <m:r>
                          <a:rPr lang="en-US" sz="4800" b="0" i="1" dirty="0" smtClean="0">
                            <a:latin typeface="Cambria Math" panose="02040503050406030204" pitchFamily="18" charset="0"/>
                          </a:rPr>
                          <m:t>𝑛</m:t>
                        </m:r>
                        <m:r>
                          <a:rPr lang="en-US" sz="4800" b="0" i="1" smtClean="0">
                            <a:latin typeface="Cambria Math" panose="02040503050406030204" pitchFamily="18" charset="0"/>
                          </a:rPr>
                          <m:t>!</m:t>
                        </m:r>
                      </m:num>
                      <m:den>
                        <m:r>
                          <a:rPr lang="en-US" sz="4800" b="0" i="1" smtClean="0">
                            <a:latin typeface="Cambria Math" panose="02040503050406030204" pitchFamily="18" charset="0"/>
                          </a:rPr>
                          <m:t>𝑟</m:t>
                        </m:r>
                        <m:r>
                          <a:rPr lang="en-US" sz="4800" i="1" dirty="0">
                            <a:latin typeface="Cambria Math" panose="02040503050406030204" pitchFamily="18" charset="0"/>
                          </a:rPr>
                          <m:t>!</m:t>
                        </m:r>
                        <m:d>
                          <m:dPr>
                            <m:ctrlPr>
                              <a:rPr lang="en-US" sz="4800" b="0" i="1" dirty="0" smtClean="0">
                                <a:latin typeface="Cambria Math" panose="02040503050406030204" pitchFamily="18" charset="0"/>
                              </a:rPr>
                            </m:ctrlPr>
                          </m:dPr>
                          <m:e>
                            <m:r>
                              <a:rPr lang="en-US" sz="4800" b="0" i="1" dirty="0" smtClean="0">
                                <a:latin typeface="Cambria Math" panose="02040503050406030204" pitchFamily="18" charset="0"/>
                              </a:rPr>
                              <m:t>𝑛</m:t>
                            </m:r>
                            <m:r>
                              <a:rPr lang="en-US" sz="4800" b="0" i="1" dirty="0" smtClean="0">
                                <a:latin typeface="Cambria Math" panose="02040503050406030204" pitchFamily="18" charset="0"/>
                              </a:rPr>
                              <m:t>−</m:t>
                            </m:r>
                            <m:r>
                              <a:rPr lang="en-US" sz="4800" b="0" i="1" dirty="0" smtClean="0">
                                <a:latin typeface="Cambria Math" panose="02040503050406030204" pitchFamily="18" charset="0"/>
                              </a:rPr>
                              <m:t>𝑟</m:t>
                            </m:r>
                          </m:e>
                        </m:d>
                        <m:r>
                          <a:rPr lang="en-US" sz="4800" b="0" i="1" dirty="0" smtClean="0">
                            <a:latin typeface="Cambria Math" panose="02040503050406030204" pitchFamily="18" charset="0"/>
                          </a:rPr>
                          <m:t>!</m:t>
                        </m:r>
                      </m:den>
                    </m:f>
                    <m:r>
                      <a:rPr lang="en-US" sz="4800" i="1" dirty="0">
                        <a:latin typeface="Cambria Math" panose="02040503050406030204" pitchFamily="18" charset="0"/>
                      </a:rPr>
                      <m:t> </m:t>
                    </m:r>
                  </m:oMath>
                </a14:m>
                <a:endParaRPr lang="en-US" sz="4800" dirty="0"/>
              </a:p>
            </p:txBody>
          </p:sp>
        </mc:Choice>
        <mc:Fallback>
          <p:sp>
            <p:nvSpPr>
              <p:cNvPr id="3" name="Content Placeholder 2">
                <a:extLst>
                  <a:ext uri="{FF2B5EF4-FFF2-40B4-BE49-F238E27FC236}">
                    <a16:creationId xmlns:a16="http://schemas.microsoft.com/office/drawing/2014/main" id="{06BDBA87-87CA-4769-9CBE-47C7615322BF}"/>
                  </a:ext>
                </a:extLst>
              </p:cNvPr>
              <p:cNvSpPr>
                <a:spLocks noGrp="1" noRot="1" noChangeAspect="1" noMove="1" noResize="1" noEditPoints="1" noAdjustHandles="1" noChangeArrowheads="1" noChangeShapeType="1" noTextEdit="1"/>
              </p:cNvSpPr>
              <p:nvPr>
                <p:ph idx="1"/>
              </p:nvPr>
            </p:nvSpPr>
            <p:spPr>
              <a:blipFill>
                <a:blip r:embed="rId2"/>
                <a:stretch>
                  <a:fillRect l="-1553" r="-194"/>
                </a:stretch>
              </a:blipFill>
            </p:spPr>
            <p:txBody>
              <a:bodyPr/>
              <a:lstStyle/>
              <a:p>
                <a:r>
                  <a:rPr lang="en-AU">
                    <a:noFill/>
                  </a:rPr>
                  <a:t> </a:t>
                </a:r>
              </a:p>
            </p:txBody>
          </p:sp>
        </mc:Fallback>
      </mc:AlternateContent>
    </p:spTree>
    <p:extLst>
      <p:ext uri="{BB962C8B-B14F-4D97-AF65-F5344CB8AC3E}">
        <p14:creationId xmlns:p14="http://schemas.microsoft.com/office/powerpoint/2010/main" val="19477980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857BC1-8C2D-476B-B64C-86C89CA9F798}"/>
              </a:ext>
            </a:extLst>
          </p:cNvPr>
          <p:cNvSpPr>
            <a:spLocks noGrp="1"/>
          </p:cNvSpPr>
          <p:nvPr>
            <p:ph type="title"/>
          </p:nvPr>
        </p:nvSpPr>
        <p:spPr/>
        <p:txBody>
          <a:bodyPr/>
          <a:lstStyle/>
          <a:p>
            <a:r>
              <a:rPr lang="en-AU" dirty="0"/>
              <a:t>Combinations </a:t>
            </a:r>
          </a:p>
        </p:txBody>
      </p:sp>
      <mc:AlternateContent xmlns:mc="http://schemas.openxmlformats.org/markup-compatibility/2006">
        <mc:Choice xmlns:a14="http://schemas.microsoft.com/office/drawing/2010/main" Requires="a14">
          <p:sp>
            <p:nvSpPr>
              <p:cNvPr id="3" name="Content Placeholder 2">
                <a:extLst>
                  <a:ext uri="{FF2B5EF4-FFF2-40B4-BE49-F238E27FC236}">
                    <a16:creationId xmlns:a16="http://schemas.microsoft.com/office/drawing/2014/main" id="{98754E68-AAA0-48B1-BB5D-B03949FB9567}"/>
                  </a:ext>
                </a:extLst>
              </p:cNvPr>
              <p:cNvSpPr>
                <a:spLocks noGrp="1"/>
              </p:cNvSpPr>
              <p:nvPr>
                <p:ph idx="1"/>
              </p:nvPr>
            </p:nvSpPr>
            <p:spPr/>
            <p:txBody>
              <a:bodyPr>
                <a:normAutofit/>
              </a:bodyPr>
              <a:lstStyle/>
              <a:p>
                <a:r>
                  <a:rPr lang="en-US" sz="2400" dirty="0"/>
                  <a:t>A combination is a selection made regardless of order. We use the notation </a:t>
                </a:r>
                <a14:m>
                  <m:oMath xmlns:m="http://schemas.openxmlformats.org/officeDocument/2006/math">
                    <m:sSup>
                      <m:sSupPr>
                        <m:ctrlPr>
                          <a:rPr lang="en-US" sz="2400" i="1" smtClean="0">
                            <a:latin typeface="Cambria Math" panose="02040503050406030204" pitchFamily="18" charset="0"/>
                          </a:rPr>
                        </m:ctrlPr>
                      </m:sSupPr>
                      <m:e>
                        <m:r>
                          <a:rPr lang="en-US" sz="2400" i="1">
                            <a:solidFill>
                              <a:schemeClr val="bg1"/>
                            </a:solidFill>
                            <a:latin typeface="Cambria Math" panose="02040503050406030204" pitchFamily="18" charset="0"/>
                          </a:rPr>
                          <m:t>0</m:t>
                        </m:r>
                      </m:e>
                      <m:sup>
                        <m:r>
                          <a:rPr lang="en-US" sz="2400" b="0" i="1" smtClean="0">
                            <a:latin typeface="Cambria Math" panose="02040503050406030204" pitchFamily="18" charset="0"/>
                          </a:rPr>
                          <m:t>𝑛</m:t>
                        </m:r>
                      </m:sup>
                    </m:sSup>
                    <m:sSub>
                      <m:sSubPr>
                        <m:ctrlPr>
                          <a:rPr lang="en-US" sz="2400" i="1" dirty="0">
                            <a:latin typeface="Cambria Math" panose="02040503050406030204" pitchFamily="18" charset="0"/>
                          </a:rPr>
                        </m:ctrlPr>
                      </m:sSubPr>
                      <m:e>
                        <m:r>
                          <a:rPr lang="en-US" sz="2400" i="1" dirty="0">
                            <a:latin typeface="Cambria Math" panose="02040503050406030204" pitchFamily="18" charset="0"/>
                          </a:rPr>
                          <m:t>𝑃</m:t>
                        </m:r>
                      </m:e>
                      <m:sub>
                        <m:r>
                          <a:rPr lang="en-US" sz="2400" b="0" i="1" dirty="0" smtClean="0">
                            <a:latin typeface="Cambria Math" panose="02040503050406030204" pitchFamily="18" charset="0"/>
                          </a:rPr>
                          <m:t>𝑟</m:t>
                        </m:r>
                      </m:sub>
                    </m:sSub>
                    <m:r>
                      <a:rPr lang="en-US" sz="2400" i="1" dirty="0">
                        <a:latin typeface="Cambria Math" panose="02040503050406030204" pitchFamily="18" charset="0"/>
                      </a:rPr>
                      <m:t> </m:t>
                    </m:r>
                  </m:oMath>
                </a14:m>
                <a:r>
                  <a:rPr lang="en-US" sz="2400" dirty="0"/>
                  <a:t>to denote the number of permutations of n distinct objects taken r at a time. Similarly, we use the notation </a:t>
                </a:r>
                <a14:m>
                  <m:oMath xmlns:m="http://schemas.openxmlformats.org/officeDocument/2006/math">
                    <m:sSup>
                      <m:sSupPr>
                        <m:ctrlPr>
                          <a:rPr lang="en-US" sz="2400" i="1" smtClean="0">
                            <a:solidFill>
                              <a:srgbClr val="FF0000"/>
                            </a:solidFill>
                            <a:latin typeface="Cambria Math" panose="02040503050406030204" pitchFamily="18" charset="0"/>
                          </a:rPr>
                        </m:ctrlPr>
                      </m:sSupPr>
                      <m:e>
                        <m:r>
                          <a:rPr lang="en-US" sz="2400" i="1" smtClean="0">
                            <a:solidFill>
                              <a:schemeClr val="bg1"/>
                            </a:solidFill>
                            <a:latin typeface="Cambria Math" panose="02040503050406030204" pitchFamily="18" charset="0"/>
                          </a:rPr>
                          <m:t>0</m:t>
                        </m:r>
                      </m:e>
                      <m:sup>
                        <m:r>
                          <a:rPr lang="en-US" sz="2400" i="1">
                            <a:solidFill>
                              <a:srgbClr val="FF0000"/>
                            </a:solidFill>
                            <a:latin typeface="Cambria Math" panose="02040503050406030204" pitchFamily="18" charset="0"/>
                          </a:rPr>
                          <m:t>𝑛</m:t>
                        </m:r>
                      </m:sup>
                    </m:sSup>
                    <m:sSub>
                      <m:sSubPr>
                        <m:ctrlPr>
                          <a:rPr lang="en-US" sz="2400" i="1" dirty="0">
                            <a:solidFill>
                              <a:srgbClr val="FF0000"/>
                            </a:solidFill>
                            <a:latin typeface="Cambria Math" panose="02040503050406030204" pitchFamily="18" charset="0"/>
                          </a:rPr>
                        </m:ctrlPr>
                      </m:sSubPr>
                      <m:e>
                        <m:r>
                          <a:rPr lang="en-US" sz="2400" b="0" i="1" dirty="0" smtClean="0">
                            <a:solidFill>
                              <a:srgbClr val="FF0000"/>
                            </a:solidFill>
                            <a:latin typeface="Cambria Math" panose="02040503050406030204" pitchFamily="18" charset="0"/>
                          </a:rPr>
                          <m:t>𝐶</m:t>
                        </m:r>
                      </m:e>
                      <m:sub>
                        <m:r>
                          <a:rPr lang="en-US" sz="2400" i="1" dirty="0">
                            <a:solidFill>
                              <a:srgbClr val="FF0000"/>
                            </a:solidFill>
                            <a:latin typeface="Cambria Math" panose="02040503050406030204" pitchFamily="18" charset="0"/>
                          </a:rPr>
                          <m:t>𝑟</m:t>
                        </m:r>
                      </m:sub>
                    </m:sSub>
                  </m:oMath>
                </a14:m>
                <a:r>
                  <a:rPr lang="en-US" sz="2400" dirty="0"/>
                  <a:t> to denote the number of combinations of n distinct objects taken r at a time.</a:t>
                </a:r>
                <a:endParaRPr lang="en-AU" sz="2400" dirty="0"/>
              </a:p>
            </p:txBody>
          </p:sp>
        </mc:Choice>
        <mc:Fallback>
          <p:sp>
            <p:nvSpPr>
              <p:cNvPr id="3" name="Content Placeholder 2">
                <a:extLst>
                  <a:ext uri="{FF2B5EF4-FFF2-40B4-BE49-F238E27FC236}">
                    <a16:creationId xmlns:a16="http://schemas.microsoft.com/office/drawing/2014/main" id="{98754E68-AAA0-48B1-BB5D-B03949FB9567}"/>
                  </a:ext>
                </a:extLst>
              </p:cNvPr>
              <p:cNvSpPr>
                <a:spLocks noGrp="1" noRot="1" noChangeAspect="1" noMove="1" noResize="1" noEditPoints="1" noAdjustHandles="1" noChangeArrowheads="1" noChangeShapeType="1" noTextEdit="1"/>
              </p:cNvSpPr>
              <p:nvPr>
                <p:ph idx="1"/>
              </p:nvPr>
            </p:nvSpPr>
            <p:spPr>
              <a:blipFill>
                <a:blip r:embed="rId2"/>
                <a:stretch>
                  <a:fillRect l="-1553" r="-583"/>
                </a:stretch>
              </a:blipFill>
            </p:spPr>
            <p:txBody>
              <a:bodyPr/>
              <a:lstStyle/>
              <a:p>
                <a:r>
                  <a:rPr lang="en-AU">
                    <a:noFill/>
                  </a:rPr>
                  <a:t> </a:t>
                </a:r>
              </a:p>
            </p:txBody>
          </p:sp>
        </mc:Fallback>
      </mc:AlternateContent>
    </p:spTree>
    <p:extLst>
      <p:ext uri="{BB962C8B-B14F-4D97-AF65-F5344CB8AC3E}">
        <p14:creationId xmlns:p14="http://schemas.microsoft.com/office/powerpoint/2010/main" val="2960709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79CB01-29CD-4A02-93A0-15CB3BA63993}"/>
              </a:ext>
            </a:extLst>
          </p:cNvPr>
          <p:cNvSpPr>
            <a:spLocks noGrp="1"/>
          </p:cNvSpPr>
          <p:nvPr>
            <p:ph type="title"/>
          </p:nvPr>
        </p:nvSpPr>
        <p:spPr/>
        <p:txBody>
          <a:bodyPr>
            <a:normAutofit fontScale="90000"/>
          </a:bodyPr>
          <a:lstStyle/>
          <a:p>
            <a:r>
              <a:rPr lang="en-US" dirty="0"/>
              <a:t>How many ways can two letters be chosen from the set {A,B,C,D}?</a:t>
            </a:r>
            <a:endParaRPr lang="en-AU" dirty="0"/>
          </a:p>
        </p:txBody>
      </p:sp>
      <p:sp>
        <p:nvSpPr>
          <p:cNvPr id="3" name="Content Placeholder 2">
            <a:extLst>
              <a:ext uri="{FF2B5EF4-FFF2-40B4-BE49-F238E27FC236}">
                <a16:creationId xmlns:a16="http://schemas.microsoft.com/office/drawing/2014/main" id="{EDFF6246-AECF-4D73-AE23-966D67C07456}"/>
              </a:ext>
            </a:extLst>
          </p:cNvPr>
          <p:cNvSpPr>
            <a:spLocks noGrp="1"/>
          </p:cNvSpPr>
          <p:nvPr>
            <p:ph idx="1"/>
          </p:nvPr>
        </p:nvSpPr>
        <p:spPr>
          <a:xfrm>
            <a:off x="4591455" y="0"/>
            <a:ext cx="7600545" cy="6858000"/>
          </a:xfrm>
        </p:spPr>
        <p:txBody>
          <a:bodyPr>
            <a:normAutofit/>
          </a:bodyPr>
          <a:lstStyle/>
          <a:p>
            <a:r>
              <a:rPr lang="en-US" dirty="0"/>
              <a:t>Solution</a:t>
            </a:r>
          </a:p>
          <a:p>
            <a:r>
              <a:rPr lang="en-US" dirty="0"/>
              <a:t>The tree diagram below shows the ways that the first and second choices can be made.</a:t>
            </a:r>
          </a:p>
          <a:p>
            <a:endParaRPr lang="en-US" dirty="0"/>
          </a:p>
          <a:p>
            <a:endParaRPr lang="en-US" dirty="0"/>
          </a:p>
          <a:p>
            <a:endParaRPr lang="en-US" dirty="0"/>
          </a:p>
          <a:p>
            <a:pPr marL="0" indent="0">
              <a:buNone/>
            </a:pPr>
            <a:r>
              <a:rPr lang="en-US" dirty="0"/>
              <a:t>  </a:t>
            </a:r>
          </a:p>
          <a:p>
            <a:r>
              <a:rPr lang="en-US" dirty="0"/>
              <a:t>This gives 12 arrangements. But there are only six selections, since</a:t>
            </a:r>
          </a:p>
          <a:p>
            <a:r>
              <a:rPr lang="en-US" dirty="0"/>
              <a:t>{A,B} is the same as {B,A},	  </a:t>
            </a:r>
          </a:p>
          <a:p>
            <a:r>
              <a:rPr lang="en-US" dirty="0"/>
              <a:t>{A,C} is the same as {C,A},	  </a:t>
            </a:r>
          </a:p>
          <a:p>
            <a:r>
              <a:rPr lang="en-US" dirty="0"/>
              <a:t>{A,D} is the same as {D,A},</a:t>
            </a:r>
          </a:p>
          <a:p>
            <a:r>
              <a:rPr lang="en-US" dirty="0"/>
              <a:t>{B,C} is the same as {C,B},	  </a:t>
            </a:r>
          </a:p>
          <a:p>
            <a:r>
              <a:rPr lang="en-US" dirty="0"/>
              <a:t>{B,D} is the same as {D,B}	  </a:t>
            </a:r>
          </a:p>
          <a:p>
            <a:r>
              <a:rPr lang="en-US" dirty="0"/>
              <a:t>{C,D} is the same as {D,C}</a:t>
            </a:r>
            <a:endParaRPr lang="en-AU" dirty="0"/>
          </a:p>
        </p:txBody>
      </p:sp>
      <p:pic>
        <p:nvPicPr>
          <p:cNvPr id="5" name="Picture 4">
            <a:extLst>
              <a:ext uri="{FF2B5EF4-FFF2-40B4-BE49-F238E27FC236}">
                <a16:creationId xmlns:a16="http://schemas.microsoft.com/office/drawing/2014/main" id="{635676AC-7BDD-49D0-ACBC-62671DBD81B5}"/>
              </a:ext>
            </a:extLst>
          </p:cNvPr>
          <p:cNvPicPr>
            <a:picLocks noChangeAspect="1"/>
          </p:cNvPicPr>
          <p:nvPr/>
        </p:nvPicPr>
        <p:blipFill>
          <a:blip r:embed="rId2"/>
          <a:stretch>
            <a:fillRect/>
          </a:stretch>
        </p:blipFill>
        <p:spPr>
          <a:xfrm>
            <a:off x="5513902" y="1713054"/>
            <a:ext cx="5210902" cy="1657581"/>
          </a:xfrm>
          <a:prstGeom prst="rect">
            <a:avLst/>
          </a:prstGeom>
        </p:spPr>
      </p:pic>
    </p:spTree>
    <p:extLst>
      <p:ext uri="{BB962C8B-B14F-4D97-AF65-F5344CB8AC3E}">
        <p14:creationId xmlns:p14="http://schemas.microsoft.com/office/powerpoint/2010/main" val="3127363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5"/>
                                        </p:tgtEl>
                                        <p:attrNameLst>
                                          <p:attrName>style.visibility</p:attrName>
                                        </p:attrNameLst>
                                      </p:cBhvr>
                                      <p:to>
                                        <p:strVal val="visible"/>
                                      </p:to>
                                    </p:set>
                                    <p:anim calcmode="lin" valueType="num">
                                      <p:cBhvr additive="base">
                                        <p:cTn id="17" dur="500" fill="hold"/>
                                        <p:tgtEl>
                                          <p:spTgt spid="5"/>
                                        </p:tgtEl>
                                        <p:attrNameLst>
                                          <p:attrName>ppt_x</p:attrName>
                                        </p:attrNameLst>
                                      </p:cBhvr>
                                      <p:tavLst>
                                        <p:tav tm="0">
                                          <p:val>
                                            <p:strVal val="#ppt_x"/>
                                          </p:val>
                                        </p:tav>
                                        <p:tav tm="100000">
                                          <p:val>
                                            <p:strVal val="#ppt_x"/>
                                          </p:val>
                                        </p:tav>
                                      </p:tavLst>
                                    </p:anim>
                                    <p:anim calcmode="lin" valueType="num">
                                      <p:cBhvr additive="base">
                                        <p:cTn id="1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anim calcmode="lin" valueType="num">
                                      <p:cBhvr additive="base">
                                        <p:cTn id="2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6" end="6"/>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anim calcmode="lin" valueType="num">
                                      <p:cBhvr additive="base">
                                        <p:cTn id="27"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7" end="7"/>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anim calcmode="lin" valueType="num">
                                      <p:cBhvr additive="base">
                                        <p:cTn id="3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8" end="8"/>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3">
                                            <p:txEl>
                                              <p:pRg st="9" end="9"/>
                                            </p:txEl>
                                          </p:spTgt>
                                        </p:tgtEl>
                                        <p:attrNameLst>
                                          <p:attrName>style.visibility</p:attrName>
                                        </p:attrNameLst>
                                      </p:cBhvr>
                                      <p:to>
                                        <p:strVal val="visible"/>
                                      </p:to>
                                    </p:set>
                                    <p:anim calcmode="lin" valueType="num">
                                      <p:cBhvr additive="base">
                                        <p:cTn id="35"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9" end="9"/>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3">
                                            <p:txEl>
                                              <p:pRg st="10" end="10"/>
                                            </p:txEl>
                                          </p:spTgt>
                                        </p:tgtEl>
                                        <p:attrNameLst>
                                          <p:attrName>style.visibility</p:attrName>
                                        </p:attrNameLst>
                                      </p:cBhvr>
                                      <p:to>
                                        <p:strVal val="visible"/>
                                      </p:to>
                                    </p:set>
                                    <p:anim calcmode="lin" valueType="num">
                                      <p:cBhvr additive="base">
                                        <p:cTn id="39"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3">
                                            <p:txEl>
                                              <p:pRg st="10" end="10"/>
                                            </p:txEl>
                                          </p:spTgt>
                                        </p:tgtEl>
                                        <p:attrNameLst>
                                          <p:attrName>ppt_y</p:attrName>
                                        </p:attrNameLst>
                                      </p:cBhvr>
                                      <p:tavLst>
                                        <p:tav tm="0">
                                          <p:val>
                                            <p:strVal val="1+#ppt_h/2"/>
                                          </p:val>
                                        </p:tav>
                                        <p:tav tm="100000">
                                          <p:val>
                                            <p:strVal val="#ppt_y"/>
                                          </p:val>
                                        </p:tav>
                                      </p:tavLst>
                                    </p:anim>
                                  </p:childTnLst>
                                </p:cTn>
                              </p:par>
                              <p:par>
                                <p:cTn id="41" presetID="2" presetClass="entr" presetSubtype="4" fill="hold" nodeType="withEffect">
                                  <p:stCondLst>
                                    <p:cond delay="0"/>
                                  </p:stCondLst>
                                  <p:childTnLst>
                                    <p:set>
                                      <p:cBhvr>
                                        <p:cTn id="42" dur="1" fill="hold">
                                          <p:stCondLst>
                                            <p:cond delay="0"/>
                                          </p:stCondLst>
                                        </p:cTn>
                                        <p:tgtEl>
                                          <p:spTgt spid="3">
                                            <p:txEl>
                                              <p:pRg st="11" end="11"/>
                                            </p:txEl>
                                          </p:spTgt>
                                        </p:tgtEl>
                                        <p:attrNameLst>
                                          <p:attrName>style.visibility</p:attrName>
                                        </p:attrNameLst>
                                      </p:cBhvr>
                                      <p:to>
                                        <p:strVal val="visible"/>
                                      </p:to>
                                    </p:set>
                                    <p:anim calcmode="lin" valueType="num">
                                      <p:cBhvr additive="base">
                                        <p:cTn id="43"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11" end="11"/>
                                            </p:txEl>
                                          </p:spTgt>
                                        </p:tgtEl>
                                        <p:attrNameLst>
                                          <p:attrName>ppt_y</p:attrName>
                                        </p:attrNameLst>
                                      </p:cBhvr>
                                      <p:tavLst>
                                        <p:tav tm="0">
                                          <p:val>
                                            <p:strVal val="1+#ppt_h/2"/>
                                          </p:val>
                                        </p:tav>
                                        <p:tav tm="100000">
                                          <p:val>
                                            <p:strVal val="#ppt_y"/>
                                          </p:val>
                                        </p:tav>
                                      </p:tavLst>
                                    </p:anim>
                                  </p:childTnLst>
                                </p:cTn>
                              </p:par>
                              <p:par>
                                <p:cTn id="45" presetID="2" presetClass="entr" presetSubtype="4" fill="hold" nodeType="withEffect">
                                  <p:stCondLst>
                                    <p:cond delay="0"/>
                                  </p:stCondLst>
                                  <p:childTnLst>
                                    <p:set>
                                      <p:cBhvr>
                                        <p:cTn id="46" dur="1" fill="hold">
                                          <p:stCondLst>
                                            <p:cond delay="0"/>
                                          </p:stCondLst>
                                        </p:cTn>
                                        <p:tgtEl>
                                          <p:spTgt spid="3">
                                            <p:txEl>
                                              <p:pRg st="12" end="12"/>
                                            </p:txEl>
                                          </p:spTgt>
                                        </p:tgtEl>
                                        <p:attrNameLst>
                                          <p:attrName>style.visibility</p:attrName>
                                        </p:attrNameLst>
                                      </p:cBhvr>
                                      <p:to>
                                        <p:strVal val="visible"/>
                                      </p:to>
                                    </p:set>
                                    <p:anim calcmode="lin" valueType="num">
                                      <p:cBhvr additive="base">
                                        <p:cTn id="47" dur="500" fill="hold"/>
                                        <p:tgtEl>
                                          <p:spTgt spid="3">
                                            <p:txEl>
                                              <p:pRg st="12" end="12"/>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3">
                                            <p:txEl>
                                              <p:pRg st="12" end="1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EA6750-51E3-4D25-A666-B2FD9BD19CF6}"/>
              </a:ext>
            </a:extLst>
          </p:cNvPr>
          <p:cNvSpPr>
            <a:spLocks noGrp="1"/>
          </p:cNvSpPr>
          <p:nvPr>
            <p:ph type="title"/>
          </p:nvPr>
        </p:nvSpPr>
        <p:spPr/>
        <p:txBody>
          <a:bodyPr/>
          <a:lstStyle/>
          <a:p>
            <a:r>
              <a:rPr lang="en-AU" dirty="0"/>
              <a:t>Number of combinations</a:t>
            </a:r>
          </a:p>
        </p:txBody>
      </p:sp>
      <mc:AlternateContent xmlns:mc="http://schemas.openxmlformats.org/markup-compatibility/2006">
        <mc:Choice xmlns:a14="http://schemas.microsoft.com/office/drawing/2010/main" Requires="a14">
          <p:sp>
            <p:nvSpPr>
              <p:cNvPr id="3" name="Content Placeholder 2">
                <a:extLst>
                  <a:ext uri="{FF2B5EF4-FFF2-40B4-BE49-F238E27FC236}">
                    <a16:creationId xmlns:a16="http://schemas.microsoft.com/office/drawing/2014/main" id="{19E9DF78-0A41-4E9E-B80B-77DD1920F3B6}"/>
                  </a:ext>
                </a:extLst>
              </p:cNvPr>
              <p:cNvSpPr>
                <a:spLocks noGrp="1"/>
              </p:cNvSpPr>
              <p:nvPr>
                <p:ph idx="1"/>
              </p:nvPr>
            </p:nvSpPr>
            <p:spPr>
              <a:xfrm>
                <a:off x="4727643" y="136187"/>
                <a:ext cx="7315200" cy="6420256"/>
              </a:xfrm>
            </p:spPr>
            <p:txBody>
              <a:bodyPr>
                <a:normAutofit/>
              </a:bodyPr>
              <a:lstStyle/>
              <a:p>
                <a:r>
                  <a:rPr lang="en-US" dirty="0"/>
                  <a:t>Suppose we want to count the number of ways that three students can be chosen from a group of seven. Let’s label the students with the letters {A,B,C,D,E,F,G}. One such combination might be BDE. Note that this combination corresponds to 3! permutations:</a:t>
                </a:r>
              </a:p>
              <a:p>
                <a:r>
                  <a:rPr lang="en-US" dirty="0"/>
                  <a:t>BDE,BED,DBE,DEB,EBD,EDB</a:t>
                </a:r>
              </a:p>
              <a:p>
                <a:r>
                  <a:rPr lang="en-US" dirty="0"/>
                  <a:t>In fact, each combination of three items corresponds to 3! permutations, and so there are 3! times as many permutations as combinations. Therefore</a:t>
                </a:r>
              </a:p>
              <a:p>
                <a14:m>
                  <m:oMath xmlns:m="http://schemas.openxmlformats.org/officeDocument/2006/math">
                    <m:sSup>
                      <m:sSupPr>
                        <m:ctrlPr>
                          <a:rPr lang="en-US" sz="2400" i="1">
                            <a:latin typeface="Cambria Math" panose="02040503050406030204" pitchFamily="18" charset="0"/>
                          </a:rPr>
                        </m:ctrlPr>
                      </m:sSupPr>
                      <m:e>
                        <m:r>
                          <a:rPr lang="en-US" sz="2400" i="1">
                            <a:solidFill>
                              <a:schemeClr val="bg1"/>
                            </a:solidFill>
                            <a:latin typeface="Cambria Math" panose="02040503050406030204" pitchFamily="18" charset="0"/>
                          </a:rPr>
                          <m:t>0</m:t>
                        </m:r>
                      </m:e>
                      <m:sup>
                        <m:r>
                          <a:rPr lang="en-US" sz="2400" b="0" i="1" smtClean="0">
                            <a:latin typeface="Cambria Math" panose="02040503050406030204" pitchFamily="18" charset="0"/>
                          </a:rPr>
                          <m:t>7</m:t>
                        </m:r>
                      </m:sup>
                    </m:sSup>
                    <m:sSub>
                      <m:sSubPr>
                        <m:ctrlPr>
                          <a:rPr lang="en-US" sz="2400" i="1" dirty="0">
                            <a:latin typeface="Cambria Math" panose="02040503050406030204" pitchFamily="18" charset="0"/>
                          </a:rPr>
                        </m:ctrlPr>
                      </m:sSubPr>
                      <m:e>
                        <m:r>
                          <a:rPr lang="en-US" sz="2400" i="1" dirty="0">
                            <a:latin typeface="Cambria Math" panose="02040503050406030204" pitchFamily="18" charset="0"/>
                          </a:rPr>
                          <m:t>𝑃</m:t>
                        </m:r>
                      </m:e>
                      <m:sub>
                        <m:r>
                          <a:rPr lang="en-US" sz="2400" b="0" i="1" dirty="0" smtClean="0">
                            <a:latin typeface="Cambria Math" panose="02040503050406030204" pitchFamily="18" charset="0"/>
                          </a:rPr>
                          <m:t>3</m:t>
                        </m:r>
                      </m:sub>
                    </m:sSub>
                    <m:r>
                      <a:rPr lang="en-US" sz="2400" i="1" dirty="0">
                        <a:latin typeface="Cambria Math" panose="02040503050406030204" pitchFamily="18" charset="0"/>
                      </a:rPr>
                      <m:t> </m:t>
                    </m:r>
                  </m:oMath>
                </a14:m>
                <a:r>
                  <a:rPr lang="en-US" sz="2400" dirty="0"/>
                  <a:t>=3!× </a:t>
                </a:r>
                <a14:m>
                  <m:oMath xmlns:m="http://schemas.openxmlformats.org/officeDocument/2006/math">
                    <m:sSup>
                      <m:sSupPr>
                        <m:ctrlPr>
                          <a:rPr lang="en-US" sz="2400" i="1">
                            <a:latin typeface="Cambria Math" panose="02040503050406030204" pitchFamily="18" charset="0"/>
                          </a:rPr>
                        </m:ctrlPr>
                      </m:sSupPr>
                      <m:e>
                        <m:r>
                          <a:rPr lang="en-US" sz="2400" i="1">
                            <a:solidFill>
                              <a:schemeClr val="bg1"/>
                            </a:solidFill>
                            <a:latin typeface="Cambria Math" panose="02040503050406030204" pitchFamily="18" charset="0"/>
                          </a:rPr>
                          <m:t>0</m:t>
                        </m:r>
                      </m:e>
                      <m:sup>
                        <m:r>
                          <a:rPr lang="en-US" sz="2400" i="1">
                            <a:latin typeface="Cambria Math" panose="02040503050406030204" pitchFamily="18" charset="0"/>
                          </a:rPr>
                          <m:t>7</m:t>
                        </m:r>
                      </m:sup>
                    </m:sSup>
                    <m:sSub>
                      <m:sSubPr>
                        <m:ctrlPr>
                          <a:rPr lang="en-US" sz="2400" i="1" dirty="0">
                            <a:latin typeface="Cambria Math" panose="02040503050406030204" pitchFamily="18" charset="0"/>
                          </a:rPr>
                        </m:ctrlPr>
                      </m:sSubPr>
                      <m:e>
                        <m:r>
                          <a:rPr lang="en-US" sz="2400" b="0" i="1" dirty="0" smtClean="0">
                            <a:latin typeface="Cambria Math" panose="02040503050406030204" pitchFamily="18" charset="0"/>
                          </a:rPr>
                          <m:t>𝐶</m:t>
                        </m:r>
                      </m:e>
                      <m:sub>
                        <m:r>
                          <a:rPr lang="en-US" sz="2400" i="1" dirty="0">
                            <a:latin typeface="Cambria Math" panose="02040503050406030204" pitchFamily="18" charset="0"/>
                          </a:rPr>
                          <m:t>3</m:t>
                        </m:r>
                      </m:sub>
                    </m:sSub>
                    <m:r>
                      <a:rPr lang="en-US" sz="2400" i="1" dirty="0">
                        <a:latin typeface="Cambria Math" panose="02040503050406030204" pitchFamily="18" charset="0"/>
                      </a:rPr>
                      <m:t> </m:t>
                    </m:r>
                  </m:oMath>
                </a14:m>
                <a:r>
                  <a:rPr lang="en-US" sz="2400" dirty="0"/>
                  <a:t>  and so </a:t>
                </a:r>
                <a14:m>
                  <m:oMath xmlns:m="http://schemas.openxmlformats.org/officeDocument/2006/math">
                    <m:sSup>
                      <m:sSupPr>
                        <m:ctrlPr>
                          <a:rPr lang="en-US" sz="2400" i="1">
                            <a:latin typeface="Cambria Math" panose="02040503050406030204" pitchFamily="18" charset="0"/>
                          </a:rPr>
                        </m:ctrlPr>
                      </m:sSupPr>
                      <m:e>
                        <m:r>
                          <a:rPr lang="en-US" sz="2400" i="1">
                            <a:solidFill>
                              <a:schemeClr val="bg1"/>
                            </a:solidFill>
                            <a:latin typeface="Cambria Math" panose="02040503050406030204" pitchFamily="18" charset="0"/>
                          </a:rPr>
                          <m:t>0</m:t>
                        </m:r>
                      </m:e>
                      <m:sup>
                        <m:r>
                          <a:rPr lang="en-US" sz="2400" i="1">
                            <a:latin typeface="Cambria Math" panose="02040503050406030204" pitchFamily="18" charset="0"/>
                          </a:rPr>
                          <m:t>7</m:t>
                        </m:r>
                      </m:sup>
                    </m:sSup>
                    <m:sSub>
                      <m:sSubPr>
                        <m:ctrlPr>
                          <a:rPr lang="en-US" sz="2400" i="1" dirty="0">
                            <a:latin typeface="Cambria Math" panose="02040503050406030204" pitchFamily="18" charset="0"/>
                          </a:rPr>
                        </m:ctrlPr>
                      </m:sSubPr>
                      <m:e>
                        <m:r>
                          <a:rPr lang="en-US" sz="2400" i="1" dirty="0">
                            <a:latin typeface="Cambria Math" panose="02040503050406030204" pitchFamily="18" charset="0"/>
                          </a:rPr>
                          <m:t>𝐶</m:t>
                        </m:r>
                      </m:e>
                      <m:sub>
                        <m:r>
                          <a:rPr lang="en-US" sz="2400" i="1" dirty="0">
                            <a:latin typeface="Cambria Math" panose="02040503050406030204" pitchFamily="18" charset="0"/>
                          </a:rPr>
                          <m:t>3</m:t>
                        </m:r>
                      </m:sub>
                    </m:sSub>
                    <m:r>
                      <a:rPr lang="en-US" sz="2400" i="1" dirty="0">
                        <a:latin typeface="Cambria Math" panose="02040503050406030204" pitchFamily="18" charset="0"/>
                      </a:rPr>
                      <m:t> </m:t>
                    </m:r>
                  </m:oMath>
                </a14:m>
                <a:r>
                  <a:rPr lang="en-US" sz="2400" dirty="0"/>
                  <a:t>=</a:t>
                </a:r>
                <a14:m>
                  <m:oMath xmlns:m="http://schemas.openxmlformats.org/officeDocument/2006/math">
                    <m:f>
                      <m:fPr>
                        <m:ctrlPr>
                          <a:rPr lang="en-US" sz="2400" i="1" dirty="0" smtClean="0">
                            <a:latin typeface="Cambria Math" panose="02040503050406030204" pitchFamily="18" charset="0"/>
                          </a:rPr>
                        </m:ctrlPr>
                      </m:fPr>
                      <m:num>
                        <m:sSup>
                          <m:sSupPr>
                            <m:ctrlPr>
                              <a:rPr lang="en-US" sz="2400" i="1">
                                <a:latin typeface="Cambria Math" panose="02040503050406030204" pitchFamily="18" charset="0"/>
                              </a:rPr>
                            </m:ctrlPr>
                          </m:sSupPr>
                          <m:e>
                            <m:r>
                              <a:rPr lang="en-US" sz="2400" i="1">
                                <a:solidFill>
                                  <a:schemeClr val="bg1"/>
                                </a:solidFill>
                                <a:latin typeface="Cambria Math" panose="02040503050406030204" pitchFamily="18" charset="0"/>
                              </a:rPr>
                              <m:t>0</m:t>
                            </m:r>
                          </m:e>
                          <m:sup>
                            <m:r>
                              <a:rPr lang="en-US" sz="2400" i="1">
                                <a:latin typeface="Cambria Math" panose="02040503050406030204" pitchFamily="18" charset="0"/>
                              </a:rPr>
                              <m:t>7</m:t>
                            </m:r>
                          </m:sup>
                        </m:sSup>
                        <m:sSub>
                          <m:sSubPr>
                            <m:ctrlPr>
                              <a:rPr lang="en-US" sz="2400" i="1" dirty="0">
                                <a:latin typeface="Cambria Math" panose="02040503050406030204" pitchFamily="18" charset="0"/>
                              </a:rPr>
                            </m:ctrlPr>
                          </m:sSubPr>
                          <m:e>
                            <m:r>
                              <a:rPr lang="en-US" sz="2400" i="1" dirty="0">
                                <a:latin typeface="Cambria Math" panose="02040503050406030204" pitchFamily="18" charset="0"/>
                              </a:rPr>
                              <m:t>𝑃</m:t>
                            </m:r>
                          </m:e>
                          <m:sub>
                            <m:r>
                              <a:rPr lang="en-US" sz="2400" i="1" dirty="0">
                                <a:latin typeface="Cambria Math" panose="02040503050406030204" pitchFamily="18" charset="0"/>
                              </a:rPr>
                              <m:t>3</m:t>
                            </m:r>
                          </m:sub>
                        </m:sSub>
                      </m:num>
                      <m:den>
                        <m:r>
                          <a:rPr lang="en-US" sz="2400" b="0" i="1" dirty="0" smtClean="0">
                            <a:latin typeface="Cambria Math" panose="02040503050406030204" pitchFamily="18" charset="0"/>
                          </a:rPr>
                          <m:t>3!</m:t>
                        </m:r>
                      </m:den>
                    </m:f>
                  </m:oMath>
                </a14:m>
                <a:endParaRPr lang="en-US" sz="2400" dirty="0"/>
              </a:p>
              <a:p>
                <a:r>
                  <a:rPr lang="en-US" dirty="0"/>
                  <a:t>Since we have already established that </a:t>
                </a:r>
                <a14:m>
                  <m:oMath xmlns:m="http://schemas.openxmlformats.org/officeDocument/2006/math">
                    <m:sSup>
                      <m:sSupPr>
                        <m:ctrlPr>
                          <a:rPr lang="en-US" sz="2400" i="1">
                            <a:latin typeface="Cambria Math" panose="02040503050406030204" pitchFamily="18" charset="0"/>
                          </a:rPr>
                        </m:ctrlPr>
                      </m:sSupPr>
                      <m:e>
                        <m:r>
                          <a:rPr lang="en-US" sz="2400" i="1">
                            <a:solidFill>
                              <a:schemeClr val="bg1"/>
                            </a:solidFill>
                            <a:latin typeface="Cambria Math" panose="02040503050406030204" pitchFamily="18" charset="0"/>
                          </a:rPr>
                          <m:t>0</m:t>
                        </m:r>
                      </m:e>
                      <m:sup>
                        <m:r>
                          <a:rPr lang="en-US" sz="2400" i="1">
                            <a:latin typeface="Cambria Math" panose="02040503050406030204" pitchFamily="18" charset="0"/>
                          </a:rPr>
                          <m:t>7</m:t>
                        </m:r>
                      </m:sup>
                    </m:sSup>
                    <m:sSub>
                      <m:sSubPr>
                        <m:ctrlPr>
                          <a:rPr lang="en-US" sz="2400" i="1" dirty="0">
                            <a:latin typeface="Cambria Math" panose="02040503050406030204" pitchFamily="18" charset="0"/>
                          </a:rPr>
                        </m:ctrlPr>
                      </m:sSubPr>
                      <m:e>
                        <m:r>
                          <a:rPr lang="en-US" sz="2400" b="0" i="1" dirty="0" smtClean="0">
                            <a:latin typeface="Cambria Math" panose="02040503050406030204" pitchFamily="18" charset="0"/>
                          </a:rPr>
                          <m:t>𝑃</m:t>
                        </m:r>
                      </m:e>
                      <m:sub>
                        <m:r>
                          <a:rPr lang="en-US" sz="2400" i="1" dirty="0">
                            <a:latin typeface="Cambria Math" panose="02040503050406030204" pitchFamily="18" charset="0"/>
                          </a:rPr>
                          <m:t>3</m:t>
                        </m:r>
                      </m:sub>
                    </m:sSub>
                    <m:r>
                      <a:rPr lang="en-US" sz="2400" i="1" dirty="0">
                        <a:latin typeface="Cambria Math" panose="02040503050406030204" pitchFamily="18" charset="0"/>
                      </a:rPr>
                      <m:t> </m:t>
                    </m:r>
                  </m:oMath>
                </a14:m>
                <a:r>
                  <a:rPr lang="en-US" sz="2400" dirty="0"/>
                  <a:t>=</a:t>
                </a:r>
                <a14:m>
                  <m:oMath xmlns:m="http://schemas.openxmlformats.org/officeDocument/2006/math">
                    <m:f>
                      <m:fPr>
                        <m:ctrlPr>
                          <a:rPr lang="en-US" sz="2400" i="1" dirty="0">
                            <a:latin typeface="Cambria Math" panose="02040503050406030204" pitchFamily="18" charset="0"/>
                          </a:rPr>
                        </m:ctrlPr>
                      </m:fPr>
                      <m:num>
                        <m:r>
                          <a:rPr lang="en-US" sz="2400" b="0" i="1" dirty="0" smtClean="0">
                            <a:latin typeface="Cambria Math" panose="02040503050406030204" pitchFamily="18" charset="0"/>
                          </a:rPr>
                          <m:t>7!</m:t>
                        </m:r>
                      </m:num>
                      <m:den>
                        <m:r>
                          <a:rPr lang="en-US" sz="2400" b="0" i="1" dirty="0" smtClean="0">
                            <a:latin typeface="Cambria Math" panose="02040503050406030204" pitchFamily="18" charset="0"/>
                          </a:rPr>
                          <m:t>(7−</m:t>
                        </m:r>
                        <m:r>
                          <a:rPr lang="en-US" sz="2400" i="1" dirty="0">
                            <a:latin typeface="Cambria Math" panose="02040503050406030204" pitchFamily="18" charset="0"/>
                          </a:rPr>
                          <m:t>3</m:t>
                        </m:r>
                        <m:r>
                          <a:rPr lang="en-US" sz="2400" b="0" i="1" dirty="0" smtClean="0">
                            <a:latin typeface="Cambria Math" panose="02040503050406030204" pitchFamily="18" charset="0"/>
                          </a:rPr>
                          <m:t>)</m:t>
                        </m:r>
                        <m:r>
                          <a:rPr lang="en-US" sz="2400" i="1" dirty="0">
                            <a:latin typeface="Cambria Math" panose="02040503050406030204" pitchFamily="18" charset="0"/>
                          </a:rPr>
                          <m:t>!</m:t>
                        </m:r>
                      </m:den>
                    </m:f>
                    <m:r>
                      <a:rPr lang="en-US" sz="2400" i="1" dirty="0">
                        <a:latin typeface="Cambria Math" panose="02040503050406030204" pitchFamily="18" charset="0"/>
                      </a:rPr>
                      <m:t> </m:t>
                    </m:r>
                  </m:oMath>
                </a14:m>
                <a:r>
                  <a:rPr lang="en-US" dirty="0"/>
                  <a:t> we obtain</a:t>
                </a:r>
              </a:p>
              <a:p>
                <a14:m>
                  <m:oMath xmlns:m="http://schemas.openxmlformats.org/officeDocument/2006/math">
                    <m:sSup>
                      <m:sSupPr>
                        <m:ctrlPr>
                          <a:rPr lang="en-US" sz="2400" i="1">
                            <a:latin typeface="Cambria Math" panose="02040503050406030204" pitchFamily="18" charset="0"/>
                          </a:rPr>
                        </m:ctrlPr>
                      </m:sSupPr>
                      <m:e>
                        <m:r>
                          <a:rPr lang="en-US" sz="2400" i="1">
                            <a:solidFill>
                              <a:schemeClr val="bg1"/>
                            </a:solidFill>
                            <a:latin typeface="Cambria Math" panose="02040503050406030204" pitchFamily="18" charset="0"/>
                          </a:rPr>
                          <m:t>0</m:t>
                        </m:r>
                      </m:e>
                      <m:sup>
                        <m:r>
                          <a:rPr lang="en-US" sz="2400" i="1">
                            <a:latin typeface="Cambria Math" panose="02040503050406030204" pitchFamily="18" charset="0"/>
                          </a:rPr>
                          <m:t>7</m:t>
                        </m:r>
                      </m:sup>
                    </m:sSup>
                    <m:sSub>
                      <m:sSubPr>
                        <m:ctrlPr>
                          <a:rPr lang="en-US" sz="2400" i="1" dirty="0">
                            <a:latin typeface="Cambria Math" panose="02040503050406030204" pitchFamily="18" charset="0"/>
                          </a:rPr>
                        </m:ctrlPr>
                      </m:sSubPr>
                      <m:e>
                        <m:r>
                          <a:rPr lang="en-US" sz="2400" i="1" dirty="0">
                            <a:latin typeface="Cambria Math" panose="02040503050406030204" pitchFamily="18" charset="0"/>
                          </a:rPr>
                          <m:t>𝐶</m:t>
                        </m:r>
                      </m:e>
                      <m:sub>
                        <m:r>
                          <a:rPr lang="en-US" sz="2400" i="1" dirty="0">
                            <a:latin typeface="Cambria Math" panose="02040503050406030204" pitchFamily="18" charset="0"/>
                          </a:rPr>
                          <m:t>3</m:t>
                        </m:r>
                      </m:sub>
                    </m:sSub>
                    <m:r>
                      <a:rPr lang="en-US" sz="2400" i="1" dirty="0">
                        <a:latin typeface="Cambria Math" panose="02040503050406030204" pitchFamily="18" charset="0"/>
                      </a:rPr>
                      <m:t> </m:t>
                    </m:r>
                  </m:oMath>
                </a14:m>
                <a:r>
                  <a:rPr lang="en-US" sz="2400" dirty="0"/>
                  <a:t>=</a:t>
                </a:r>
                <a14:m>
                  <m:oMath xmlns:m="http://schemas.openxmlformats.org/officeDocument/2006/math">
                    <m:f>
                      <m:fPr>
                        <m:ctrlPr>
                          <a:rPr lang="en-US" sz="2400" i="1" dirty="0">
                            <a:latin typeface="Cambria Math" panose="02040503050406030204" pitchFamily="18" charset="0"/>
                          </a:rPr>
                        </m:ctrlPr>
                      </m:fPr>
                      <m:num>
                        <m:r>
                          <a:rPr lang="en-US" sz="2400" b="0" i="1" smtClean="0">
                            <a:latin typeface="Cambria Math" panose="02040503050406030204" pitchFamily="18" charset="0"/>
                          </a:rPr>
                          <m:t>7!</m:t>
                        </m:r>
                      </m:num>
                      <m:den>
                        <m:r>
                          <a:rPr lang="en-US" sz="2400" i="1" dirty="0">
                            <a:latin typeface="Cambria Math" panose="02040503050406030204" pitchFamily="18" charset="0"/>
                          </a:rPr>
                          <m:t>3!</m:t>
                        </m:r>
                        <m:d>
                          <m:dPr>
                            <m:ctrlPr>
                              <a:rPr lang="en-US" sz="2400" b="0" i="1" dirty="0" smtClean="0">
                                <a:latin typeface="Cambria Math" panose="02040503050406030204" pitchFamily="18" charset="0"/>
                              </a:rPr>
                            </m:ctrlPr>
                          </m:dPr>
                          <m:e>
                            <m:r>
                              <a:rPr lang="en-US" sz="2400" b="0" i="1" dirty="0" smtClean="0">
                                <a:latin typeface="Cambria Math" panose="02040503050406030204" pitchFamily="18" charset="0"/>
                              </a:rPr>
                              <m:t>7−3</m:t>
                            </m:r>
                          </m:e>
                        </m:d>
                        <m:r>
                          <a:rPr lang="en-US" sz="2400" b="0" i="1" dirty="0" smtClean="0">
                            <a:latin typeface="Cambria Math" panose="02040503050406030204" pitchFamily="18" charset="0"/>
                          </a:rPr>
                          <m:t>!</m:t>
                        </m:r>
                      </m:den>
                    </m:f>
                    <m:r>
                      <a:rPr lang="en-US" sz="2400" i="1" dirty="0">
                        <a:latin typeface="Cambria Math" panose="02040503050406030204" pitchFamily="18" charset="0"/>
                      </a:rPr>
                      <m:t> </m:t>
                    </m:r>
                  </m:oMath>
                </a14:m>
                <a:endParaRPr lang="en-US" sz="2400" dirty="0"/>
              </a:p>
              <a:p>
                <a:r>
                  <a:rPr lang="en-US" dirty="0"/>
                  <a:t>This argument </a:t>
                </a:r>
                <a:r>
                  <a:rPr lang="en-US" dirty="0" err="1"/>
                  <a:t>generalises</a:t>
                </a:r>
                <a:r>
                  <a:rPr lang="en-US" dirty="0"/>
                  <a:t> easily so that we can establish a formula for </a:t>
                </a:r>
                <a14:m>
                  <m:oMath xmlns:m="http://schemas.openxmlformats.org/officeDocument/2006/math">
                    <m:sSup>
                      <m:sSupPr>
                        <m:ctrlPr>
                          <a:rPr lang="en-US" i="1">
                            <a:solidFill>
                              <a:srgbClr val="FF0000"/>
                            </a:solidFill>
                            <a:latin typeface="Cambria Math" panose="02040503050406030204" pitchFamily="18" charset="0"/>
                          </a:rPr>
                        </m:ctrlPr>
                      </m:sSupPr>
                      <m:e>
                        <m:r>
                          <a:rPr lang="en-US" i="1">
                            <a:solidFill>
                              <a:schemeClr val="bg1"/>
                            </a:solidFill>
                            <a:latin typeface="Cambria Math" panose="02040503050406030204" pitchFamily="18" charset="0"/>
                          </a:rPr>
                          <m:t>0</m:t>
                        </m:r>
                      </m:e>
                      <m:sup>
                        <m:r>
                          <a:rPr lang="en-US" i="1">
                            <a:solidFill>
                              <a:srgbClr val="FF0000"/>
                            </a:solidFill>
                            <a:latin typeface="Cambria Math" panose="02040503050406030204" pitchFamily="18" charset="0"/>
                          </a:rPr>
                          <m:t>𝑛</m:t>
                        </m:r>
                      </m:sup>
                    </m:sSup>
                    <m:sSub>
                      <m:sSubPr>
                        <m:ctrlPr>
                          <a:rPr lang="en-US" i="1" dirty="0">
                            <a:solidFill>
                              <a:srgbClr val="FF0000"/>
                            </a:solidFill>
                            <a:latin typeface="Cambria Math" panose="02040503050406030204" pitchFamily="18" charset="0"/>
                          </a:rPr>
                        </m:ctrlPr>
                      </m:sSubPr>
                      <m:e>
                        <m:r>
                          <a:rPr lang="en-US" i="1" dirty="0">
                            <a:solidFill>
                              <a:srgbClr val="FF0000"/>
                            </a:solidFill>
                            <a:latin typeface="Cambria Math" panose="02040503050406030204" pitchFamily="18" charset="0"/>
                          </a:rPr>
                          <m:t>𝐶</m:t>
                        </m:r>
                      </m:e>
                      <m:sub>
                        <m:r>
                          <a:rPr lang="en-US" i="1" dirty="0">
                            <a:solidFill>
                              <a:srgbClr val="FF0000"/>
                            </a:solidFill>
                            <a:latin typeface="Cambria Math" panose="02040503050406030204" pitchFamily="18" charset="0"/>
                          </a:rPr>
                          <m:t>𝑟</m:t>
                        </m:r>
                      </m:sub>
                    </m:sSub>
                  </m:oMath>
                </a14:m>
                <a:r>
                  <a:rPr lang="en-US" dirty="0"/>
                  <a:t> .</a:t>
                </a:r>
                <a:endParaRPr lang="en-AU" dirty="0"/>
              </a:p>
            </p:txBody>
          </p:sp>
        </mc:Choice>
        <mc:Fallback>
          <p:sp>
            <p:nvSpPr>
              <p:cNvPr id="3" name="Content Placeholder 2">
                <a:extLst>
                  <a:ext uri="{FF2B5EF4-FFF2-40B4-BE49-F238E27FC236}">
                    <a16:creationId xmlns:a16="http://schemas.microsoft.com/office/drawing/2014/main" id="{19E9DF78-0A41-4E9E-B80B-77DD1920F3B6}"/>
                  </a:ext>
                </a:extLst>
              </p:cNvPr>
              <p:cNvSpPr>
                <a:spLocks noGrp="1" noRot="1" noChangeAspect="1" noMove="1" noResize="1" noEditPoints="1" noAdjustHandles="1" noChangeArrowheads="1" noChangeShapeType="1" noTextEdit="1"/>
              </p:cNvSpPr>
              <p:nvPr>
                <p:ph idx="1"/>
              </p:nvPr>
            </p:nvSpPr>
            <p:spPr>
              <a:xfrm>
                <a:off x="4727643" y="136187"/>
                <a:ext cx="7315200" cy="6420256"/>
              </a:xfrm>
              <a:blipFill>
                <a:blip r:embed="rId2"/>
                <a:stretch>
                  <a:fillRect l="-750" r="-583"/>
                </a:stretch>
              </a:blipFill>
            </p:spPr>
            <p:txBody>
              <a:bodyPr/>
              <a:lstStyle/>
              <a:p>
                <a:r>
                  <a:rPr lang="en-AU">
                    <a:noFill/>
                  </a:rPr>
                  <a:t> </a:t>
                </a:r>
              </a:p>
            </p:txBody>
          </p:sp>
        </mc:Fallback>
      </mc:AlternateContent>
    </p:spTree>
    <p:extLst>
      <p:ext uri="{BB962C8B-B14F-4D97-AF65-F5344CB8AC3E}">
        <p14:creationId xmlns:p14="http://schemas.microsoft.com/office/powerpoint/2010/main" val="18690219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EA6750-51E3-4D25-A666-B2FD9BD19CF6}"/>
              </a:ext>
            </a:extLst>
          </p:cNvPr>
          <p:cNvSpPr>
            <a:spLocks noGrp="1"/>
          </p:cNvSpPr>
          <p:nvPr>
            <p:ph type="title"/>
          </p:nvPr>
        </p:nvSpPr>
        <p:spPr/>
        <p:txBody>
          <a:bodyPr/>
          <a:lstStyle/>
          <a:p>
            <a:r>
              <a:rPr lang="en-AU" dirty="0"/>
              <a:t>Number of combinations</a:t>
            </a:r>
          </a:p>
        </p:txBody>
      </p:sp>
      <mc:AlternateContent xmlns:mc="http://schemas.openxmlformats.org/markup-compatibility/2006">
        <mc:Choice xmlns:a14="http://schemas.microsoft.com/office/drawing/2010/main" Requires="a14">
          <p:sp>
            <p:nvSpPr>
              <p:cNvPr id="3" name="Content Placeholder 2">
                <a:extLst>
                  <a:ext uri="{FF2B5EF4-FFF2-40B4-BE49-F238E27FC236}">
                    <a16:creationId xmlns:a16="http://schemas.microsoft.com/office/drawing/2014/main" id="{19E9DF78-0A41-4E9E-B80B-77DD1920F3B6}"/>
                  </a:ext>
                </a:extLst>
              </p:cNvPr>
              <p:cNvSpPr>
                <a:spLocks noGrp="1"/>
              </p:cNvSpPr>
              <p:nvPr>
                <p:ph idx="1"/>
              </p:nvPr>
            </p:nvSpPr>
            <p:spPr>
              <a:xfrm>
                <a:off x="4727643" y="136187"/>
                <a:ext cx="7315200" cy="6420256"/>
              </a:xfrm>
            </p:spPr>
            <p:txBody>
              <a:bodyPr>
                <a:normAutofit/>
              </a:bodyPr>
              <a:lstStyle/>
              <a:p>
                <a:r>
                  <a:rPr lang="en-US" dirty="0"/>
                  <a:t>The number of combinations of n objects taken r at a time is given by the formula</a:t>
                </a:r>
              </a:p>
              <a:p>
                <a:endParaRPr lang="en-US" dirty="0"/>
              </a:p>
              <a:p>
                <a14:m>
                  <m:oMath xmlns:m="http://schemas.openxmlformats.org/officeDocument/2006/math">
                    <m:sSup>
                      <m:sSupPr>
                        <m:ctrlPr>
                          <a:rPr lang="en-US" sz="4400" i="1">
                            <a:latin typeface="Cambria Math" panose="02040503050406030204" pitchFamily="18" charset="0"/>
                          </a:rPr>
                        </m:ctrlPr>
                      </m:sSupPr>
                      <m:e>
                        <m:r>
                          <a:rPr lang="en-US" sz="4400" i="1">
                            <a:solidFill>
                              <a:schemeClr val="bg1"/>
                            </a:solidFill>
                            <a:latin typeface="Cambria Math" panose="02040503050406030204" pitchFamily="18" charset="0"/>
                          </a:rPr>
                          <m:t>0</m:t>
                        </m:r>
                      </m:e>
                      <m:sup>
                        <m:r>
                          <a:rPr lang="en-US" sz="4400" b="0" i="1" smtClean="0">
                            <a:latin typeface="Cambria Math" panose="02040503050406030204" pitchFamily="18" charset="0"/>
                          </a:rPr>
                          <m:t>𝑛</m:t>
                        </m:r>
                      </m:sup>
                    </m:sSup>
                    <m:sSub>
                      <m:sSubPr>
                        <m:ctrlPr>
                          <a:rPr lang="en-US" sz="4400" i="1" dirty="0">
                            <a:latin typeface="Cambria Math" panose="02040503050406030204" pitchFamily="18" charset="0"/>
                          </a:rPr>
                        </m:ctrlPr>
                      </m:sSubPr>
                      <m:e>
                        <m:r>
                          <a:rPr lang="en-US" sz="4400" i="1" dirty="0">
                            <a:latin typeface="Cambria Math" panose="02040503050406030204" pitchFamily="18" charset="0"/>
                          </a:rPr>
                          <m:t>𝐶</m:t>
                        </m:r>
                      </m:e>
                      <m:sub>
                        <m:r>
                          <a:rPr lang="en-US" sz="4400" b="0" i="1" dirty="0" smtClean="0">
                            <a:latin typeface="Cambria Math" panose="02040503050406030204" pitchFamily="18" charset="0"/>
                          </a:rPr>
                          <m:t>𝑟</m:t>
                        </m:r>
                      </m:sub>
                    </m:sSub>
                    <m:r>
                      <a:rPr lang="en-US" sz="4400" i="1" dirty="0">
                        <a:latin typeface="Cambria Math" panose="02040503050406030204" pitchFamily="18" charset="0"/>
                      </a:rPr>
                      <m:t> </m:t>
                    </m:r>
                  </m:oMath>
                </a14:m>
                <a:r>
                  <a:rPr lang="en-US" sz="4400" dirty="0"/>
                  <a:t>=</a:t>
                </a:r>
                <a14:m>
                  <m:oMath xmlns:m="http://schemas.openxmlformats.org/officeDocument/2006/math">
                    <m:f>
                      <m:fPr>
                        <m:ctrlPr>
                          <a:rPr lang="en-US" sz="4400" i="1" dirty="0">
                            <a:latin typeface="Cambria Math" panose="02040503050406030204" pitchFamily="18" charset="0"/>
                          </a:rPr>
                        </m:ctrlPr>
                      </m:fPr>
                      <m:num>
                        <m:r>
                          <a:rPr lang="en-US" sz="4400" b="0" i="1" dirty="0" smtClean="0">
                            <a:latin typeface="Cambria Math" panose="02040503050406030204" pitchFamily="18" charset="0"/>
                          </a:rPr>
                          <m:t>𝑛</m:t>
                        </m:r>
                        <m:r>
                          <a:rPr lang="en-US" sz="4400" b="0" i="1" smtClean="0">
                            <a:latin typeface="Cambria Math" panose="02040503050406030204" pitchFamily="18" charset="0"/>
                          </a:rPr>
                          <m:t>!</m:t>
                        </m:r>
                      </m:num>
                      <m:den>
                        <m:r>
                          <a:rPr lang="en-US" sz="4400" b="0" i="1" smtClean="0">
                            <a:latin typeface="Cambria Math" panose="02040503050406030204" pitchFamily="18" charset="0"/>
                          </a:rPr>
                          <m:t>𝑟</m:t>
                        </m:r>
                        <m:r>
                          <a:rPr lang="en-US" sz="4400" i="1" dirty="0">
                            <a:latin typeface="Cambria Math" panose="02040503050406030204" pitchFamily="18" charset="0"/>
                          </a:rPr>
                          <m:t>!</m:t>
                        </m:r>
                        <m:d>
                          <m:dPr>
                            <m:ctrlPr>
                              <a:rPr lang="en-US" sz="4400" b="0" i="1" dirty="0" smtClean="0">
                                <a:latin typeface="Cambria Math" panose="02040503050406030204" pitchFamily="18" charset="0"/>
                              </a:rPr>
                            </m:ctrlPr>
                          </m:dPr>
                          <m:e>
                            <m:r>
                              <a:rPr lang="en-US" sz="4400" b="0" i="1" dirty="0" smtClean="0">
                                <a:latin typeface="Cambria Math" panose="02040503050406030204" pitchFamily="18" charset="0"/>
                              </a:rPr>
                              <m:t>𝑛</m:t>
                            </m:r>
                            <m:r>
                              <a:rPr lang="en-US" sz="4400" b="0" i="1" dirty="0" smtClean="0">
                                <a:latin typeface="Cambria Math" panose="02040503050406030204" pitchFamily="18" charset="0"/>
                              </a:rPr>
                              <m:t>−</m:t>
                            </m:r>
                            <m:r>
                              <a:rPr lang="en-US" sz="4400" b="0" i="1" dirty="0" smtClean="0">
                                <a:latin typeface="Cambria Math" panose="02040503050406030204" pitchFamily="18" charset="0"/>
                              </a:rPr>
                              <m:t>𝑟</m:t>
                            </m:r>
                          </m:e>
                        </m:d>
                        <m:r>
                          <a:rPr lang="en-US" sz="4400" b="0" i="1" dirty="0" smtClean="0">
                            <a:latin typeface="Cambria Math" panose="02040503050406030204" pitchFamily="18" charset="0"/>
                          </a:rPr>
                          <m:t>!</m:t>
                        </m:r>
                      </m:den>
                    </m:f>
                    <m:r>
                      <a:rPr lang="en-US" sz="4400" i="1" dirty="0">
                        <a:latin typeface="Cambria Math" panose="02040503050406030204" pitchFamily="18" charset="0"/>
                      </a:rPr>
                      <m:t> </m:t>
                    </m:r>
                  </m:oMath>
                </a14:m>
                <a:endParaRPr lang="en-US" sz="4400" dirty="0"/>
              </a:p>
            </p:txBody>
          </p:sp>
        </mc:Choice>
        <mc:Fallback>
          <p:sp>
            <p:nvSpPr>
              <p:cNvPr id="3" name="Content Placeholder 2">
                <a:extLst>
                  <a:ext uri="{FF2B5EF4-FFF2-40B4-BE49-F238E27FC236}">
                    <a16:creationId xmlns:a16="http://schemas.microsoft.com/office/drawing/2014/main" id="{19E9DF78-0A41-4E9E-B80B-77DD1920F3B6}"/>
                  </a:ext>
                </a:extLst>
              </p:cNvPr>
              <p:cNvSpPr>
                <a:spLocks noGrp="1" noRot="1" noChangeAspect="1" noMove="1" noResize="1" noEditPoints="1" noAdjustHandles="1" noChangeArrowheads="1" noChangeShapeType="1" noTextEdit="1"/>
              </p:cNvSpPr>
              <p:nvPr>
                <p:ph idx="1"/>
              </p:nvPr>
            </p:nvSpPr>
            <p:spPr>
              <a:xfrm>
                <a:off x="4727643" y="136187"/>
                <a:ext cx="7315200" cy="6420256"/>
              </a:xfrm>
              <a:blipFill>
                <a:blip r:embed="rId2"/>
                <a:stretch>
                  <a:fillRect l="-750" r="-1333"/>
                </a:stretch>
              </a:blipFill>
            </p:spPr>
            <p:txBody>
              <a:bodyPr/>
              <a:lstStyle/>
              <a:p>
                <a:r>
                  <a:rPr lang="en-AU">
                    <a:noFill/>
                  </a:rPr>
                  <a:t> </a:t>
                </a:r>
              </a:p>
            </p:txBody>
          </p:sp>
        </mc:Fallback>
      </mc:AlternateContent>
    </p:spTree>
    <p:extLst>
      <p:ext uri="{BB962C8B-B14F-4D97-AF65-F5344CB8AC3E}">
        <p14:creationId xmlns:p14="http://schemas.microsoft.com/office/powerpoint/2010/main" val="10363112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CA6CDA-D7CC-448E-904A-72ADD2FE3DF6}"/>
              </a:ext>
            </a:extLst>
          </p:cNvPr>
          <p:cNvSpPr>
            <a:spLocks noGrp="1"/>
          </p:cNvSpPr>
          <p:nvPr>
            <p:ph type="title"/>
          </p:nvPr>
        </p:nvSpPr>
        <p:spPr>
          <a:xfrm>
            <a:off x="0" y="-194555"/>
            <a:ext cx="5369667" cy="6858000"/>
          </a:xfrm>
        </p:spPr>
        <p:txBody>
          <a:bodyPr>
            <a:normAutofit fontScale="90000"/>
          </a:bodyPr>
          <a:lstStyle/>
          <a:p>
            <a:pPr algn="l"/>
            <a:r>
              <a:rPr lang="en-US" dirty="0">
                <a:solidFill>
                  <a:schemeClr val="tx1"/>
                </a:solidFill>
              </a:rPr>
              <a:t>A pizza can have three toppings chosen from nine options. How many different pizzas can be made?</a:t>
            </a:r>
            <a:br>
              <a:rPr lang="en-US" dirty="0">
                <a:solidFill>
                  <a:schemeClr val="tx1"/>
                </a:solidFill>
              </a:rPr>
            </a:br>
            <a:br>
              <a:rPr lang="en-US" dirty="0">
                <a:solidFill>
                  <a:schemeClr val="tx1"/>
                </a:solidFill>
              </a:rPr>
            </a:br>
            <a:br>
              <a:rPr lang="en-US" dirty="0">
                <a:solidFill>
                  <a:schemeClr val="tx1"/>
                </a:solidFill>
              </a:rPr>
            </a:br>
            <a:br>
              <a:rPr lang="en-US" dirty="0">
                <a:solidFill>
                  <a:schemeClr val="tx1"/>
                </a:solidFill>
              </a:rPr>
            </a:br>
            <a:r>
              <a:rPr lang="en-US" dirty="0">
                <a:solidFill>
                  <a:schemeClr val="tx1"/>
                </a:solidFill>
              </a:rPr>
              <a:t>         Examples</a:t>
            </a:r>
            <a:br>
              <a:rPr lang="en-US" dirty="0">
                <a:solidFill>
                  <a:schemeClr val="tx1"/>
                </a:solidFill>
              </a:rPr>
            </a:br>
            <a:br>
              <a:rPr lang="en-US" dirty="0">
                <a:solidFill>
                  <a:schemeClr val="tx1"/>
                </a:solidFill>
              </a:rPr>
            </a:br>
            <a:br>
              <a:rPr lang="en-US" dirty="0">
                <a:solidFill>
                  <a:schemeClr val="tx1"/>
                </a:solidFill>
              </a:rPr>
            </a:br>
            <a:br>
              <a:rPr lang="en-US" dirty="0">
                <a:solidFill>
                  <a:schemeClr val="tx1"/>
                </a:solidFill>
              </a:rPr>
            </a:br>
            <a:r>
              <a:rPr lang="en-US" dirty="0">
                <a:solidFill>
                  <a:schemeClr val="tx1"/>
                </a:solidFill>
              </a:rPr>
              <a:t>How many subsets of {1,2,3,…,20} have exactly two elements?</a:t>
            </a:r>
            <a:endParaRPr lang="en-AU" dirty="0">
              <a:solidFill>
                <a:schemeClr val="tx1"/>
              </a:solidFill>
            </a:endParaRPr>
          </a:p>
        </p:txBody>
      </p:sp>
      <mc:AlternateContent xmlns:mc="http://schemas.openxmlformats.org/markup-compatibility/2006">
        <mc:Choice xmlns:a14="http://schemas.microsoft.com/office/drawing/2010/main" Requires="a14">
          <p:sp>
            <p:nvSpPr>
              <p:cNvPr id="3" name="Content Placeholder 2">
                <a:extLst>
                  <a:ext uri="{FF2B5EF4-FFF2-40B4-BE49-F238E27FC236}">
                    <a16:creationId xmlns:a16="http://schemas.microsoft.com/office/drawing/2014/main" id="{A5711229-7488-415B-B470-72CEFAAFD2E6}"/>
                  </a:ext>
                </a:extLst>
              </p:cNvPr>
              <p:cNvSpPr>
                <a:spLocks noGrp="1"/>
              </p:cNvSpPr>
              <p:nvPr>
                <p:ph idx="1"/>
              </p:nvPr>
            </p:nvSpPr>
            <p:spPr/>
            <p:txBody>
              <a:bodyPr>
                <a:normAutofit/>
              </a:bodyPr>
              <a:lstStyle/>
              <a:p>
                <a:r>
                  <a:rPr lang="en-US" dirty="0"/>
                  <a:t>A. Three objects are to be chosen from nine options. This can be done in </a:t>
                </a:r>
                <a14:m>
                  <m:oMath xmlns:m="http://schemas.openxmlformats.org/officeDocument/2006/math">
                    <m:sSub>
                      <m:sSubPr>
                        <m:ctrlPr>
                          <a:rPr lang="en-US" sz="1800" i="1" dirty="0" smtClean="0">
                            <a:latin typeface="Cambria Math" panose="02040503050406030204" pitchFamily="18" charset="0"/>
                          </a:rPr>
                        </m:ctrlPr>
                      </m:sSubPr>
                      <m:e>
                        <m:sSup>
                          <m:sSupPr>
                            <m:ctrlPr>
                              <a:rPr lang="en-US" i="1">
                                <a:latin typeface="Cambria Math" panose="02040503050406030204" pitchFamily="18" charset="0"/>
                              </a:rPr>
                            </m:ctrlPr>
                          </m:sSupPr>
                          <m:e>
                            <m:r>
                              <a:rPr lang="en-US" i="1">
                                <a:solidFill>
                                  <a:schemeClr val="bg1"/>
                                </a:solidFill>
                                <a:latin typeface="Cambria Math" panose="02040503050406030204" pitchFamily="18" charset="0"/>
                              </a:rPr>
                              <m:t>0</m:t>
                            </m:r>
                          </m:e>
                          <m:sup>
                            <m:r>
                              <a:rPr lang="en-US" b="0" i="1" smtClean="0">
                                <a:latin typeface="Cambria Math" panose="02040503050406030204" pitchFamily="18" charset="0"/>
                              </a:rPr>
                              <m:t>9</m:t>
                            </m:r>
                          </m:sup>
                        </m:sSup>
                        <m:r>
                          <a:rPr lang="en-US" sz="1800" i="1" dirty="0">
                            <a:latin typeface="Cambria Math" panose="02040503050406030204" pitchFamily="18" charset="0"/>
                          </a:rPr>
                          <m:t>𝐶</m:t>
                        </m:r>
                      </m:e>
                      <m:sub>
                        <m:r>
                          <a:rPr lang="en-US" sz="1800" b="0" i="1" dirty="0" smtClean="0">
                            <a:latin typeface="Cambria Math" panose="02040503050406030204" pitchFamily="18" charset="0"/>
                          </a:rPr>
                          <m:t>3</m:t>
                        </m:r>
                      </m:sub>
                    </m:sSub>
                    <m:r>
                      <a:rPr lang="en-US" sz="1800" i="1" dirty="0">
                        <a:latin typeface="Cambria Math" panose="02040503050406030204" pitchFamily="18" charset="0"/>
                      </a:rPr>
                      <m:t> </m:t>
                    </m:r>
                  </m:oMath>
                </a14:m>
                <a:r>
                  <a:rPr lang="en-US" dirty="0"/>
                  <a:t>ways, and</a:t>
                </a:r>
              </a:p>
              <a:p>
                <a14:m>
                  <m:oMath xmlns:m="http://schemas.openxmlformats.org/officeDocument/2006/math">
                    <m:sSub>
                      <m:sSubPr>
                        <m:ctrlPr>
                          <a:rPr lang="en-US" sz="2400" i="1" dirty="0">
                            <a:latin typeface="Cambria Math" panose="02040503050406030204" pitchFamily="18" charset="0"/>
                          </a:rPr>
                        </m:ctrlPr>
                      </m:sSubPr>
                      <m:e>
                        <m:sSup>
                          <m:sSupPr>
                            <m:ctrlPr>
                              <a:rPr lang="en-US" sz="2400" i="1">
                                <a:latin typeface="Cambria Math" panose="02040503050406030204" pitchFamily="18" charset="0"/>
                              </a:rPr>
                            </m:ctrlPr>
                          </m:sSupPr>
                          <m:e>
                            <m:r>
                              <a:rPr lang="en-US" sz="2400" i="1">
                                <a:solidFill>
                                  <a:schemeClr val="bg1"/>
                                </a:solidFill>
                                <a:latin typeface="Cambria Math" panose="02040503050406030204" pitchFamily="18" charset="0"/>
                              </a:rPr>
                              <m:t>0</m:t>
                            </m:r>
                          </m:e>
                          <m:sup>
                            <m:r>
                              <a:rPr lang="en-US" sz="2400" b="0" i="1" smtClean="0">
                                <a:latin typeface="Cambria Math" panose="02040503050406030204" pitchFamily="18" charset="0"/>
                              </a:rPr>
                              <m:t>9</m:t>
                            </m:r>
                          </m:sup>
                        </m:sSup>
                        <m:r>
                          <a:rPr lang="en-US" sz="2400" i="1" dirty="0">
                            <a:latin typeface="Cambria Math" panose="02040503050406030204" pitchFamily="18" charset="0"/>
                          </a:rPr>
                          <m:t>𝐶</m:t>
                        </m:r>
                      </m:e>
                      <m:sub>
                        <m:r>
                          <a:rPr lang="en-US" sz="2400" b="0" i="1" dirty="0" smtClean="0">
                            <a:latin typeface="Cambria Math" panose="02040503050406030204" pitchFamily="18" charset="0"/>
                          </a:rPr>
                          <m:t>3</m:t>
                        </m:r>
                      </m:sub>
                    </m:sSub>
                    <m:r>
                      <a:rPr lang="en-US" sz="2400" i="1" dirty="0">
                        <a:latin typeface="Cambria Math" panose="02040503050406030204" pitchFamily="18" charset="0"/>
                      </a:rPr>
                      <m:t> </m:t>
                    </m:r>
                  </m:oMath>
                </a14:m>
                <a:r>
                  <a:rPr lang="en-US" sz="2400" dirty="0"/>
                  <a:t>=</a:t>
                </a:r>
                <a14:m>
                  <m:oMath xmlns:m="http://schemas.openxmlformats.org/officeDocument/2006/math">
                    <m:f>
                      <m:fPr>
                        <m:ctrlPr>
                          <a:rPr lang="en-US" sz="2400" i="1" dirty="0">
                            <a:latin typeface="Cambria Math" panose="02040503050406030204" pitchFamily="18" charset="0"/>
                          </a:rPr>
                        </m:ctrlPr>
                      </m:fPr>
                      <m:num>
                        <m:r>
                          <a:rPr lang="en-US" sz="2400" i="1" dirty="0">
                            <a:latin typeface="Cambria Math" panose="02040503050406030204" pitchFamily="18" charset="0"/>
                          </a:rPr>
                          <m:t>9</m:t>
                        </m:r>
                        <m:r>
                          <a:rPr lang="en-US" sz="2400" i="1">
                            <a:latin typeface="Cambria Math" panose="02040503050406030204" pitchFamily="18" charset="0"/>
                          </a:rPr>
                          <m:t>!</m:t>
                        </m:r>
                      </m:num>
                      <m:den>
                        <m:r>
                          <a:rPr lang="en-US" sz="2400" i="1">
                            <a:latin typeface="Cambria Math" panose="02040503050406030204" pitchFamily="18" charset="0"/>
                          </a:rPr>
                          <m:t>3</m:t>
                        </m:r>
                        <m:r>
                          <a:rPr lang="en-US" sz="2400" i="1" dirty="0">
                            <a:latin typeface="Cambria Math" panose="02040503050406030204" pitchFamily="18" charset="0"/>
                          </a:rPr>
                          <m:t>!</m:t>
                        </m:r>
                        <m:d>
                          <m:dPr>
                            <m:ctrlPr>
                              <a:rPr lang="en-US" sz="2400" i="1" dirty="0">
                                <a:latin typeface="Cambria Math" panose="02040503050406030204" pitchFamily="18" charset="0"/>
                              </a:rPr>
                            </m:ctrlPr>
                          </m:dPr>
                          <m:e>
                            <m:r>
                              <a:rPr lang="en-US" sz="2400" i="1" dirty="0">
                                <a:latin typeface="Cambria Math" panose="02040503050406030204" pitchFamily="18" charset="0"/>
                              </a:rPr>
                              <m:t>9−3</m:t>
                            </m:r>
                          </m:e>
                        </m:d>
                        <m:r>
                          <a:rPr lang="en-US" sz="2400" i="1" dirty="0">
                            <a:latin typeface="Cambria Math" panose="02040503050406030204" pitchFamily="18" charset="0"/>
                          </a:rPr>
                          <m:t>!</m:t>
                        </m:r>
                      </m:den>
                    </m:f>
                  </m:oMath>
                </a14:m>
                <a:r>
                  <a:rPr lang="en-US" sz="2400" dirty="0"/>
                  <a:t> =</a:t>
                </a:r>
                <a14:m>
                  <m:oMath xmlns:m="http://schemas.openxmlformats.org/officeDocument/2006/math">
                    <m:f>
                      <m:fPr>
                        <m:ctrlPr>
                          <a:rPr lang="en-US" sz="2400" i="1" dirty="0">
                            <a:latin typeface="Cambria Math" panose="02040503050406030204" pitchFamily="18" charset="0"/>
                          </a:rPr>
                        </m:ctrlPr>
                      </m:fPr>
                      <m:num>
                        <m:r>
                          <a:rPr lang="en-US" sz="2400" i="1" dirty="0">
                            <a:latin typeface="Cambria Math" panose="02040503050406030204" pitchFamily="18" charset="0"/>
                          </a:rPr>
                          <m:t>9</m:t>
                        </m:r>
                        <m:r>
                          <a:rPr lang="en-US" sz="2400" i="1">
                            <a:latin typeface="Cambria Math" panose="02040503050406030204" pitchFamily="18" charset="0"/>
                          </a:rPr>
                          <m:t>!</m:t>
                        </m:r>
                      </m:num>
                      <m:den>
                        <m:r>
                          <a:rPr lang="en-US" sz="2400" i="1">
                            <a:latin typeface="Cambria Math" panose="02040503050406030204" pitchFamily="18" charset="0"/>
                          </a:rPr>
                          <m:t>3</m:t>
                        </m:r>
                        <m:r>
                          <a:rPr lang="en-US" sz="2400" b="0" i="1" smtClean="0">
                            <a:latin typeface="Cambria Math" panose="02040503050406030204" pitchFamily="18" charset="0"/>
                          </a:rPr>
                          <m:t>!6</m:t>
                        </m:r>
                        <m:r>
                          <a:rPr lang="en-US" sz="2400" i="1" dirty="0">
                            <a:latin typeface="Cambria Math" panose="02040503050406030204" pitchFamily="18" charset="0"/>
                          </a:rPr>
                          <m:t>!</m:t>
                        </m:r>
                      </m:den>
                    </m:f>
                    <m:r>
                      <a:rPr lang="en-US" sz="2400" i="1" dirty="0">
                        <a:latin typeface="Cambria Math" panose="02040503050406030204" pitchFamily="18" charset="0"/>
                      </a:rPr>
                      <m:t> </m:t>
                    </m:r>
                  </m:oMath>
                </a14:m>
                <a:r>
                  <a:rPr lang="en-US" sz="2400" dirty="0"/>
                  <a:t>=</a:t>
                </a:r>
                <a14:m>
                  <m:oMath xmlns:m="http://schemas.openxmlformats.org/officeDocument/2006/math">
                    <m:f>
                      <m:fPr>
                        <m:ctrlPr>
                          <a:rPr lang="en-US" sz="2400" i="1" dirty="0">
                            <a:latin typeface="Cambria Math" panose="02040503050406030204" pitchFamily="18" charset="0"/>
                          </a:rPr>
                        </m:ctrlPr>
                      </m:fPr>
                      <m:num>
                        <m:r>
                          <a:rPr lang="en-US" sz="2400" i="1" dirty="0">
                            <a:latin typeface="Cambria Math" panose="02040503050406030204" pitchFamily="18" charset="0"/>
                          </a:rPr>
                          <m:t>9</m:t>
                        </m:r>
                        <m:r>
                          <a:rPr lang="en-US" sz="2400" i="1">
                            <a:latin typeface="Cambria Math" panose="02040503050406030204" pitchFamily="18" charset="0"/>
                          </a:rPr>
                          <m:t>!</m:t>
                        </m:r>
                      </m:num>
                      <m:den>
                        <m:r>
                          <a:rPr lang="en-US" sz="2400" i="1">
                            <a:latin typeface="Cambria Math" panose="02040503050406030204" pitchFamily="18" charset="0"/>
                          </a:rPr>
                          <m:t>3</m:t>
                        </m:r>
                        <m:r>
                          <a:rPr lang="en-US" sz="2400" i="1">
                            <a:latin typeface="Cambria Math" panose="02040503050406030204" pitchFamily="18" charset="0"/>
                          </a:rPr>
                          <m:t>!6</m:t>
                        </m:r>
                        <m:r>
                          <a:rPr lang="en-US" sz="2400" i="1" dirty="0">
                            <a:latin typeface="Cambria Math" panose="02040503050406030204" pitchFamily="18" charset="0"/>
                          </a:rPr>
                          <m:t>!</m:t>
                        </m:r>
                      </m:den>
                    </m:f>
                  </m:oMath>
                </a14:m>
                <a:r>
                  <a:rPr lang="en-US" sz="2400" dirty="0"/>
                  <a:t> =</a:t>
                </a:r>
                <a:r>
                  <a:rPr lang="en-US" sz="2400" dirty="0">
                    <a:ea typeface="Cambria Math" panose="02040503050406030204" pitchFamily="18" charset="0"/>
                  </a:rPr>
                  <a:t> </a:t>
                </a:r>
                <a14:m>
                  <m:oMath xmlns:m="http://schemas.openxmlformats.org/officeDocument/2006/math">
                    <m:f>
                      <m:fPr>
                        <m:ctrlPr>
                          <a:rPr lang="en-US" sz="2400" i="1" dirty="0">
                            <a:latin typeface="Cambria Math" panose="02040503050406030204" pitchFamily="18" charset="0"/>
                            <a:ea typeface="Cambria Math" panose="02040503050406030204" pitchFamily="18" charset="0"/>
                          </a:rPr>
                        </m:ctrlPr>
                      </m:fPr>
                      <m:num>
                        <m:r>
                          <a:rPr lang="en-US" sz="2400" b="0" i="1" dirty="0" smtClean="0">
                            <a:latin typeface="Cambria Math" panose="02040503050406030204" pitchFamily="18" charset="0"/>
                            <a:ea typeface="Cambria Math" panose="02040503050406030204" pitchFamily="18" charset="0"/>
                          </a:rPr>
                          <m:t>9</m:t>
                        </m:r>
                        <m:r>
                          <m:rPr>
                            <m:nor/>
                          </m:rPr>
                          <a:rPr lang="en-US" sz="2400" dirty="0">
                            <a:latin typeface="Cambria" panose="02040503050406030204" pitchFamily="18" charset="0"/>
                            <a:ea typeface="Cambria" panose="02040503050406030204" pitchFamily="18" charset="0"/>
                          </a:rPr>
                          <m:t>⋅</m:t>
                        </m:r>
                        <m:r>
                          <a:rPr lang="en-US" sz="2400" b="0" i="1" dirty="0" smtClean="0">
                            <a:latin typeface="Cambria Math" panose="02040503050406030204" pitchFamily="18" charset="0"/>
                            <a:ea typeface="Cambria" panose="02040503050406030204" pitchFamily="18" charset="0"/>
                          </a:rPr>
                          <m:t>8</m:t>
                        </m:r>
                        <m:r>
                          <m:rPr>
                            <m:nor/>
                          </m:rPr>
                          <a:rPr lang="en-US" sz="2400" dirty="0">
                            <a:latin typeface="Cambria" panose="02040503050406030204" pitchFamily="18" charset="0"/>
                            <a:ea typeface="Cambria" panose="02040503050406030204" pitchFamily="18" charset="0"/>
                          </a:rPr>
                          <m:t>⋅</m:t>
                        </m:r>
                        <m:r>
                          <a:rPr lang="en-US" sz="2400" b="0" i="1" dirty="0" smtClean="0">
                            <a:latin typeface="Cambria Math" panose="02040503050406030204" pitchFamily="18" charset="0"/>
                            <a:ea typeface="Cambria" panose="02040503050406030204" pitchFamily="18" charset="0"/>
                          </a:rPr>
                          <m:t>7</m:t>
                        </m:r>
                        <m:r>
                          <m:rPr>
                            <m:nor/>
                          </m:rPr>
                          <a:rPr lang="en-US" sz="2400" dirty="0">
                            <a:latin typeface="Cambria" panose="02040503050406030204" pitchFamily="18" charset="0"/>
                            <a:ea typeface="Cambria" panose="02040503050406030204" pitchFamily="18" charset="0"/>
                          </a:rPr>
                          <m:t>⋅</m:t>
                        </m:r>
                        <m:r>
                          <a:rPr lang="en-US" sz="2400" b="0" i="1" dirty="0" smtClean="0">
                            <a:latin typeface="Cambria Math" panose="02040503050406030204" pitchFamily="18" charset="0"/>
                            <a:ea typeface="Cambria" panose="02040503050406030204" pitchFamily="18" charset="0"/>
                          </a:rPr>
                          <m:t>6</m:t>
                        </m:r>
                        <m:r>
                          <a:rPr lang="en-US" sz="2400" i="1" dirty="0">
                            <a:latin typeface="Cambria Math" panose="02040503050406030204" pitchFamily="18" charset="0"/>
                            <a:ea typeface="Cambria Math" panose="02040503050406030204" pitchFamily="18" charset="0"/>
                          </a:rPr>
                          <m:t>!</m:t>
                        </m:r>
                      </m:num>
                      <m:den>
                        <m:r>
                          <a:rPr lang="en-US" sz="2400" b="0" i="1" dirty="0" smtClean="0">
                            <a:latin typeface="Cambria Math" panose="02040503050406030204" pitchFamily="18" charset="0"/>
                            <a:ea typeface="Cambria Math" panose="02040503050406030204" pitchFamily="18" charset="0"/>
                          </a:rPr>
                          <m:t>3</m:t>
                        </m:r>
                        <m:r>
                          <a:rPr lang="en-US" sz="2400" i="1">
                            <a:latin typeface="Cambria Math" panose="02040503050406030204" pitchFamily="18" charset="0"/>
                            <a:ea typeface="Cambria Math" panose="02040503050406030204" pitchFamily="18" charset="0"/>
                          </a:rPr>
                          <m:t>!</m:t>
                        </m:r>
                        <m:r>
                          <a:rPr lang="en-US" sz="2400" b="0" i="1" smtClean="0">
                            <a:latin typeface="Cambria Math" panose="02040503050406030204" pitchFamily="18" charset="0"/>
                            <a:ea typeface="Cambria Math" panose="02040503050406030204" pitchFamily="18" charset="0"/>
                          </a:rPr>
                          <m:t>6</m:t>
                        </m:r>
                        <m:r>
                          <a:rPr lang="en-US" sz="2400" i="1" dirty="0">
                            <a:latin typeface="Cambria Math" panose="02040503050406030204" pitchFamily="18" charset="0"/>
                            <a:ea typeface="Cambria Math" panose="02040503050406030204" pitchFamily="18" charset="0"/>
                          </a:rPr>
                          <m:t>!</m:t>
                        </m:r>
                      </m:den>
                    </m:f>
                  </m:oMath>
                </a14:m>
                <a:r>
                  <a:rPr lang="en-US" sz="2400" dirty="0">
                    <a:latin typeface="Cambria" panose="02040503050406030204" pitchFamily="18" charset="0"/>
                    <a:ea typeface="Cambria" panose="02040503050406030204" pitchFamily="18" charset="0"/>
                  </a:rPr>
                  <a:t> =</a:t>
                </a:r>
                <a14:m>
                  <m:oMath xmlns:m="http://schemas.openxmlformats.org/officeDocument/2006/math">
                    <m:f>
                      <m:fPr>
                        <m:ctrlPr>
                          <a:rPr lang="en-US" sz="2400" i="1" dirty="0">
                            <a:latin typeface="Cambria Math" panose="02040503050406030204" pitchFamily="18" charset="0"/>
                            <a:ea typeface="Cambria Math" panose="02040503050406030204" pitchFamily="18" charset="0"/>
                          </a:rPr>
                        </m:ctrlPr>
                      </m:fPr>
                      <m:num>
                        <m:r>
                          <a:rPr lang="en-US" sz="2400" i="1" dirty="0">
                            <a:latin typeface="Cambria Math" panose="02040503050406030204" pitchFamily="18" charset="0"/>
                            <a:ea typeface="Cambria Math" panose="02040503050406030204" pitchFamily="18" charset="0"/>
                          </a:rPr>
                          <m:t>9</m:t>
                        </m:r>
                        <m:r>
                          <m:rPr>
                            <m:nor/>
                          </m:rPr>
                          <a:rPr lang="en-US" sz="2400" dirty="0">
                            <a:latin typeface="Cambria" panose="02040503050406030204" pitchFamily="18" charset="0"/>
                            <a:ea typeface="Cambria" panose="02040503050406030204" pitchFamily="18" charset="0"/>
                          </a:rPr>
                          <m:t>⋅</m:t>
                        </m:r>
                        <m:r>
                          <a:rPr lang="en-US" sz="2400" i="1" dirty="0">
                            <a:latin typeface="Cambria Math" panose="02040503050406030204" pitchFamily="18" charset="0"/>
                            <a:ea typeface="Cambria" panose="02040503050406030204" pitchFamily="18" charset="0"/>
                          </a:rPr>
                          <m:t>8</m:t>
                        </m:r>
                        <m:r>
                          <m:rPr>
                            <m:nor/>
                          </m:rPr>
                          <a:rPr lang="en-US" sz="2400" dirty="0">
                            <a:latin typeface="Cambria" panose="02040503050406030204" pitchFamily="18" charset="0"/>
                            <a:ea typeface="Cambria" panose="02040503050406030204" pitchFamily="18" charset="0"/>
                          </a:rPr>
                          <m:t>⋅</m:t>
                        </m:r>
                        <m:r>
                          <a:rPr lang="en-US" sz="2400" i="1" dirty="0">
                            <a:latin typeface="Cambria Math" panose="02040503050406030204" pitchFamily="18" charset="0"/>
                            <a:ea typeface="Cambria" panose="02040503050406030204" pitchFamily="18" charset="0"/>
                          </a:rPr>
                          <m:t>7</m:t>
                        </m:r>
                      </m:num>
                      <m:den>
                        <m:r>
                          <m:rPr>
                            <m:nor/>
                          </m:rPr>
                          <a:rPr lang="en-US" sz="2400" b="0" i="0" dirty="0" smtClean="0">
                            <a:latin typeface="Cambria Math" panose="02040503050406030204" pitchFamily="18" charset="0"/>
                            <a:ea typeface="Cambria Math" panose="02040503050406030204" pitchFamily="18" charset="0"/>
                          </a:rPr>
                          <m:t>3</m:t>
                        </m:r>
                        <m:r>
                          <m:rPr>
                            <m:nor/>
                          </m:rPr>
                          <a:rPr lang="en-US" sz="2400" dirty="0">
                            <a:latin typeface="Cambria" panose="02040503050406030204" pitchFamily="18" charset="0"/>
                            <a:ea typeface="Cambria" panose="02040503050406030204" pitchFamily="18" charset="0"/>
                          </a:rPr>
                          <m:t>⋅</m:t>
                        </m:r>
                        <m:r>
                          <a:rPr lang="en-US" sz="2400" b="0" i="1" dirty="0" smtClean="0">
                            <a:latin typeface="Cambria Math" panose="02040503050406030204" pitchFamily="18" charset="0"/>
                            <a:ea typeface="Cambria" panose="02040503050406030204" pitchFamily="18" charset="0"/>
                          </a:rPr>
                          <m:t>2</m:t>
                        </m:r>
                      </m:den>
                    </m:f>
                    <m:r>
                      <a:rPr lang="en-US" sz="2400" i="1" dirty="0">
                        <a:latin typeface="Cambria Math" panose="02040503050406030204" pitchFamily="18" charset="0"/>
                        <a:ea typeface="Cambria" panose="02040503050406030204" pitchFamily="18" charset="0"/>
                      </a:rPr>
                      <m:t> </m:t>
                    </m:r>
                  </m:oMath>
                </a14:m>
                <a:r>
                  <a:rPr lang="en-US" sz="2400" dirty="0"/>
                  <a:t>=84</a:t>
                </a:r>
              </a:p>
              <a:p>
                <a:r>
                  <a:rPr lang="en-US" dirty="0"/>
                  <a:t>Two objects are to be chosen from 20 options. This can be done in </a:t>
                </a:r>
                <a14:m>
                  <m:oMath xmlns:m="http://schemas.openxmlformats.org/officeDocument/2006/math">
                    <m:sSub>
                      <m:sSubPr>
                        <m:ctrlPr>
                          <a:rPr lang="en-US" sz="1800" i="1" dirty="0" smtClean="0">
                            <a:latin typeface="Cambria Math" panose="02040503050406030204" pitchFamily="18" charset="0"/>
                          </a:rPr>
                        </m:ctrlPr>
                      </m:sSubPr>
                      <m:e>
                        <m:sSup>
                          <m:sSupPr>
                            <m:ctrlPr>
                              <a:rPr lang="en-US" i="1">
                                <a:latin typeface="Cambria Math" panose="02040503050406030204" pitchFamily="18" charset="0"/>
                              </a:rPr>
                            </m:ctrlPr>
                          </m:sSupPr>
                          <m:e>
                            <m:r>
                              <a:rPr lang="en-US" i="1">
                                <a:solidFill>
                                  <a:schemeClr val="bg1"/>
                                </a:solidFill>
                                <a:latin typeface="Cambria Math" panose="02040503050406030204" pitchFamily="18" charset="0"/>
                              </a:rPr>
                              <m:t>0</m:t>
                            </m:r>
                          </m:e>
                          <m:sup>
                            <m:r>
                              <a:rPr lang="en-US" b="0" i="1" smtClean="0">
                                <a:latin typeface="Cambria Math" panose="02040503050406030204" pitchFamily="18" charset="0"/>
                              </a:rPr>
                              <m:t>20</m:t>
                            </m:r>
                          </m:sup>
                        </m:sSup>
                        <m:r>
                          <a:rPr lang="en-US" sz="1800" i="1" dirty="0">
                            <a:latin typeface="Cambria Math" panose="02040503050406030204" pitchFamily="18" charset="0"/>
                          </a:rPr>
                          <m:t>𝐶</m:t>
                        </m:r>
                      </m:e>
                      <m:sub>
                        <m:r>
                          <a:rPr lang="en-US" sz="1800" b="0" i="1" dirty="0" smtClean="0">
                            <a:latin typeface="Cambria Math" panose="02040503050406030204" pitchFamily="18" charset="0"/>
                          </a:rPr>
                          <m:t>2</m:t>
                        </m:r>
                      </m:sub>
                    </m:sSub>
                  </m:oMath>
                </a14:m>
                <a:r>
                  <a:rPr lang="en-US" dirty="0"/>
                  <a:t> ways, and</a:t>
                </a:r>
              </a:p>
              <a:p>
                <a14:m>
                  <m:oMath xmlns:m="http://schemas.openxmlformats.org/officeDocument/2006/math">
                    <m:sSub>
                      <m:sSubPr>
                        <m:ctrlPr>
                          <a:rPr lang="en-US" sz="2400" i="1" dirty="0" smtClean="0">
                            <a:latin typeface="Cambria Math" panose="02040503050406030204" pitchFamily="18" charset="0"/>
                          </a:rPr>
                        </m:ctrlPr>
                      </m:sSubPr>
                      <m:e>
                        <m:sSup>
                          <m:sSupPr>
                            <m:ctrlPr>
                              <a:rPr lang="en-US" sz="2400" i="1">
                                <a:latin typeface="Cambria Math" panose="02040503050406030204" pitchFamily="18" charset="0"/>
                              </a:rPr>
                            </m:ctrlPr>
                          </m:sSupPr>
                          <m:e>
                            <m:r>
                              <a:rPr lang="en-US" sz="2400" i="1">
                                <a:solidFill>
                                  <a:schemeClr val="bg1"/>
                                </a:solidFill>
                                <a:latin typeface="Cambria Math" panose="02040503050406030204" pitchFamily="18" charset="0"/>
                              </a:rPr>
                              <m:t>0</m:t>
                            </m:r>
                          </m:e>
                          <m:sup>
                            <m:r>
                              <a:rPr lang="en-US" sz="2400" b="0" i="1" smtClean="0">
                                <a:latin typeface="Cambria Math" panose="02040503050406030204" pitchFamily="18" charset="0"/>
                              </a:rPr>
                              <m:t>20</m:t>
                            </m:r>
                          </m:sup>
                        </m:sSup>
                        <m:r>
                          <a:rPr lang="en-US" sz="2400" i="1" dirty="0">
                            <a:latin typeface="Cambria Math" panose="02040503050406030204" pitchFamily="18" charset="0"/>
                          </a:rPr>
                          <m:t>𝐶</m:t>
                        </m:r>
                      </m:e>
                      <m:sub>
                        <m:r>
                          <a:rPr lang="en-US" sz="2400" b="0" i="1" dirty="0" smtClean="0">
                            <a:latin typeface="Cambria Math" panose="02040503050406030204" pitchFamily="18" charset="0"/>
                          </a:rPr>
                          <m:t>2</m:t>
                        </m:r>
                      </m:sub>
                    </m:sSub>
                    <m:r>
                      <a:rPr lang="en-US" sz="2400" i="1" dirty="0">
                        <a:latin typeface="Cambria Math" panose="02040503050406030204" pitchFamily="18" charset="0"/>
                      </a:rPr>
                      <m:t> </m:t>
                    </m:r>
                  </m:oMath>
                </a14:m>
                <a:r>
                  <a:rPr lang="en-US" sz="2400" dirty="0"/>
                  <a:t>=</a:t>
                </a:r>
                <a14:m>
                  <m:oMath xmlns:m="http://schemas.openxmlformats.org/officeDocument/2006/math">
                    <m:f>
                      <m:fPr>
                        <m:ctrlPr>
                          <a:rPr lang="en-US" sz="2400" i="1" dirty="0">
                            <a:latin typeface="Cambria Math" panose="02040503050406030204" pitchFamily="18" charset="0"/>
                          </a:rPr>
                        </m:ctrlPr>
                      </m:fPr>
                      <m:num>
                        <m:r>
                          <a:rPr lang="en-US" sz="2400" b="0" i="1" dirty="0" smtClean="0">
                            <a:latin typeface="Cambria Math" panose="02040503050406030204" pitchFamily="18" charset="0"/>
                          </a:rPr>
                          <m:t>20</m:t>
                        </m:r>
                        <m:r>
                          <a:rPr lang="en-US" sz="2400" i="1">
                            <a:latin typeface="Cambria Math" panose="02040503050406030204" pitchFamily="18" charset="0"/>
                          </a:rPr>
                          <m:t>!</m:t>
                        </m:r>
                      </m:num>
                      <m:den>
                        <m:r>
                          <a:rPr lang="en-US" sz="2400" b="0" i="1" smtClean="0">
                            <a:latin typeface="Cambria Math" panose="02040503050406030204" pitchFamily="18" charset="0"/>
                          </a:rPr>
                          <m:t>2</m:t>
                        </m:r>
                        <m:r>
                          <a:rPr lang="en-US" sz="2400" i="1" dirty="0">
                            <a:latin typeface="Cambria Math" panose="02040503050406030204" pitchFamily="18" charset="0"/>
                          </a:rPr>
                          <m:t>!</m:t>
                        </m:r>
                        <m:d>
                          <m:dPr>
                            <m:ctrlPr>
                              <a:rPr lang="en-US" sz="2400" i="1" dirty="0">
                                <a:latin typeface="Cambria Math" panose="02040503050406030204" pitchFamily="18" charset="0"/>
                              </a:rPr>
                            </m:ctrlPr>
                          </m:dPr>
                          <m:e>
                            <m:r>
                              <a:rPr lang="en-US" sz="2400" b="0" i="1" dirty="0" smtClean="0">
                                <a:latin typeface="Cambria Math" panose="02040503050406030204" pitchFamily="18" charset="0"/>
                              </a:rPr>
                              <m:t>20</m:t>
                            </m:r>
                            <m:r>
                              <a:rPr lang="en-US" sz="2400" i="1" dirty="0">
                                <a:latin typeface="Cambria Math" panose="02040503050406030204" pitchFamily="18" charset="0"/>
                              </a:rPr>
                              <m:t>−</m:t>
                            </m:r>
                            <m:r>
                              <a:rPr lang="en-US" sz="2400" b="0" i="1" dirty="0" smtClean="0">
                                <a:latin typeface="Cambria Math" panose="02040503050406030204" pitchFamily="18" charset="0"/>
                              </a:rPr>
                              <m:t>2</m:t>
                            </m:r>
                          </m:e>
                        </m:d>
                        <m:r>
                          <a:rPr lang="en-US" sz="2400" i="1" dirty="0">
                            <a:latin typeface="Cambria Math" panose="02040503050406030204" pitchFamily="18" charset="0"/>
                          </a:rPr>
                          <m:t>!</m:t>
                        </m:r>
                      </m:den>
                    </m:f>
                  </m:oMath>
                </a14:m>
                <a:r>
                  <a:rPr lang="en-US" sz="2400" dirty="0"/>
                  <a:t> =</a:t>
                </a:r>
                <a14:m>
                  <m:oMath xmlns:m="http://schemas.openxmlformats.org/officeDocument/2006/math">
                    <m:f>
                      <m:fPr>
                        <m:ctrlPr>
                          <a:rPr lang="en-US" sz="2400" i="1" dirty="0">
                            <a:latin typeface="Cambria Math" panose="02040503050406030204" pitchFamily="18" charset="0"/>
                          </a:rPr>
                        </m:ctrlPr>
                      </m:fPr>
                      <m:num>
                        <m:r>
                          <a:rPr lang="en-US" sz="2400" b="0" i="1" dirty="0" smtClean="0">
                            <a:latin typeface="Cambria Math" panose="02040503050406030204" pitchFamily="18" charset="0"/>
                          </a:rPr>
                          <m:t>20</m:t>
                        </m:r>
                        <m:r>
                          <a:rPr lang="en-US" sz="2400" i="1">
                            <a:latin typeface="Cambria Math" panose="02040503050406030204" pitchFamily="18" charset="0"/>
                          </a:rPr>
                          <m:t>!</m:t>
                        </m:r>
                      </m:num>
                      <m:den>
                        <m:r>
                          <a:rPr lang="en-US" sz="2400" b="0" i="1" smtClean="0">
                            <a:latin typeface="Cambria Math" panose="02040503050406030204" pitchFamily="18" charset="0"/>
                          </a:rPr>
                          <m:t>2</m:t>
                        </m:r>
                        <m:r>
                          <a:rPr lang="en-US" sz="2400" b="0" i="1" smtClean="0">
                            <a:latin typeface="Cambria Math" panose="02040503050406030204" pitchFamily="18" charset="0"/>
                          </a:rPr>
                          <m:t>!</m:t>
                        </m:r>
                        <m:r>
                          <a:rPr lang="en-US" sz="2400" b="0" i="1" smtClean="0">
                            <a:latin typeface="Cambria Math" panose="02040503050406030204" pitchFamily="18" charset="0"/>
                          </a:rPr>
                          <m:t>18</m:t>
                        </m:r>
                        <m:r>
                          <a:rPr lang="en-US" sz="2400" i="1" dirty="0">
                            <a:latin typeface="Cambria Math" panose="02040503050406030204" pitchFamily="18" charset="0"/>
                          </a:rPr>
                          <m:t>!</m:t>
                        </m:r>
                      </m:den>
                    </m:f>
                    <m:r>
                      <a:rPr lang="en-US" sz="2400" i="1" dirty="0">
                        <a:latin typeface="Cambria Math" panose="02040503050406030204" pitchFamily="18" charset="0"/>
                      </a:rPr>
                      <m:t> </m:t>
                    </m:r>
                  </m:oMath>
                </a14:m>
                <a:r>
                  <a:rPr lang="en-US" sz="2400" dirty="0"/>
                  <a:t>=</a:t>
                </a:r>
                <a14:m>
                  <m:oMath xmlns:m="http://schemas.openxmlformats.org/officeDocument/2006/math">
                    <m:f>
                      <m:fPr>
                        <m:ctrlPr>
                          <a:rPr lang="en-US" sz="2400" i="1" dirty="0">
                            <a:latin typeface="Cambria Math" panose="02040503050406030204" pitchFamily="18" charset="0"/>
                            <a:ea typeface="Cambria Math" panose="02040503050406030204" pitchFamily="18" charset="0"/>
                          </a:rPr>
                        </m:ctrlPr>
                      </m:fPr>
                      <m:num>
                        <m:r>
                          <a:rPr lang="en-US" sz="2400" i="1" dirty="0">
                            <a:latin typeface="Cambria Math" panose="02040503050406030204" pitchFamily="18" charset="0"/>
                          </a:rPr>
                          <m:t>20</m:t>
                        </m:r>
                        <m:r>
                          <m:rPr>
                            <m:nor/>
                          </m:rPr>
                          <a:rPr lang="en-US" sz="2400" dirty="0">
                            <a:latin typeface="Cambria" panose="02040503050406030204" pitchFamily="18" charset="0"/>
                            <a:ea typeface="Cambria" panose="02040503050406030204" pitchFamily="18" charset="0"/>
                          </a:rPr>
                          <m:t>⋅</m:t>
                        </m:r>
                        <m:r>
                          <a:rPr lang="en-US" sz="2400" i="1" dirty="0">
                            <a:latin typeface="Cambria Math" panose="02040503050406030204" pitchFamily="18" charset="0"/>
                            <a:ea typeface="Cambria Math" panose="02040503050406030204" pitchFamily="18" charset="0"/>
                          </a:rPr>
                          <m:t>19</m:t>
                        </m:r>
                        <m:r>
                          <m:rPr>
                            <m:nor/>
                          </m:rPr>
                          <a:rPr lang="en-US" sz="2400" dirty="0">
                            <a:latin typeface="Cambria" panose="02040503050406030204" pitchFamily="18" charset="0"/>
                            <a:ea typeface="Cambria" panose="02040503050406030204" pitchFamily="18" charset="0"/>
                          </a:rPr>
                          <m:t>⋅</m:t>
                        </m:r>
                        <m:r>
                          <a:rPr lang="en-US" sz="2400" i="1" dirty="0">
                            <a:latin typeface="Cambria Math" panose="02040503050406030204" pitchFamily="18" charset="0"/>
                            <a:ea typeface="Cambria Math" panose="02040503050406030204" pitchFamily="18" charset="0"/>
                          </a:rPr>
                          <m:t>1</m:t>
                        </m:r>
                        <m:r>
                          <a:rPr lang="en-US" sz="2400" b="0" i="1" dirty="0" smtClean="0">
                            <a:latin typeface="Cambria Math" panose="02040503050406030204" pitchFamily="18" charset="0"/>
                            <a:ea typeface="Cambria Math" panose="02040503050406030204" pitchFamily="18" charset="0"/>
                          </a:rPr>
                          <m:t>8!</m:t>
                        </m:r>
                      </m:num>
                      <m:den>
                        <m:r>
                          <a:rPr lang="en-US" sz="2400" b="0" i="1" smtClean="0">
                            <a:latin typeface="Cambria Math" panose="02040503050406030204" pitchFamily="18" charset="0"/>
                            <a:ea typeface="Cambria Math" panose="02040503050406030204" pitchFamily="18" charset="0"/>
                          </a:rPr>
                          <m:t>2</m:t>
                        </m:r>
                        <m:r>
                          <a:rPr lang="en-US" sz="2400" i="1">
                            <a:latin typeface="Cambria Math" panose="02040503050406030204" pitchFamily="18" charset="0"/>
                            <a:ea typeface="Cambria Math" panose="02040503050406030204" pitchFamily="18" charset="0"/>
                          </a:rPr>
                          <m:t>!</m:t>
                        </m:r>
                        <m:r>
                          <a:rPr lang="en-US" sz="2400" b="0" i="1" smtClean="0">
                            <a:latin typeface="Cambria Math" panose="02040503050406030204" pitchFamily="18" charset="0"/>
                            <a:ea typeface="Cambria Math" panose="02040503050406030204" pitchFamily="18" charset="0"/>
                          </a:rPr>
                          <m:t>18</m:t>
                        </m:r>
                        <m:r>
                          <a:rPr lang="en-US" sz="2400" i="1" dirty="0">
                            <a:latin typeface="Cambria Math" panose="02040503050406030204" pitchFamily="18" charset="0"/>
                            <a:ea typeface="Cambria Math" panose="02040503050406030204" pitchFamily="18" charset="0"/>
                          </a:rPr>
                          <m:t>!</m:t>
                        </m:r>
                      </m:den>
                    </m:f>
                  </m:oMath>
                </a14:m>
                <a:r>
                  <a:rPr lang="en-US" sz="2400" dirty="0">
                    <a:latin typeface="Cambria" panose="02040503050406030204" pitchFamily="18" charset="0"/>
                    <a:ea typeface="Cambria" panose="02040503050406030204" pitchFamily="18" charset="0"/>
                  </a:rPr>
                  <a:t> =</a:t>
                </a:r>
                <a14:m>
                  <m:oMath xmlns:m="http://schemas.openxmlformats.org/officeDocument/2006/math">
                    <m:f>
                      <m:fPr>
                        <m:ctrlPr>
                          <a:rPr lang="en-US" sz="2400" i="1" dirty="0">
                            <a:latin typeface="Cambria Math" panose="02040503050406030204" pitchFamily="18" charset="0"/>
                            <a:ea typeface="Cambria Math" panose="02040503050406030204" pitchFamily="18" charset="0"/>
                          </a:rPr>
                        </m:ctrlPr>
                      </m:fPr>
                      <m:num>
                        <m:r>
                          <a:rPr lang="en-US" sz="2400" b="0" i="1" dirty="0" smtClean="0">
                            <a:latin typeface="Cambria Math" panose="02040503050406030204" pitchFamily="18" charset="0"/>
                            <a:ea typeface="Cambria Math" panose="02040503050406030204" pitchFamily="18" charset="0"/>
                          </a:rPr>
                          <m:t>20</m:t>
                        </m:r>
                        <m:r>
                          <m:rPr>
                            <m:nor/>
                          </m:rPr>
                          <a:rPr lang="en-US" sz="2400" dirty="0">
                            <a:latin typeface="Cambria" panose="02040503050406030204" pitchFamily="18" charset="0"/>
                            <a:ea typeface="Cambria" panose="02040503050406030204" pitchFamily="18" charset="0"/>
                          </a:rPr>
                          <m:t>⋅</m:t>
                        </m:r>
                        <m:r>
                          <a:rPr lang="en-US" sz="2400" i="1" dirty="0">
                            <a:latin typeface="Cambria Math" panose="02040503050406030204" pitchFamily="18" charset="0"/>
                            <a:ea typeface="Cambria Math" panose="02040503050406030204" pitchFamily="18" charset="0"/>
                          </a:rPr>
                          <m:t>19</m:t>
                        </m:r>
                      </m:num>
                      <m:den>
                        <m:r>
                          <m:rPr>
                            <m:nor/>
                          </m:rPr>
                          <a:rPr lang="en-US" sz="2400" dirty="0">
                            <a:latin typeface="Cambria" panose="02040503050406030204" pitchFamily="18" charset="0"/>
                            <a:ea typeface="Cambria" panose="02040503050406030204" pitchFamily="18" charset="0"/>
                          </a:rPr>
                          <m:t>2⋅1</m:t>
                        </m:r>
                      </m:den>
                    </m:f>
                    <m:r>
                      <a:rPr lang="en-US" sz="2400" b="0" i="1" dirty="0" smtClean="0">
                        <a:latin typeface="Cambria Math" panose="02040503050406030204" pitchFamily="18" charset="0"/>
                      </a:rPr>
                      <m:t>=190</m:t>
                    </m:r>
                  </m:oMath>
                </a14:m>
                <a:endParaRPr lang="en-US" sz="2400" dirty="0"/>
              </a:p>
            </p:txBody>
          </p:sp>
        </mc:Choice>
        <mc:Fallback>
          <p:sp>
            <p:nvSpPr>
              <p:cNvPr id="3" name="Content Placeholder 2">
                <a:extLst>
                  <a:ext uri="{FF2B5EF4-FFF2-40B4-BE49-F238E27FC236}">
                    <a16:creationId xmlns:a16="http://schemas.microsoft.com/office/drawing/2014/main" id="{A5711229-7488-415B-B470-72CEFAAFD2E6}"/>
                  </a:ext>
                </a:extLst>
              </p:cNvPr>
              <p:cNvSpPr>
                <a:spLocks noGrp="1" noRot="1" noChangeAspect="1" noMove="1" noResize="1" noEditPoints="1" noAdjustHandles="1" noChangeArrowheads="1" noChangeShapeType="1" noTextEdit="1"/>
              </p:cNvSpPr>
              <p:nvPr>
                <p:ph idx="1"/>
              </p:nvPr>
            </p:nvSpPr>
            <p:spPr>
              <a:blipFill>
                <a:blip r:embed="rId2"/>
                <a:stretch>
                  <a:fillRect l="-874"/>
                </a:stretch>
              </a:blipFill>
            </p:spPr>
            <p:txBody>
              <a:bodyPr/>
              <a:lstStyle/>
              <a:p>
                <a:r>
                  <a:rPr lang="en-AU">
                    <a:noFill/>
                  </a:rPr>
                  <a:t> </a:t>
                </a:r>
              </a:p>
            </p:txBody>
          </p:sp>
        </mc:Fallback>
      </mc:AlternateContent>
    </p:spTree>
    <p:extLst>
      <p:ext uri="{BB962C8B-B14F-4D97-AF65-F5344CB8AC3E}">
        <p14:creationId xmlns:p14="http://schemas.microsoft.com/office/powerpoint/2010/main" val="553668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additive="base">
                                        <p:cTn id="2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53330F-7089-4ECA-9140-52AF85F6CA1F}"/>
              </a:ext>
            </a:extLst>
          </p:cNvPr>
          <p:cNvSpPr>
            <a:spLocks noGrp="1"/>
          </p:cNvSpPr>
          <p:nvPr>
            <p:ph type="title"/>
          </p:nvPr>
        </p:nvSpPr>
        <p:spPr/>
        <p:txBody>
          <a:bodyPr>
            <a:normAutofit fontScale="90000"/>
          </a:bodyPr>
          <a:lstStyle/>
          <a:p>
            <a:r>
              <a:rPr lang="en-US" dirty="0"/>
              <a:t>Find how many ways 10 students can be selected from a class of 20 students.</a:t>
            </a:r>
            <a:endParaRPr lang="en-AU" dirty="0"/>
          </a:p>
        </p:txBody>
      </p:sp>
      <mc:AlternateContent xmlns:mc="http://schemas.openxmlformats.org/markup-compatibility/2006">
        <mc:Choice xmlns:a14="http://schemas.microsoft.com/office/drawing/2010/main" Requires="a14">
          <p:sp>
            <p:nvSpPr>
              <p:cNvPr id="3" name="Content Placeholder 2">
                <a:extLst>
                  <a:ext uri="{FF2B5EF4-FFF2-40B4-BE49-F238E27FC236}">
                    <a16:creationId xmlns:a16="http://schemas.microsoft.com/office/drawing/2014/main" id="{4ECA6E75-589A-4130-95C4-E9CA935FFC4B}"/>
                  </a:ext>
                </a:extLst>
              </p:cNvPr>
              <p:cNvSpPr>
                <a:spLocks noGrp="1"/>
              </p:cNvSpPr>
              <p:nvPr>
                <p:ph idx="1"/>
              </p:nvPr>
            </p:nvSpPr>
            <p:spPr/>
            <p:txBody>
              <a:bodyPr/>
              <a:lstStyle/>
              <a:p>
                <a14:m>
                  <m:oMath xmlns:m="http://schemas.openxmlformats.org/officeDocument/2006/math">
                    <m:sSub>
                      <m:sSubPr>
                        <m:ctrlPr>
                          <a:rPr lang="en-US" sz="4000" i="1" dirty="0" smtClean="0">
                            <a:latin typeface="Cambria Math" panose="02040503050406030204" pitchFamily="18" charset="0"/>
                          </a:rPr>
                        </m:ctrlPr>
                      </m:sSubPr>
                      <m:e>
                        <m:sSup>
                          <m:sSupPr>
                            <m:ctrlPr>
                              <a:rPr lang="en-US" sz="4000" i="1">
                                <a:latin typeface="Cambria Math" panose="02040503050406030204" pitchFamily="18" charset="0"/>
                              </a:rPr>
                            </m:ctrlPr>
                          </m:sSupPr>
                          <m:e>
                            <m:r>
                              <a:rPr lang="en-US" sz="4000" i="1">
                                <a:solidFill>
                                  <a:schemeClr val="bg1"/>
                                </a:solidFill>
                                <a:latin typeface="Cambria Math" panose="02040503050406030204" pitchFamily="18" charset="0"/>
                              </a:rPr>
                              <m:t>0</m:t>
                            </m:r>
                          </m:e>
                          <m:sup>
                            <m:r>
                              <a:rPr lang="en-US" sz="4000" b="0" i="1" smtClean="0">
                                <a:latin typeface="Cambria Math" panose="02040503050406030204" pitchFamily="18" charset="0"/>
                              </a:rPr>
                              <m:t>20</m:t>
                            </m:r>
                          </m:sup>
                        </m:sSup>
                        <m:r>
                          <a:rPr lang="en-US" sz="4000" i="1" dirty="0">
                            <a:latin typeface="Cambria Math" panose="02040503050406030204" pitchFamily="18" charset="0"/>
                          </a:rPr>
                          <m:t>𝐶</m:t>
                        </m:r>
                      </m:e>
                      <m:sub>
                        <m:r>
                          <a:rPr lang="en-US" sz="4000" b="0" i="1" dirty="0" smtClean="0">
                            <a:latin typeface="Cambria Math" panose="02040503050406030204" pitchFamily="18" charset="0"/>
                          </a:rPr>
                          <m:t>10</m:t>
                        </m:r>
                      </m:sub>
                    </m:sSub>
                    <m:r>
                      <a:rPr lang="en-US" sz="4000" i="1" dirty="0">
                        <a:latin typeface="Cambria Math" panose="02040503050406030204" pitchFamily="18" charset="0"/>
                      </a:rPr>
                      <m:t> </m:t>
                    </m:r>
                  </m:oMath>
                </a14:m>
                <a:r>
                  <a:rPr lang="en-US" sz="4000" dirty="0"/>
                  <a:t>=</a:t>
                </a:r>
                <a14:m>
                  <m:oMath xmlns:m="http://schemas.openxmlformats.org/officeDocument/2006/math">
                    <m:f>
                      <m:fPr>
                        <m:ctrlPr>
                          <a:rPr lang="en-US" sz="4000" i="1" dirty="0">
                            <a:latin typeface="Cambria Math" panose="02040503050406030204" pitchFamily="18" charset="0"/>
                          </a:rPr>
                        </m:ctrlPr>
                      </m:fPr>
                      <m:num>
                        <m:r>
                          <a:rPr lang="en-US" sz="4000" b="0" i="1" dirty="0" smtClean="0">
                            <a:latin typeface="Cambria Math" panose="02040503050406030204" pitchFamily="18" charset="0"/>
                          </a:rPr>
                          <m:t>20</m:t>
                        </m:r>
                        <m:r>
                          <a:rPr lang="en-US" sz="4000" i="1">
                            <a:latin typeface="Cambria Math" panose="02040503050406030204" pitchFamily="18" charset="0"/>
                          </a:rPr>
                          <m:t>!</m:t>
                        </m:r>
                      </m:num>
                      <m:den>
                        <m:r>
                          <a:rPr lang="en-US" sz="4000" b="0" i="1" smtClean="0">
                            <a:latin typeface="Cambria Math" panose="02040503050406030204" pitchFamily="18" charset="0"/>
                          </a:rPr>
                          <m:t>10</m:t>
                        </m:r>
                        <m:r>
                          <a:rPr lang="en-US" sz="4000" i="1" dirty="0">
                            <a:latin typeface="Cambria Math" panose="02040503050406030204" pitchFamily="18" charset="0"/>
                          </a:rPr>
                          <m:t>!</m:t>
                        </m:r>
                        <m:d>
                          <m:dPr>
                            <m:ctrlPr>
                              <a:rPr lang="en-US" sz="4000" i="1" dirty="0">
                                <a:latin typeface="Cambria Math" panose="02040503050406030204" pitchFamily="18" charset="0"/>
                              </a:rPr>
                            </m:ctrlPr>
                          </m:dPr>
                          <m:e>
                            <m:r>
                              <a:rPr lang="en-US" sz="4000" b="0" i="1" dirty="0" smtClean="0">
                                <a:latin typeface="Cambria Math" panose="02040503050406030204" pitchFamily="18" charset="0"/>
                              </a:rPr>
                              <m:t>20</m:t>
                            </m:r>
                            <m:r>
                              <a:rPr lang="en-US" sz="4000" i="1" dirty="0">
                                <a:latin typeface="Cambria Math" panose="02040503050406030204" pitchFamily="18" charset="0"/>
                              </a:rPr>
                              <m:t>−</m:t>
                            </m:r>
                            <m:r>
                              <a:rPr lang="en-US" sz="4000" b="0" i="1" dirty="0" smtClean="0">
                                <a:latin typeface="Cambria Math" panose="02040503050406030204" pitchFamily="18" charset="0"/>
                              </a:rPr>
                              <m:t>10</m:t>
                            </m:r>
                          </m:e>
                        </m:d>
                        <m:r>
                          <a:rPr lang="en-US" sz="4000" i="1" dirty="0">
                            <a:latin typeface="Cambria Math" panose="02040503050406030204" pitchFamily="18" charset="0"/>
                          </a:rPr>
                          <m:t>!</m:t>
                        </m:r>
                      </m:den>
                    </m:f>
                  </m:oMath>
                </a14:m>
                <a:r>
                  <a:rPr lang="en-US" sz="4000" dirty="0"/>
                  <a:t> =</a:t>
                </a:r>
                <a14:m>
                  <m:oMath xmlns:m="http://schemas.openxmlformats.org/officeDocument/2006/math">
                    <m:f>
                      <m:fPr>
                        <m:ctrlPr>
                          <a:rPr lang="en-US" sz="4000" i="1" dirty="0">
                            <a:latin typeface="Cambria Math" panose="02040503050406030204" pitchFamily="18" charset="0"/>
                          </a:rPr>
                        </m:ctrlPr>
                      </m:fPr>
                      <m:num>
                        <m:r>
                          <a:rPr lang="en-US" sz="4000" b="0" i="1" dirty="0" smtClean="0">
                            <a:latin typeface="Cambria Math" panose="02040503050406030204" pitchFamily="18" charset="0"/>
                          </a:rPr>
                          <m:t>20</m:t>
                        </m:r>
                        <m:r>
                          <a:rPr lang="en-US" sz="4000" i="1">
                            <a:latin typeface="Cambria Math" panose="02040503050406030204" pitchFamily="18" charset="0"/>
                          </a:rPr>
                          <m:t>!</m:t>
                        </m:r>
                      </m:num>
                      <m:den>
                        <m:r>
                          <a:rPr lang="en-US" sz="4000" b="0" i="1" smtClean="0">
                            <a:latin typeface="Cambria Math" panose="02040503050406030204" pitchFamily="18" charset="0"/>
                          </a:rPr>
                          <m:t>10</m:t>
                        </m:r>
                        <m:r>
                          <a:rPr lang="en-US" sz="4000" b="0" i="1" smtClean="0">
                            <a:latin typeface="Cambria Math" panose="02040503050406030204" pitchFamily="18" charset="0"/>
                          </a:rPr>
                          <m:t>!1</m:t>
                        </m:r>
                        <m:r>
                          <a:rPr lang="en-US" sz="4000" b="0" i="1" smtClean="0">
                            <a:latin typeface="Cambria Math" panose="02040503050406030204" pitchFamily="18" charset="0"/>
                          </a:rPr>
                          <m:t>0</m:t>
                        </m:r>
                        <m:r>
                          <a:rPr lang="en-US" sz="4000" i="1" dirty="0">
                            <a:latin typeface="Cambria Math" panose="02040503050406030204" pitchFamily="18" charset="0"/>
                          </a:rPr>
                          <m:t>!</m:t>
                        </m:r>
                      </m:den>
                    </m:f>
                    <m:r>
                      <a:rPr lang="en-US" sz="4000" i="1" dirty="0">
                        <a:latin typeface="Cambria Math" panose="02040503050406030204" pitchFamily="18" charset="0"/>
                      </a:rPr>
                      <m:t> </m:t>
                    </m:r>
                  </m:oMath>
                </a14:m>
                <a:r>
                  <a:rPr lang="en-US" sz="4000" dirty="0"/>
                  <a:t>=</a:t>
                </a:r>
                <a14:m>
                  <m:oMath xmlns:m="http://schemas.openxmlformats.org/officeDocument/2006/math">
                    <m:r>
                      <a:rPr lang="en-US" sz="4000" b="0" i="1" dirty="0" smtClean="0">
                        <a:latin typeface="Cambria Math" panose="02040503050406030204" pitchFamily="18" charset="0"/>
                      </a:rPr>
                      <m:t>184756</m:t>
                    </m:r>
                  </m:oMath>
                </a14:m>
                <a:endParaRPr lang="en-AU" sz="4000" dirty="0"/>
              </a:p>
            </p:txBody>
          </p:sp>
        </mc:Choice>
        <mc:Fallback>
          <p:sp>
            <p:nvSpPr>
              <p:cNvPr id="3" name="Content Placeholder 2">
                <a:extLst>
                  <a:ext uri="{FF2B5EF4-FFF2-40B4-BE49-F238E27FC236}">
                    <a16:creationId xmlns:a16="http://schemas.microsoft.com/office/drawing/2014/main" id="{4ECA6E75-589A-4130-95C4-E9CA935FFC4B}"/>
                  </a:ext>
                </a:extLst>
              </p:cNvPr>
              <p:cNvSpPr>
                <a:spLocks noGrp="1" noRot="1" noChangeAspect="1" noMove="1" noResize="1" noEditPoints="1" noAdjustHandles="1" noChangeArrowheads="1" noChangeShapeType="1" noTextEdit="1"/>
              </p:cNvSpPr>
              <p:nvPr>
                <p:ph idx="1"/>
              </p:nvPr>
            </p:nvSpPr>
            <p:spPr>
              <a:blipFill>
                <a:blip r:embed="rId2"/>
                <a:stretch>
                  <a:fillRect l="-3592"/>
                </a:stretch>
              </a:blipFill>
            </p:spPr>
            <p:txBody>
              <a:bodyPr/>
              <a:lstStyle/>
              <a:p>
                <a:r>
                  <a:rPr lang="en-AU">
                    <a:noFill/>
                  </a:rPr>
                  <a:t> </a:t>
                </a:r>
              </a:p>
            </p:txBody>
          </p:sp>
        </mc:Fallback>
      </mc:AlternateContent>
    </p:spTree>
    <p:extLst>
      <p:ext uri="{BB962C8B-B14F-4D97-AF65-F5344CB8AC3E}">
        <p14:creationId xmlns:p14="http://schemas.microsoft.com/office/powerpoint/2010/main" val="7350713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B62F3D-58D3-4483-A389-F19EB9C75ECF}"/>
              </a:ext>
            </a:extLst>
          </p:cNvPr>
          <p:cNvSpPr>
            <a:spLocks noGrp="1"/>
          </p:cNvSpPr>
          <p:nvPr>
            <p:ph type="title"/>
          </p:nvPr>
        </p:nvSpPr>
        <p:spPr>
          <a:xfrm>
            <a:off x="888631" y="1085329"/>
            <a:ext cx="3498979" cy="2456442"/>
          </a:xfrm>
        </p:spPr>
        <p:txBody>
          <a:bodyPr>
            <a:normAutofit fontScale="90000"/>
          </a:bodyPr>
          <a:lstStyle/>
          <a:p>
            <a:pPr algn="l"/>
            <a:r>
              <a:rPr lang="en-US" dirty="0">
                <a:solidFill>
                  <a:schemeClr val="tx1"/>
                </a:solidFill>
              </a:rPr>
              <a:t>Consider a group of six students. In how many ways can a group of:</a:t>
            </a:r>
            <a:br>
              <a:rPr lang="en-US" dirty="0">
                <a:solidFill>
                  <a:schemeClr val="tx1"/>
                </a:solidFill>
              </a:rPr>
            </a:br>
            <a:br>
              <a:rPr lang="en-US" dirty="0">
                <a:solidFill>
                  <a:schemeClr val="tx1"/>
                </a:solidFill>
              </a:rPr>
            </a:br>
            <a:r>
              <a:rPr lang="en-US" dirty="0">
                <a:solidFill>
                  <a:schemeClr val="tx1"/>
                </a:solidFill>
              </a:rPr>
              <a:t>a. two students be selected</a:t>
            </a:r>
            <a:br>
              <a:rPr lang="en-US" dirty="0">
                <a:solidFill>
                  <a:schemeClr val="tx1"/>
                </a:solidFill>
              </a:rPr>
            </a:br>
            <a:r>
              <a:rPr lang="en-US" dirty="0">
                <a:solidFill>
                  <a:schemeClr val="tx1"/>
                </a:solidFill>
              </a:rPr>
              <a:t>b. four students be selected</a:t>
            </a:r>
            <a:endParaRPr lang="en-AU" dirty="0">
              <a:solidFill>
                <a:schemeClr val="tx1"/>
              </a:solidFill>
            </a:endParaRPr>
          </a:p>
        </p:txBody>
      </p:sp>
      <mc:AlternateContent xmlns:mc="http://schemas.openxmlformats.org/markup-compatibility/2006">
        <mc:Choice xmlns:a14="http://schemas.microsoft.com/office/drawing/2010/main" Requires="a14">
          <p:sp>
            <p:nvSpPr>
              <p:cNvPr id="3" name="Content Placeholder 2">
                <a:extLst>
                  <a:ext uri="{FF2B5EF4-FFF2-40B4-BE49-F238E27FC236}">
                    <a16:creationId xmlns:a16="http://schemas.microsoft.com/office/drawing/2014/main" id="{3FDEC13D-0638-4B13-91D1-BB785011D83D}"/>
                  </a:ext>
                </a:extLst>
              </p:cNvPr>
              <p:cNvSpPr>
                <a:spLocks noGrp="1"/>
              </p:cNvSpPr>
              <p:nvPr>
                <p:ph idx="1"/>
              </p:nvPr>
            </p:nvSpPr>
            <p:spPr/>
            <p:txBody>
              <a:bodyPr>
                <a:normAutofit/>
              </a:bodyPr>
              <a:lstStyle/>
              <a:p>
                <a14:m>
                  <m:oMath xmlns:m="http://schemas.openxmlformats.org/officeDocument/2006/math">
                    <m:sSub>
                      <m:sSubPr>
                        <m:ctrlPr>
                          <a:rPr lang="en-US" sz="2400" i="1" dirty="0" smtClean="0">
                            <a:latin typeface="Cambria Math" panose="02040503050406030204" pitchFamily="18" charset="0"/>
                          </a:rPr>
                        </m:ctrlPr>
                      </m:sSubPr>
                      <m:e>
                        <m:sSup>
                          <m:sSupPr>
                            <m:ctrlPr>
                              <a:rPr lang="en-US" sz="2400" i="1">
                                <a:latin typeface="Cambria Math" panose="02040503050406030204" pitchFamily="18" charset="0"/>
                              </a:rPr>
                            </m:ctrlPr>
                          </m:sSupPr>
                          <m:e>
                            <m:r>
                              <a:rPr lang="en-US" sz="2400" i="1">
                                <a:solidFill>
                                  <a:schemeClr val="bg1"/>
                                </a:solidFill>
                                <a:latin typeface="Cambria Math" panose="02040503050406030204" pitchFamily="18" charset="0"/>
                              </a:rPr>
                              <m:t>0</m:t>
                            </m:r>
                          </m:e>
                          <m:sup>
                            <m:r>
                              <a:rPr lang="en-US" sz="2400" b="0" i="1" smtClean="0">
                                <a:latin typeface="Cambria Math" panose="02040503050406030204" pitchFamily="18" charset="0"/>
                              </a:rPr>
                              <m:t>6</m:t>
                            </m:r>
                          </m:sup>
                        </m:sSup>
                        <m:r>
                          <a:rPr lang="en-US" sz="2400" i="1" dirty="0">
                            <a:latin typeface="Cambria Math" panose="02040503050406030204" pitchFamily="18" charset="0"/>
                          </a:rPr>
                          <m:t>𝐶</m:t>
                        </m:r>
                      </m:e>
                      <m:sub>
                        <m:r>
                          <a:rPr lang="en-US" sz="2400" b="0" i="1" dirty="0" smtClean="0">
                            <a:latin typeface="Cambria Math" panose="02040503050406030204" pitchFamily="18" charset="0"/>
                          </a:rPr>
                          <m:t>2</m:t>
                        </m:r>
                      </m:sub>
                    </m:sSub>
                    <m:r>
                      <a:rPr lang="en-US" sz="2400" i="1" dirty="0">
                        <a:latin typeface="Cambria Math" panose="02040503050406030204" pitchFamily="18" charset="0"/>
                      </a:rPr>
                      <m:t> </m:t>
                    </m:r>
                  </m:oMath>
                </a14:m>
                <a:r>
                  <a:rPr lang="en-US" sz="2400" dirty="0"/>
                  <a:t>=</a:t>
                </a:r>
                <a14:m>
                  <m:oMath xmlns:m="http://schemas.openxmlformats.org/officeDocument/2006/math">
                    <m:f>
                      <m:fPr>
                        <m:ctrlPr>
                          <a:rPr lang="en-US" sz="2400" i="1" dirty="0">
                            <a:latin typeface="Cambria Math" panose="02040503050406030204" pitchFamily="18" charset="0"/>
                          </a:rPr>
                        </m:ctrlPr>
                      </m:fPr>
                      <m:num>
                        <m:r>
                          <a:rPr lang="en-US" sz="2400" b="0" i="1" dirty="0" smtClean="0">
                            <a:latin typeface="Cambria Math" panose="02040503050406030204" pitchFamily="18" charset="0"/>
                          </a:rPr>
                          <m:t>6</m:t>
                        </m:r>
                        <m:r>
                          <a:rPr lang="en-US" sz="2400" i="1">
                            <a:latin typeface="Cambria Math" panose="02040503050406030204" pitchFamily="18" charset="0"/>
                          </a:rPr>
                          <m:t>!</m:t>
                        </m:r>
                      </m:num>
                      <m:den>
                        <m:r>
                          <a:rPr lang="en-US" sz="2400" b="0" i="1" smtClean="0">
                            <a:latin typeface="Cambria Math" panose="02040503050406030204" pitchFamily="18" charset="0"/>
                          </a:rPr>
                          <m:t>2</m:t>
                        </m:r>
                        <m:r>
                          <a:rPr lang="en-US" sz="2400" i="1" dirty="0">
                            <a:latin typeface="Cambria Math" panose="02040503050406030204" pitchFamily="18" charset="0"/>
                          </a:rPr>
                          <m:t>!</m:t>
                        </m:r>
                        <m:d>
                          <m:dPr>
                            <m:ctrlPr>
                              <a:rPr lang="en-US" sz="2400" i="1" dirty="0">
                                <a:latin typeface="Cambria Math" panose="02040503050406030204" pitchFamily="18" charset="0"/>
                              </a:rPr>
                            </m:ctrlPr>
                          </m:dPr>
                          <m:e>
                            <m:r>
                              <a:rPr lang="en-US" sz="2400" b="0" i="1" dirty="0" smtClean="0">
                                <a:latin typeface="Cambria Math" panose="02040503050406030204" pitchFamily="18" charset="0"/>
                              </a:rPr>
                              <m:t>6</m:t>
                            </m:r>
                            <m:r>
                              <a:rPr lang="en-US" sz="2400" i="1" dirty="0">
                                <a:latin typeface="Cambria Math" panose="02040503050406030204" pitchFamily="18" charset="0"/>
                              </a:rPr>
                              <m:t>−</m:t>
                            </m:r>
                            <m:r>
                              <a:rPr lang="en-US" sz="2400" b="0" i="1" dirty="0" smtClean="0">
                                <a:latin typeface="Cambria Math" panose="02040503050406030204" pitchFamily="18" charset="0"/>
                              </a:rPr>
                              <m:t>2</m:t>
                            </m:r>
                          </m:e>
                        </m:d>
                        <m:r>
                          <a:rPr lang="en-US" sz="2400" i="1" dirty="0">
                            <a:latin typeface="Cambria Math" panose="02040503050406030204" pitchFamily="18" charset="0"/>
                          </a:rPr>
                          <m:t>!</m:t>
                        </m:r>
                      </m:den>
                    </m:f>
                  </m:oMath>
                </a14:m>
                <a:r>
                  <a:rPr lang="en-US" sz="2400" dirty="0"/>
                  <a:t> =</a:t>
                </a:r>
                <a14:m>
                  <m:oMath xmlns:m="http://schemas.openxmlformats.org/officeDocument/2006/math">
                    <m:f>
                      <m:fPr>
                        <m:ctrlPr>
                          <a:rPr lang="en-US" sz="2400" i="1" dirty="0">
                            <a:latin typeface="Cambria Math" panose="02040503050406030204" pitchFamily="18" charset="0"/>
                          </a:rPr>
                        </m:ctrlPr>
                      </m:fPr>
                      <m:num>
                        <m:r>
                          <a:rPr lang="en-US" sz="2400" b="0" i="1" dirty="0" smtClean="0">
                            <a:latin typeface="Cambria Math" panose="02040503050406030204" pitchFamily="18" charset="0"/>
                          </a:rPr>
                          <m:t>6</m:t>
                        </m:r>
                        <m:r>
                          <a:rPr lang="en-US" sz="2400" i="1">
                            <a:latin typeface="Cambria Math" panose="02040503050406030204" pitchFamily="18" charset="0"/>
                          </a:rPr>
                          <m:t>!</m:t>
                        </m:r>
                      </m:num>
                      <m:den>
                        <m:r>
                          <a:rPr lang="en-US" sz="2400" b="0" i="1" smtClean="0">
                            <a:latin typeface="Cambria Math" panose="02040503050406030204" pitchFamily="18" charset="0"/>
                          </a:rPr>
                          <m:t>2</m:t>
                        </m:r>
                        <m:r>
                          <a:rPr lang="en-US" sz="2400" b="0" i="1" smtClean="0">
                            <a:latin typeface="Cambria Math" panose="02040503050406030204" pitchFamily="18" charset="0"/>
                          </a:rPr>
                          <m:t>!</m:t>
                        </m:r>
                        <m:r>
                          <a:rPr lang="en-US" sz="2400" b="0" i="1" smtClean="0">
                            <a:latin typeface="Cambria Math" panose="02040503050406030204" pitchFamily="18" charset="0"/>
                          </a:rPr>
                          <m:t>4</m:t>
                        </m:r>
                        <m:r>
                          <a:rPr lang="en-US" sz="2400" i="1" dirty="0">
                            <a:latin typeface="Cambria Math" panose="02040503050406030204" pitchFamily="18" charset="0"/>
                          </a:rPr>
                          <m:t>!</m:t>
                        </m:r>
                      </m:den>
                    </m:f>
                    <m:r>
                      <a:rPr lang="en-US" sz="2400" i="1" dirty="0">
                        <a:latin typeface="Cambria Math" panose="02040503050406030204" pitchFamily="18" charset="0"/>
                      </a:rPr>
                      <m:t> </m:t>
                    </m:r>
                  </m:oMath>
                </a14:m>
                <a:r>
                  <a:rPr lang="en-US" sz="2400" dirty="0"/>
                  <a:t>=</a:t>
                </a:r>
                <a:r>
                  <a:rPr lang="en-US" sz="2400" dirty="0">
                    <a:ea typeface="Cambria Math" panose="02040503050406030204" pitchFamily="18" charset="0"/>
                  </a:rPr>
                  <a:t> </a:t>
                </a:r>
                <a14:m>
                  <m:oMath xmlns:m="http://schemas.openxmlformats.org/officeDocument/2006/math">
                    <m:f>
                      <m:fPr>
                        <m:ctrlPr>
                          <a:rPr lang="en-US" sz="2400" i="1" dirty="0">
                            <a:latin typeface="Cambria Math" panose="02040503050406030204" pitchFamily="18" charset="0"/>
                            <a:ea typeface="Cambria Math" panose="02040503050406030204" pitchFamily="18" charset="0"/>
                          </a:rPr>
                        </m:ctrlPr>
                      </m:fPr>
                      <m:num>
                        <m:r>
                          <a:rPr lang="en-US" sz="2400" b="0" i="1" dirty="0" smtClean="0">
                            <a:latin typeface="Cambria Math" panose="02040503050406030204" pitchFamily="18" charset="0"/>
                            <a:ea typeface="Cambria Math" panose="02040503050406030204" pitchFamily="18" charset="0"/>
                          </a:rPr>
                          <m:t>6</m:t>
                        </m:r>
                        <m:r>
                          <m:rPr>
                            <m:nor/>
                          </m:rPr>
                          <a:rPr lang="en-US" sz="2400" dirty="0">
                            <a:latin typeface="Cambria" panose="02040503050406030204" pitchFamily="18" charset="0"/>
                            <a:ea typeface="Cambria" panose="02040503050406030204" pitchFamily="18" charset="0"/>
                          </a:rPr>
                          <m:t>⋅</m:t>
                        </m:r>
                        <m:r>
                          <a:rPr lang="en-US" sz="2400" b="0" i="1" dirty="0" smtClean="0">
                            <a:latin typeface="Cambria Math" panose="02040503050406030204" pitchFamily="18" charset="0"/>
                            <a:ea typeface="Cambria" panose="02040503050406030204" pitchFamily="18" charset="0"/>
                          </a:rPr>
                          <m:t>5</m:t>
                        </m:r>
                        <m:r>
                          <m:rPr>
                            <m:nor/>
                          </m:rPr>
                          <a:rPr lang="en-US" sz="2400" dirty="0">
                            <a:latin typeface="Cambria" panose="02040503050406030204" pitchFamily="18" charset="0"/>
                            <a:ea typeface="Cambria" panose="02040503050406030204" pitchFamily="18" charset="0"/>
                          </a:rPr>
                          <m:t>⋅</m:t>
                        </m:r>
                        <m:r>
                          <a:rPr lang="en-US" sz="2400" b="0" i="1" dirty="0" smtClean="0">
                            <a:latin typeface="Cambria Math" panose="02040503050406030204" pitchFamily="18" charset="0"/>
                            <a:ea typeface="Cambria" panose="02040503050406030204" pitchFamily="18" charset="0"/>
                          </a:rPr>
                          <m:t>4!</m:t>
                        </m:r>
                      </m:num>
                      <m:den>
                        <m:r>
                          <a:rPr lang="en-US" sz="2400" b="0" i="1" dirty="0" smtClean="0">
                            <a:latin typeface="Cambria Math" panose="02040503050406030204" pitchFamily="18" charset="0"/>
                            <a:ea typeface="Cambria Math" panose="02040503050406030204" pitchFamily="18" charset="0"/>
                          </a:rPr>
                          <m:t>2</m:t>
                        </m:r>
                        <m:r>
                          <a:rPr lang="en-US" sz="2400" i="1">
                            <a:latin typeface="Cambria Math" panose="02040503050406030204" pitchFamily="18" charset="0"/>
                            <a:ea typeface="Cambria Math" panose="02040503050406030204" pitchFamily="18" charset="0"/>
                          </a:rPr>
                          <m:t>!</m:t>
                        </m:r>
                        <m:r>
                          <a:rPr lang="en-US" sz="2400" b="0" i="1" smtClean="0">
                            <a:latin typeface="Cambria Math" panose="02040503050406030204" pitchFamily="18" charset="0"/>
                            <a:ea typeface="Cambria Math" panose="02040503050406030204" pitchFamily="18" charset="0"/>
                          </a:rPr>
                          <m:t>4</m:t>
                        </m:r>
                        <m:r>
                          <a:rPr lang="en-US" sz="2400" i="1" dirty="0">
                            <a:latin typeface="Cambria Math" panose="02040503050406030204" pitchFamily="18" charset="0"/>
                            <a:ea typeface="Cambria Math" panose="02040503050406030204" pitchFamily="18" charset="0"/>
                          </a:rPr>
                          <m:t>!</m:t>
                        </m:r>
                      </m:den>
                    </m:f>
                  </m:oMath>
                </a14:m>
                <a:r>
                  <a:rPr lang="en-US" sz="2400" dirty="0">
                    <a:latin typeface="Cambria" panose="02040503050406030204" pitchFamily="18" charset="0"/>
                    <a:ea typeface="Cambria" panose="02040503050406030204" pitchFamily="18" charset="0"/>
                  </a:rPr>
                  <a:t> =</a:t>
                </a:r>
                <a14:m>
                  <m:oMath xmlns:m="http://schemas.openxmlformats.org/officeDocument/2006/math">
                    <m:f>
                      <m:fPr>
                        <m:ctrlPr>
                          <a:rPr lang="en-US" sz="2400" i="1" dirty="0">
                            <a:latin typeface="Cambria Math" panose="02040503050406030204" pitchFamily="18" charset="0"/>
                            <a:ea typeface="Cambria Math" panose="02040503050406030204" pitchFamily="18" charset="0"/>
                          </a:rPr>
                        </m:ctrlPr>
                      </m:fPr>
                      <m:num>
                        <m:r>
                          <a:rPr lang="en-US" sz="2400" b="0" i="1" dirty="0" smtClean="0">
                            <a:latin typeface="Cambria Math" panose="02040503050406030204" pitchFamily="18" charset="0"/>
                            <a:ea typeface="Cambria Math" panose="02040503050406030204" pitchFamily="18" charset="0"/>
                          </a:rPr>
                          <m:t>6</m:t>
                        </m:r>
                        <m:r>
                          <m:rPr>
                            <m:nor/>
                          </m:rPr>
                          <a:rPr lang="en-US" sz="2400" dirty="0">
                            <a:latin typeface="Cambria" panose="02040503050406030204" pitchFamily="18" charset="0"/>
                            <a:ea typeface="Cambria" panose="02040503050406030204" pitchFamily="18" charset="0"/>
                          </a:rPr>
                          <m:t>⋅</m:t>
                        </m:r>
                        <m:r>
                          <a:rPr lang="en-US" sz="2400" i="1" dirty="0">
                            <a:latin typeface="Cambria Math" panose="02040503050406030204" pitchFamily="18" charset="0"/>
                            <a:ea typeface="Cambria" panose="02040503050406030204" pitchFamily="18" charset="0"/>
                          </a:rPr>
                          <m:t>5</m:t>
                        </m:r>
                      </m:num>
                      <m:den>
                        <m:r>
                          <a:rPr lang="en-US" sz="2400" b="0" i="1" dirty="0" smtClean="0">
                            <a:latin typeface="Cambria Math" panose="02040503050406030204" pitchFamily="18" charset="0"/>
                            <a:ea typeface="Cambria" panose="02040503050406030204" pitchFamily="18" charset="0"/>
                          </a:rPr>
                          <m:t>2</m:t>
                        </m:r>
                        <m:r>
                          <m:rPr>
                            <m:nor/>
                          </m:rPr>
                          <a:rPr lang="en-US" sz="2400" dirty="0">
                            <a:latin typeface="Cambria" panose="02040503050406030204" pitchFamily="18" charset="0"/>
                            <a:ea typeface="Cambria" panose="02040503050406030204" pitchFamily="18" charset="0"/>
                          </a:rPr>
                          <m:t>⋅</m:t>
                        </m:r>
                        <m:r>
                          <a:rPr lang="en-US" sz="2400" b="0" i="1" dirty="0" smtClean="0">
                            <a:latin typeface="Cambria Math" panose="02040503050406030204" pitchFamily="18" charset="0"/>
                            <a:ea typeface="Cambria" panose="02040503050406030204" pitchFamily="18" charset="0"/>
                          </a:rPr>
                          <m:t>1</m:t>
                        </m:r>
                      </m:den>
                    </m:f>
                    <m:r>
                      <a:rPr lang="en-US" sz="2400" i="1" dirty="0">
                        <a:latin typeface="Cambria Math" panose="02040503050406030204" pitchFamily="18" charset="0"/>
                        <a:ea typeface="Cambria" panose="02040503050406030204" pitchFamily="18" charset="0"/>
                      </a:rPr>
                      <m:t> </m:t>
                    </m:r>
                  </m:oMath>
                </a14:m>
                <a:r>
                  <a:rPr lang="en-US" sz="2400" dirty="0"/>
                  <a:t>=15</a:t>
                </a:r>
                <a:endParaRPr lang="en-AU" sz="2400" dirty="0"/>
              </a:p>
              <a:p>
                <a14:m>
                  <m:oMath xmlns:m="http://schemas.openxmlformats.org/officeDocument/2006/math">
                    <m:sSub>
                      <m:sSubPr>
                        <m:ctrlPr>
                          <a:rPr lang="en-US" sz="2400" i="1" dirty="0" smtClean="0">
                            <a:latin typeface="Cambria Math" panose="02040503050406030204" pitchFamily="18" charset="0"/>
                          </a:rPr>
                        </m:ctrlPr>
                      </m:sSubPr>
                      <m:e>
                        <m:sSup>
                          <m:sSupPr>
                            <m:ctrlPr>
                              <a:rPr lang="en-US" sz="2400" i="1">
                                <a:latin typeface="Cambria Math" panose="02040503050406030204" pitchFamily="18" charset="0"/>
                              </a:rPr>
                            </m:ctrlPr>
                          </m:sSupPr>
                          <m:e>
                            <m:r>
                              <a:rPr lang="en-US" sz="2400" i="1">
                                <a:solidFill>
                                  <a:schemeClr val="bg1"/>
                                </a:solidFill>
                                <a:latin typeface="Cambria Math" panose="02040503050406030204" pitchFamily="18" charset="0"/>
                              </a:rPr>
                              <m:t>0</m:t>
                            </m:r>
                          </m:e>
                          <m:sup>
                            <m:r>
                              <a:rPr lang="en-US" sz="2400" b="0" i="1" smtClean="0">
                                <a:latin typeface="Cambria Math" panose="02040503050406030204" pitchFamily="18" charset="0"/>
                              </a:rPr>
                              <m:t>6</m:t>
                            </m:r>
                          </m:sup>
                        </m:sSup>
                        <m:r>
                          <a:rPr lang="en-US" sz="2400" i="1" dirty="0">
                            <a:latin typeface="Cambria Math" panose="02040503050406030204" pitchFamily="18" charset="0"/>
                          </a:rPr>
                          <m:t>𝐶</m:t>
                        </m:r>
                      </m:e>
                      <m:sub>
                        <m:r>
                          <a:rPr lang="en-US" sz="2400" b="0" i="1" dirty="0" smtClean="0">
                            <a:latin typeface="Cambria Math" panose="02040503050406030204" pitchFamily="18" charset="0"/>
                          </a:rPr>
                          <m:t>4</m:t>
                        </m:r>
                      </m:sub>
                    </m:sSub>
                    <m:r>
                      <a:rPr lang="en-US" sz="2400" i="1" dirty="0">
                        <a:latin typeface="Cambria Math" panose="02040503050406030204" pitchFamily="18" charset="0"/>
                      </a:rPr>
                      <m:t> </m:t>
                    </m:r>
                  </m:oMath>
                </a14:m>
                <a:r>
                  <a:rPr lang="en-US" sz="2400" dirty="0"/>
                  <a:t>=</a:t>
                </a:r>
                <a14:m>
                  <m:oMath xmlns:m="http://schemas.openxmlformats.org/officeDocument/2006/math">
                    <m:f>
                      <m:fPr>
                        <m:ctrlPr>
                          <a:rPr lang="en-US" sz="2400" i="1" dirty="0">
                            <a:latin typeface="Cambria Math" panose="02040503050406030204" pitchFamily="18" charset="0"/>
                          </a:rPr>
                        </m:ctrlPr>
                      </m:fPr>
                      <m:num>
                        <m:r>
                          <a:rPr lang="en-US" sz="2400" b="0" i="1" dirty="0" smtClean="0">
                            <a:latin typeface="Cambria Math" panose="02040503050406030204" pitchFamily="18" charset="0"/>
                          </a:rPr>
                          <m:t>6</m:t>
                        </m:r>
                        <m:r>
                          <a:rPr lang="en-US" sz="2400" i="1">
                            <a:latin typeface="Cambria Math" panose="02040503050406030204" pitchFamily="18" charset="0"/>
                          </a:rPr>
                          <m:t>!</m:t>
                        </m:r>
                      </m:num>
                      <m:den>
                        <m:r>
                          <a:rPr lang="en-US" sz="2400" b="0" i="1" smtClean="0">
                            <a:latin typeface="Cambria Math" panose="02040503050406030204" pitchFamily="18" charset="0"/>
                          </a:rPr>
                          <m:t>4</m:t>
                        </m:r>
                        <m:r>
                          <a:rPr lang="en-US" sz="2400" i="1" dirty="0">
                            <a:latin typeface="Cambria Math" panose="02040503050406030204" pitchFamily="18" charset="0"/>
                          </a:rPr>
                          <m:t>!</m:t>
                        </m:r>
                        <m:d>
                          <m:dPr>
                            <m:ctrlPr>
                              <a:rPr lang="en-US" sz="2400" i="1" dirty="0">
                                <a:latin typeface="Cambria Math" panose="02040503050406030204" pitchFamily="18" charset="0"/>
                              </a:rPr>
                            </m:ctrlPr>
                          </m:dPr>
                          <m:e>
                            <m:r>
                              <a:rPr lang="en-US" sz="2400" b="0" i="1" dirty="0" smtClean="0">
                                <a:latin typeface="Cambria Math" panose="02040503050406030204" pitchFamily="18" charset="0"/>
                              </a:rPr>
                              <m:t>6</m:t>
                            </m:r>
                            <m:r>
                              <a:rPr lang="en-US" sz="2400" i="1" dirty="0">
                                <a:latin typeface="Cambria Math" panose="02040503050406030204" pitchFamily="18" charset="0"/>
                              </a:rPr>
                              <m:t>−</m:t>
                            </m:r>
                            <m:r>
                              <a:rPr lang="en-US" sz="2400" b="0" i="1" dirty="0" smtClean="0">
                                <a:latin typeface="Cambria Math" panose="02040503050406030204" pitchFamily="18" charset="0"/>
                              </a:rPr>
                              <m:t>4</m:t>
                            </m:r>
                          </m:e>
                        </m:d>
                        <m:r>
                          <a:rPr lang="en-US" sz="2400" i="1" dirty="0">
                            <a:latin typeface="Cambria Math" panose="02040503050406030204" pitchFamily="18" charset="0"/>
                          </a:rPr>
                          <m:t>!</m:t>
                        </m:r>
                      </m:den>
                    </m:f>
                  </m:oMath>
                </a14:m>
                <a:r>
                  <a:rPr lang="en-US" sz="2400" dirty="0"/>
                  <a:t> =</a:t>
                </a:r>
                <a14:m>
                  <m:oMath xmlns:m="http://schemas.openxmlformats.org/officeDocument/2006/math">
                    <m:f>
                      <m:fPr>
                        <m:ctrlPr>
                          <a:rPr lang="en-US" sz="2400" i="1" dirty="0">
                            <a:latin typeface="Cambria Math" panose="02040503050406030204" pitchFamily="18" charset="0"/>
                          </a:rPr>
                        </m:ctrlPr>
                      </m:fPr>
                      <m:num>
                        <m:r>
                          <a:rPr lang="en-US" sz="2400" b="0" i="1" dirty="0" smtClean="0">
                            <a:latin typeface="Cambria Math" panose="02040503050406030204" pitchFamily="18" charset="0"/>
                          </a:rPr>
                          <m:t>6</m:t>
                        </m:r>
                        <m:r>
                          <a:rPr lang="en-US" sz="2400" i="1">
                            <a:latin typeface="Cambria Math" panose="02040503050406030204" pitchFamily="18" charset="0"/>
                          </a:rPr>
                          <m:t>!</m:t>
                        </m:r>
                      </m:num>
                      <m:den>
                        <m:r>
                          <a:rPr lang="en-US" sz="2400" b="0" i="1" smtClean="0">
                            <a:latin typeface="Cambria Math" panose="02040503050406030204" pitchFamily="18" charset="0"/>
                          </a:rPr>
                          <m:t>4</m:t>
                        </m:r>
                        <m:r>
                          <a:rPr lang="en-US" sz="2400" b="0" i="1" smtClean="0">
                            <a:latin typeface="Cambria Math" panose="02040503050406030204" pitchFamily="18" charset="0"/>
                          </a:rPr>
                          <m:t>!</m:t>
                        </m:r>
                        <m:r>
                          <a:rPr lang="en-US" sz="2400" b="0" i="1" smtClean="0">
                            <a:latin typeface="Cambria Math" panose="02040503050406030204" pitchFamily="18" charset="0"/>
                          </a:rPr>
                          <m:t>2</m:t>
                        </m:r>
                        <m:r>
                          <a:rPr lang="en-US" sz="2400" i="1" dirty="0">
                            <a:latin typeface="Cambria Math" panose="02040503050406030204" pitchFamily="18" charset="0"/>
                          </a:rPr>
                          <m:t>!</m:t>
                        </m:r>
                      </m:den>
                    </m:f>
                    <m:r>
                      <a:rPr lang="en-US" sz="2400" i="1" dirty="0">
                        <a:latin typeface="Cambria Math" panose="02040503050406030204" pitchFamily="18" charset="0"/>
                      </a:rPr>
                      <m:t> </m:t>
                    </m:r>
                  </m:oMath>
                </a14:m>
                <a:r>
                  <a:rPr lang="en-US" sz="2400" dirty="0"/>
                  <a:t>=</a:t>
                </a:r>
                <a:r>
                  <a:rPr lang="en-US" sz="2400" dirty="0">
                    <a:ea typeface="Cambria Math" panose="02040503050406030204" pitchFamily="18" charset="0"/>
                  </a:rPr>
                  <a:t> </a:t>
                </a:r>
                <a14:m>
                  <m:oMath xmlns:m="http://schemas.openxmlformats.org/officeDocument/2006/math">
                    <m:f>
                      <m:fPr>
                        <m:ctrlPr>
                          <a:rPr lang="en-US" sz="2400" i="1" dirty="0">
                            <a:latin typeface="Cambria Math" panose="02040503050406030204" pitchFamily="18" charset="0"/>
                            <a:ea typeface="Cambria Math" panose="02040503050406030204" pitchFamily="18" charset="0"/>
                          </a:rPr>
                        </m:ctrlPr>
                      </m:fPr>
                      <m:num>
                        <m:r>
                          <a:rPr lang="en-US" sz="2400" i="1" dirty="0">
                            <a:latin typeface="Cambria Math" panose="02040503050406030204" pitchFamily="18" charset="0"/>
                            <a:ea typeface="Cambria Math" panose="02040503050406030204" pitchFamily="18" charset="0"/>
                          </a:rPr>
                          <m:t>6</m:t>
                        </m:r>
                        <m:r>
                          <m:rPr>
                            <m:nor/>
                          </m:rPr>
                          <a:rPr lang="en-US" sz="2400" dirty="0">
                            <a:latin typeface="Cambria" panose="02040503050406030204" pitchFamily="18" charset="0"/>
                            <a:ea typeface="Cambria" panose="02040503050406030204" pitchFamily="18" charset="0"/>
                          </a:rPr>
                          <m:t>⋅</m:t>
                        </m:r>
                        <m:r>
                          <a:rPr lang="en-US" sz="2400" i="1" dirty="0">
                            <a:latin typeface="Cambria Math" panose="02040503050406030204" pitchFamily="18" charset="0"/>
                            <a:ea typeface="Cambria" panose="02040503050406030204" pitchFamily="18" charset="0"/>
                          </a:rPr>
                          <m:t>5</m:t>
                        </m:r>
                        <m:r>
                          <m:rPr>
                            <m:nor/>
                          </m:rPr>
                          <a:rPr lang="en-US" sz="2400" dirty="0">
                            <a:latin typeface="Cambria" panose="02040503050406030204" pitchFamily="18" charset="0"/>
                            <a:ea typeface="Cambria" panose="02040503050406030204" pitchFamily="18" charset="0"/>
                          </a:rPr>
                          <m:t>⋅</m:t>
                        </m:r>
                        <m:r>
                          <a:rPr lang="en-US" sz="2400" i="1" dirty="0">
                            <a:latin typeface="Cambria Math" panose="02040503050406030204" pitchFamily="18" charset="0"/>
                            <a:ea typeface="Cambria" panose="02040503050406030204" pitchFamily="18" charset="0"/>
                          </a:rPr>
                          <m:t>4!</m:t>
                        </m:r>
                      </m:num>
                      <m:den>
                        <m:r>
                          <a:rPr lang="en-US" sz="2400" i="1" dirty="0">
                            <a:latin typeface="Cambria Math" panose="02040503050406030204" pitchFamily="18" charset="0"/>
                            <a:ea typeface="Cambria Math" panose="02040503050406030204" pitchFamily="18" charset="0"/>
                          </a:rPr>
                          <m:t>2</m:t>
                        </m:r>
                        <m:r>
                          <a:rPr lang="en-US" sz="2400" i="1">
                            <a:latin typeface="Cambria Math" panose="02040503050406030204" pitchFamily="18" charset="0"/>
                            <a:ea typeface="Cambria Math" panose="02040503050406030204" pitchFamily="18" charset="0"/>
                          </a:rPr>
                          <m:t>!</m:t>
                        </m:r>
                        <m:r>
                          <a:rPr lang="en-US" sz="2400" i="1">
                            <a:latin typeface="Cambria Math" panose="02040503050406030204" pitchFamily="18" charset="0"/>
                            <a:ea typeface="Cambria Math" panose="02040503050406030204" pitchFamily="18" charset="0"/>
                          </a:rPr>
                          <m:t>4</m:t>
                        </m:r>
                        <m:r>
                          <a:rPr lang="en-US" sz="2400" i="1" dirty="0">
                            <a:latin typeface="Cambria Math" panose="02040503050406030204" pitchFamily="18" charset="0"/>
                            <a:ea typeface="Cambria Math" panose="02040503050406030204" pitchFamily="18" charset="0"/>
                          </a:rPr>
                          <m:t>!</m:t>
                        </m:r>
                      </m:den>
                    </m:f>
                  </m:oMath>
                </a14:m>
                <a:r>
                  <a:rPr lang="en-US" sz="2400" dirty="0">
                    <a:latin typeface="Cambria" panose="02040503050406030204" pitchFamily="18" charset="0"/>
                    <a:ea typeface="Cambria" panose="02040503050406030204" pitchFamily="18" charset="0"/>
                  </a:rPr>
                  <a:t> =</a:t>
                </a:r>
                <a14:m>
                  <m:oMath xmlns:m="http://schemas.openxmlformats.org/officeDocument/2006/math">
                    <m:f>
                      <m:fPr>
                        <m:ctrlPr>
                          <a:rPr lang="en-US" sz="2400" i="1" dirty="0">
                            <a:latin typeface="Cambria Math" panose="02040503050406030204" pitchFamily="18" charset="0"/>
                            <a:ea typeface="Cambria Math" panose="02040503050406030204" pitchFamily="18" charset="0"/>
                          </a:rPr>
                        </m:ctrlPr>
                      </m:fPr>
                      <m:num>
                        <m:r>
                          <a:rPr lang="en-US" sz="2400" i="1" dirty="0">
                            <a:latin typeface="Cambria Math" panose="02040503050406030204" pitchFamily="18" charset="0"/>
                            <a:ea typeface="Cambria Math" panose="02040503050406030204" pitchFamily="18" charset="0"/>
                          </a:rPr>
                          <m:t>6</m:t>
                        </m:r>
                        <m:r>
                          <m:rPr>
                            <m:nor/>
                          </m:rPr>
                          <a:rPr lang="en-US" sz="2400" dirty="0">
                            <a:latin typeface="Cambria" panose="02040503050406030204" pitchFamily="18" charset="0"/>
                            <a:ea typeface="Cambria" panose="02040503050406030204" pitchFamily="18" charset="0"/>
                          </a:rPr>
                          <m:t>⋅</m:t>
                        </m:r>
                        <m:r>
                          <a:rPr lang="en-US" sz="2400" i="1" dirty="0">
                            <a:latin typeface="Cambria Math" panose="02040503050406030204" pitchFamily="18" charset="0"/>
                            <a:ea typeface="Cambria" panose="02040503050406030204" pitchFamily="18" charset="0"/>
                          </a:rPr>
                          <m:t>5</m:t>
                        </m:r>
                      </m:num>
                      <m:den>
                        <m:r>
                          <a:rPr lang="en-US" sz="2400" i="1" dirty="0">
                            <a:latin typeface="Cambria Math" panose="02040503050406030204" pitchFamily="18" charset="0"/>
                            <a:ea typeface="Cambria" panose="02040503050406030204" pitchFamily="18" charset="0"/>
                          </a:rPr>
                          <m:t>2</m:t>
                        </m:r>
                        <m:r>
                          <m:rPr>
                            <m:nor/>
                          </m:rPr>
                          <a:rPr lang="en-US" sz="2400" dirty="0">
                            <a:latin typeface="Cambria" panose="02040503050406030204" pitchFamily="18" charset="0"/>
                            <a:ea typeface="Cambria" panose="02040503050406030204" pitchFamily="18" charset="0"/>
                          </a:rPr>
                          <m:t>⋅</m:t>
                        </m:r>
                        <m:r>
                          <a:rPr lang="en-US" sz="2400" i="1" dirty="0">
                            <a:latin typeface="Cambria Math" panose="02040503050406030204" pitchFamily="18" charset="0"/>
                            <a:ea typeface="Cambria" panose="02040503050406030204" pitchFamily="18" charset="0"/>
                          </a:rPr>
                          <m:t>1</m:t>
                        </m:r>
                      </m:den>
                    </m:f>
                    <m:r>
                      <a:rPr lang="en-US" sz="2400" i="1" dirty="0">
                        <a:latin typeface="Cambria Math" panose="02040503050406030204" pitchFamily="18" charset="0"/>
                        <a:ea typeface="Cambria" panose="02040503050406030204" pitchFamily="18" charset="0"/>
                      </a:rPr>
                      <m:t> </m:t>
                    </m:r>
                  </m:oMath>
                </a14:m>
                <a:r>
                  <a:rPr lang="en-US" sz="2400" dirty="0"/>
                  <a:t>=15</a:t>
                </a:r>
                <a:endParaRPr lang="en-AU" sz="2400" dirty="0"/>
              </a:p>
            </p:txBody>
          </p:sp>
        </mc:Choice>
        <mc:Fallback>
          <p:sp>
            <p:nvSpPr>
              <p:cNvPr id="3" name="Content Placeholder 2">
                <a:extLst>
                  <a:ext uri="{FF2B5EF4-FFF2-40B4-BE49-F238E27FC236}">
                    <a16:creationId xmlns:a16="http://schemas.microsoft.com/office/drawing/2014/main" id="{3FDEC13D-0638-4B13-91D1-BB785011D83D}"/>
                  </a:ext>
                </a:extLst>
              </p:cNvPr>
              <p:cNvSpPr>
                <a:spLocks noGrp="1" noRot="1" noChangeAspect="1" noMove="1" noResize="1" noEditPoints="1" noAdjustHandles="1" noChangeArrowheads="1" noChangeShapeType="1" noTextEdit="1"/>
              </p:cNvSpPr>
              <p:nvPr>
                <p:ph idx="1"/>
              </p:nvPr>
            </p:nvSpPr>
            <p:spPr>
              <a:blipFill>
                <a:blip r:embed="rId2"/>
                <a:stretch>
                  <a:fillRect/>
                </a:stretch>
              </a:blipFill>
            </p:spPr>
            <p:txBody>
              <a:bodyPr/>
              <a:lstStyle/>
              <a:p>
                <a:r>
                  <a:rPr lang="en-AU">
                    <a:noFill/>
                  </a:rPr>
                  <a:t> </a:t>
                </a:r>
              </a:p>
            </p:txBody>
          </p:sp>
        </mc:Fallback>
      </mc:AlternateContent>
    </p:spTree>
    <p:extLst>
      <p:ext uri="{BB962C8B-B14F-4D97-AF65-F5344CB8AC3E}">
        <p14:creationId xmlns:p14="http://schemas.microsoft.com/office/powerpoint/2010/main" val="41338691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1F2136-7FA1-4CB4-BBB7-4ABE790E61AA}"/>
              </a:ext>
            </a:extLst>
          </p:cNvPr>
          <p:cNvSpPr>
            <a:spLocks noGrp="1"/>
          </p:cNvSpPr>
          <p:nvPr>
            <p:ph type="title"/>
          </p:nvPr>
        </p:nvSpPr>
        <p:spPr/>
        <p:txBody>
          <a:bodyPr/>
          <a:lstStyle/>
          <a:p>
            <a:r>
              <a:rPr lang="en-AU" dirty="0"/>
              <a:t>Quick calculations</a:t>
            </a:r>
          </a:p>
        </p:txBody>
      </p:sp>
      <mc:AlternateContent xmlns:mc="http://schemas.openxmlformats.org/markup-compatibility/2006">
        <mc:Choice xmlns:a14="http://schemas.microsoft.com/office/drawing/2010/main" Requires="a14">
          <p:sp>
            <p:nvSpPr>
              <p:cNvPr id="3" name="Content Placeholder 2">
                <a:extLst>
                  <a:ext uri="{FF2B5EF4-FFF2-40B4-BE49-F238E27FC236}">
                    <a16:creationId xmlns:a16="http://schemas.microsoft.com/office/drawing/2014/main" id="{A45E0DA3-7116-45DF-8EB3-4A452BE08365}"/>
                  </a:ext>
                </a:extLst>
              </p:cNvPr>
              <p:cNvSpPr>
                <a:spLocks noGrp="1"/>
              </p:cNvSpPr>
              <p:nvPr>
                <p:ph idx="1"/>
              </p:nvPr>
            </p:nvSpPr>
            <p:spPr>
              <a:xfrm>
                <a:off x="4387611" y="214009"/>
                <a:ext cx="7804389" cy="6051808"/>
              </a:xfrm>
            </p:spPr>
            <p:txBody>
              <a:bodyPr>
                <a:noAutofit/>
              </a:bodyPr>
              <a:lstStyle/>
              <a:p>
                <a:r>
                  <a:rPr lang="en-US" sz="2000" dirty="0"/>
                  <a:t>Previous example: </a:t>
                </a:r>
                <a14:m>
                  <m:oMath xmlns:m="http://schemas.openxmlformats.org/officeDocument/2006/math">
                    <m:sSub>
                      <m:sSubPr>
                        <m:ctrlPr>
                          <a:rPr lang="en-US" sz="2000" i="1" dirty="0">
                            <a:latin typeface="Cambria Math" panose="02040503050406030204" pitchFamily="18" charset="0"/>
                          </a:rPr>
                        </m:ctrlPr>
                      </m:sSubPr>
                      <m:e>
                        <m:sSup>
                          <m:sSupPr>
                            <m:ctrlPr>
                              <a:rPr lang="en-US" sz="2000" i="1">
                                <a:latin typeface="Cambria Math" panose="02040503050406030204" pitchFamily="18" charset="0"/>
                              </a:rPr>
                            </m:ctrlPr>
                          </m:sSupPr>
                          <m:e>
                            <m:r>
                              <a:rPr lang="en-US" sz="2000" i="1">
                                <a:solidFill>
                                  <a:schemeClr val="bg1"/>
                                </a:solidFill>
                                <a:latin typeface="Cambria Math" panose="02040503050406030204" pitchFamily="18" charset="0"/>
                              </a:rPr>
                              <m:t>0</m:t>
                            </m:r>
                          </m:e>
                          <m:sup>
                            <m:r>
                              <a:rPr lang="en-US" sz="2000" i="1">
                                <a:latin typeface="Cambria Math" panose="02040503050406030204" pitchFamily="18" charset="0"/>
                              </a:rPr>
                              <m:t>6</m:t>
                            </m:r>
                          </m:sup>
                        </m:sSup>
                        <m:r>
                          <a:rPr lang="en-US" sz="2000" i="1" dirty="0">
                            <a:latin typeface="Cambria Math" panose="02040503050406030204" pitchFamily="18" charset="0"/>
                          </a:rPr>
                          <m:t>𝐶</m:t>
                        </m:r>
                      </m:e>
                      <m:sub>
                        <m:r>
                          <a:rPr lang="en-US" sz="2000" i="1" dirty="0">
                            <a:latin typeface="Cambria Math" panose="02040503050406030204" pitchFamily="18" charset="0"/>
                          </a:rPr>
                          <m:t>2</m:t>
                        </m:r>
                      </m:sub>
                    </m:sSub>
                    <m:r>
                      <a:rPr lang="en-US" sz="2000" i="1" dirty="0">
                        <a:latin typeface="Cambria Math" panose="02040503050406030204" pitchFamily="18" charset="0"/>
                      </a:rPr>
                      <m:t> </m:t>
                    </m:r>
                  </m:oMath>
                </a14:m>
                <a:r>
                  <a:rPr lang="en-US" sz="2000" dirty="0"/>
                  <a:t>= </a:t>
                </a:r>
                <a14:m>
                  <m:oMath xmlns:m="http://schemas.openxmlformats.org/officeDocument/2006/math">
                    <m:sSub>
                      <m:sSubPr>
                        <m:ctrlPr>
                          <a:rPr lang="en-US" sz="2000" i="1" dirty="0">
                            <a:latin typeface="Cambria Math" panose="02040503050406030204" pitchFamily="18" charset="0"/>
                          </a:rPr>
                        </m:ctrlPr>
                      </m:sSubPr>
                      <m:e>
                        <m:sSup>
                          <m:sSupPr>
                            <m:ctrlPr>
                              <a:rPr lang="en-US" sz="2000" i="1">
                                <a:latin typeface="Cambria Math" panose="02040503050406030204" pitchFamily="18" charset="0"/>
                              </a:rPr>
                            </m:ctrlPr>
                          </m:sSupPr>
                          <m:e>
                            <m:r>
                              <a:rPr lang="en-US" sz="2000" i="1">
                                <a:solidFill>
                                  <a:schemeClr val="bg1"/>
                                </a:solidFill>
                                <a:latin typeface="Cambria Math" panose="02040503050406030204" pitchFamily="18" charset="0"/>
                              </a:rPr>
                              <m:t>0</m:t>
                            </m:r>
                          </m:e>
                          <m:sup>
                            <m:r>
                              <a:rPr lang="en-US" sz="2000" i="1">
                                <a:latin typeface="Cambria Math" panose="02040503050406030204" pitchFamily="18" charset="0"/>
                              </a:rPr>
                              <m:t>6</m:t>
                            </m:r>
                          </m:sup>
                        </m:sSup>
                        <m:r>
                          <a:rPr lang="en-US" sz="2000" i="1" dirty="0">
                            <a:latin typeface="Cambria Math" panose="02040503050406030204" pitchFamily="18" charset="0"/>
                          </a:rPr>
                          <m:t>𝐶</m:t>
                        </m:r>
                      </m:e>
                      <m:sub>
                        <m:r>
                          <a:rPr lang="en-US" sz="2000" b="0" i="1" dirty="0" smtClean="0">
                            <a:latin typeface="Cambria Math" panose="02040503050406030204" pitchFamily="18" charset="0"/>
                          </a:rPr>
                          <m:t>4</m:t>
                        </m:r>
                      </m:sub>
                    </m:sSub>
                  </m:oMath>
                </a14:m>
                <a:r>
                  <a:rPr lang="en-US" sz="2000" dirty="0"/>
                  <a:t>.</a:t>
                </a:r>
              </a:p>
              <a:p>
                <a:r>
                  <a:rPr lang="en-US" sz="2000" dirty="0"/>
                  <a:t>More generally:</a:t>
                </a:r>
              </a:p>
              <a:p>
                <a14:m>
                  <m:oMath xmlns:m="http://schemas.openxmlformats.org/officeDocument/2006/math">
                    <m:sSub>
                      <m:sSubPr>
                        <m:ctrlPr>
                          <a:rPr lang="en-US" sz="2400" i="1" dirty="0" smtClean="0">
                            <a:solidFill>
                              <a:srgbClr val="FF0000"/>
                            </a:solidFill>
                            <a:latin typeface="Cambria Math" panose="02040503050406030204" pitchFamily="18" charset="0"/>
                          </a:rPr>
                        </m:ctrlPr>
                      </m:sSubPr>
                      <m:e>
                        <m:sSup>
                          <m:sSupPr>
                            <m:ctrlPr>
                              <a:rPr lang="en-US" sz="2400" i="1">
                                <a:solidFill>
                                  <a:srgbClr val="FF0000"/>
                                </a:solidFill>
                                <a:latin typeface="Cambria Math" panose="02040503050406030204" pitchFamily="18" charset="0"/>
                              </a:rPr>
                            </m:ctrlPr>
                          </m:sSupPr>
                          <m:e>
                            <m:r>
                              <a:rPr lang="en-US" sz="2400" i="1" smtClean="0">
                                <a:solidFill>
                                  <a:schemeClr val="bg1"/>
                                </a:solidFill>
                                <a:latin typeface="Cambria Math" panose="02040503050406030204" pitchFamily="18" charset="0"/>
                              </a:rPr>
                              <m:t>0</m:t>
                            </m:r>
                          </m:e>
                          <m:sup>
                            <m:r>
                              <a:rPr lang="en-US" sz="2400" b="0" i="1" smtClean="0">
                                <a:solidFill>
                                  <a:srgbClr val="FF0000"/>
                                </a:solidFill>
                                <a:latin typeface="Cambria Math" panose="02040503050406030204" pitchFamily="18" charset="0"/>
                              </a:rPr>
                              <m:t>𝑛</m:t>
                            </m:r>
                          </m:sup>
                        </m:sSup>
                        <m:r>
                          <a:rPr lang="en-US" sz="2400" i="1" dirty="0">
                            <a:solidFill>
                              <a:srgbClr val="FF0000"/>
                            </a:solidFill>
                            <a:latin typeface="Cambria Math" panose="02040503050406030204" pitchFamily="18" charset="0"/>
                          </a:rPr>
                          <m:t>𝐶</m:t>
                        </m:r>
                      </m:e>
                      <m:sub>
                        <m:r>
                          <a:rPr lang="en-US" sz="2400" b="0" i="1" dirty="0" smtClean="0">
                            <a:solidFill>
                              <a:srgbClr val="FF0000"/>
                            </a:solidFill>
                            <a:latin typeface="Cambria Math" panose="02040503050406030204" pitchFamily="18" charset="0"/>
                          </a:rPr>
                          <m:t>𝑟</m:t>
                        </m:r>
                      </m:sub>
                    </m:sSub>
                    <m:r>
                      <a:rPr lang="en-US" sz="2400" i="1" dirty="0">
                        <a:solidFill>
                          <a:srgbClr val="FF0000"/>
                        </a:solidFill>
                        <a:latin typeface="Cambria Math" panose="02040503050406030204" pitchFamily="18" charset="0"/>
                      </a:rPr>
                      <m:t> </m:t>
                    </m:r>
                  </m:oMath>
                </a14:m>
                <a:r>
                  <a:rPr lang="en-US" sz="2400" dirty="0">
                    <a:solidFill>
                      <a:srgbClr val="FF0000"/>
                    </a:solidFill>
                  </a:rPr>
                  <a:t>= </a:t>
                </a:r>
                <a14:m>
                  <m:oMath xmlns:m="http://schemas.openxmlformats.org/officeDocument/2006/math">
                    <m:sSub>
                      <m:sSubPr>
                        <m:ctrlPr>
                          <a:rPr lang="en-US" sz="2400" i="1" dirty="0">
                            <a:solidFill>
                              <a:srgbClr val="FF0000"/>
                            </a:solidFill>
                            <a:latin typeface="Cambria Math" panose="02040503050406030204" pitchFamily="18" charset="0"/>
                          </a:rPr>
                        </m:ctrlPr>
                      </m:sSubPr>
                      <m:e>
                        <m:sSup>
                          <m:sSupPr>
                            <m:ctrlPr>
                              <a:rPr lang="en-US" sz="2400" i="1">
                                <a:solidFill>
                                  <a:srgbClr val="FF0000"/>
                                </a:solidFill>
                                <a:latin typeface="Cambria Math" panose="02040503050406030204" pitchFamily="18" charset="0"/>
                              </a:rPr>
                            </m:ctrlPr>
                          </m:sSupPr>
                          <m:e>
                            <m:r>
                              <a:rPr lang="en-US" sz="2400" i="1" smtClean="0">
                                <a:solidFill>
                                  <a:schemeClr val="bg1"/>
                                </a:solidFill>
                                <a:latin typeface="Cambria Math" panose="02040503050406030204" pitchFamily="18" charset="0"/>
                              </a:rPr>
                              <m:t>0</m:t>
                            </m:r>
                          </m:e>
                          <m:sup>
                            <m:r>
                              <a:rPr lang="en-US" sz="2400" b="0" i="1" smtClean="0">
                                <a:solidFill>
                                  <a:srgbClr val="FF0000"/>
                                </a:solidFill>
                                <a:latin typeface="Cambria Math" panose="02040503050406030204" pitchFamily="18" charset="0"/>
                              </a:rPr>
                              <m:t>𝑛</m:t>
                            </m:r>
                          </m:sup>
                        </m:sSup>
                        <m:r>
                          <a:rPr lang="en-US" sz="2400" i="1" dirty="0">
                            <a:solidFill>
                              <a:srgbClr val="FF0000"/>
                            </a:solidFill>
                            <a:latin typeface="Cambria Math" panose="02040503050406030204" pitchFamily="18" charset="0"/>
                          </a:rPr>
                          <m:t>𝐶</m:t>
                        </m:r>
                      </m:e>
                      <m:sub>
                        <m:r>
                          <a:rPr lang="en-US" sz="2400" b="0" i="1" dirty="0" smtClean="0">
                            <a:solidFill>
                              <a:srgbClr val="FF0000"/>
                            </a:solidFill>
                            <a:latin typeface="Cambria Math" panose="02040503050406030204" pitchFamily="18" charset="0"/>
                          </a:rPr>
                          <m:t>𝑛</m:t>
                        </m:r>
                        <m:r>
                          <a:rPr lang="en-US" sz="2400" b="0" i="1" dirty="0" smtClean="0">
                            <a:solidFill>
                              <a:srgbClr val="FF0000"/>
                            </a:solidFill>
                            <a:latin typeface="Cambria Math" panose="02040503050406030204" pitchFamily="18" charset="0"/>
                          </a:rPr>
                          <m:t>−</m:t>
                        </m:r>
                        <m:r>
                          <a:rPr lang="en-US" sz="2400" b="0" i="1" dirty="0" smtClean="0">
                            <a:solidFill>
                              <a:srgbClr val="FF0000"/>
                            </a:solidFill>
                            <a:latin typeface="Cambria Math" panose="02040503050406030204" pitchFamily="18" charset="0"/>
                          </a:rPr>
                          <m:t>𝑟</m:t>
                        </m:r>
                      </m:sub>
                    </m:sSub>
                    <m:r>
                      <a:rPr lang="en-US" sz="2400" i="1" dirty="0">
                        <a:solidFill>
                          <a:srgbClr val="FF0000"/>
                        </a:solidFill>
                        <a:latin typeface="Cambria Math" panose="02040503050406030204" pitchFamily="18" charset="0"/>
                      </a:rPr>
                      <m:t> </m:t>
                    </m:r>
                  </m:oMath>
                </a14:m>
                <a:endParaRPr lang="en-US" sz="2400" dirty="0">
                  <a:solidFill>
                    <a:srgbClr val="FF0000"/>
                  </a:solidFill>
                </a:endParaRPr>
              </a:p>
              <a:p>
                <a14:m>
                  <m:oMath xmlns:m="http://schemas.openxmlformats.org/officeDocument/2006/math">
                    <m:sSub>
                      <m:sSubPr>
                        <m:ctrlPr>
                          <a:rPr lang="en-US" sz="2000" i="1" dirty="0" smtClean="0">
                            <a:solidFill>
                              <a:srgbClr val="FF0000"/>
                            </a:solidFill>
                            <a:latin typeface="Cambria Math" panose="02040503050406030204" pitchFamily="18" charset="0"/>
                          </a:rPr>
                        </m:ctrlPr>
                      </m:sSubPr>
                      <m:e>
                        <m:sSup>
                          <m:sSupPr>
                            <m:ctrlPr>
                              <a:rPr lang="en-US" sz="2000" i="1">
                                <a:solidFill>
                                  <a:srgbClr val="FF0000"/>
                                </a:solidFill>
                                <a:latin typeface="Cambria Math" panose="02040503050406030204" pitchFamily="18" charset="0"/>
                              </a:rPr>
                            </m:ctrlPr>
                          </m:sSupPr>
                          <m:e>
                            <m:r>
                              <a:rPr lang="en-US" sz="2000" i="1" smtClean="0">
                                <a:solidFill>
                                  <a:schemeClr val="bg1"/>
                                </a:solidFill>
                                <a:latin typeface="Cambria Math" panose="02040503050406030204" pitchFamily="18" charset="0"/>
                              </a:rPr>
                              <m:t>0</m:t>
                            </m:r>
                          </m:e>
                          <m:sup>
                            <m:r>
                              <a:rPr lang="en-US" sz="2000" i="1">
                                <a:solidFill>
                                  <a:srgbClr val="FF0000"/>
                                </a:solidFill>
                                <a:latin typeface="Cambria Math" panose="02040503050406030204" pitchFamily="18" charset="0"/>
                              </a:rPr>
                              <m:t>𝑛</m:t>
                            </m:r>
                          </m:sup>
                        </m:sSup>
                        <m:r>
                          <a:rPr lang="en-US" sz="2000" i="1" dirty="0">
                            <a:solidFill>
                              <a:srgbClr val="FF0000"/>
                            </a:solidFill>
                            <a:latin typeface="Cambria Math" panose="02040503050406030204" pitchFamily="18" charset="0"/>
                          </a:rPr>
                          <m:t>𝐶</m:t>
                        </m:r>
                      </m:e>
                      <m:sub>
                        <m:r>
                          <a:rPr lang="en-US" sz="2000" b="0" i="1" dirty="0" smtClean="0">
                            <a:solidFill>
                              <a:srgbClr val="FF0000"/>
                            </a:solidFill>
                            <a:latin typeface="Cambria Math" panose="02040503050406030204" pitchFamily="18" charset="0"/>
                          </a:rPr>
                          <m:t>0</m:t>
                        </m:r>
                      </m:sub>
                    </m:sSub>
                    <m:r>
                      <a:rPr lang="en-US" sz="2000" i="1" dirty="0">
                        <a:solidFill>
                          <a:srgbClr val="FF0000"/>
                        </a:solidFill>
                        <a:latin typeface="Cambria Math" panose="02040503050406030204" pitchFamily="18" charset="0"/>
                      </a:rPr>
                      <m:t> </m:t>
                    </m:r>
                  </m:oMath>
                </a14:m>
                <a:r>
                  <a:rPr lang="en-US" sz="2000" dirty="0">
                    <a:solidFill>
                      <a:srgbClr val="FF0000"/>
                    </a:solidFill>
                  </a:rPr>
                  <a:t>=1</a:t>
                </a:r>
                <a:r>
                  <a:rPr lang="en-US" sz="2000" dirty="0"/>
                  <a:t>, since there is only one way to select no objects from n objects</a:t>
                </a:r>
              </a:p>
              <a:p>
                <a14:m>
                  <m:oMath xmlns:m="http://schemas.openxmlformats.org/officeDocument/2006/math">
                    <m:sSub>
                      <m:sSubPr>
                        <m:ctrlPr>
                          <a:rPr lang="en-US" sz="2000" i="1" dirty="0" smtClean="0">
                            <a:solidFill>
                              <a:srgbClr val="FF0000"/>
                            </a:solidFill>
                            <a:latin typeface="Cambria Math" panose="02040503050406030204" pitchFamily="18" charset="0"/>
                          </a:rPr>
                        </m:ctrlPr>
                      </m:sSubPr>
                      <m:e>
                        <m:sSup>
                          <m:sSupPr>
                            <m:ctrlPr>
                              <a:rPr lang="en-US" sz="2000" i="1">
                                <a:solidFill>
                                  <a:srgbClr val="FF0000"/>
                                </a:solidFill>
                                <a:latin typeface="Cambria Math" panose="02040503050406030204" pitchFamily="18" charset="0"/>
                              </a:rPr>
                            </m:ctrlPr>
                          </m:sSupPr>
                          <m:e>
                            <m:r>
                              <a:rPr lang="en-US" sz="2000" i="1" smtClean="0">
                                <a:solidFill>
                                  <a:schemeClr val="bg1"/>
                                </a:solidFill>
                                <a:latin typeface="Cambria Math" panose="02040503050406030204" pitchFamily="18" charset="0"/>
                              </a:rPr>
                              <m:t>0</m:t>
                            </m:r>
                          </m:e>
                          <m:sup>
                            <m:r>
                              <a:rPr lang="en-US" sz="2000" i="1">
                                <a:solidFill>
                                  <a:srgbClr val="FF0000"/>
                                </a:solidFill>
                                <a:latin typeface="Cambria Math" panose="02040503050406030204" pitchFamily="18" charset="0"/>
                              </a:rPr>
                              <m:t>𝑛</m:t>
                            </m:r>
                          </m:sup>
                        </m:sSup>
                        <m:r>
                          <a:rPr lang="en-US" sz="2000" i="1" dirty="0">
                            <a:solidFill>
                              <a:srgbClr val="FF0000"/>
                            </a:solidFill>
                            <a:latin typeface="Cambria Math" panose="02040503050406030204" pitchFamily="18" charset="0"/>
                          </a:rPr>
                          <m:t>𝐶</m:t>
                        </m:r>
                      </m:e>
                      <m:sub>
                        <m:r>
                          <a:rPr lang="en-US" sz="2000" b="0" i="1" dirty="0" smtClean="0">
                            <a:solidFill>
                              <a:srgbClr val="FF0000"/>
                            </a:solidFill>
                            <a:latin typeface="Cambria Math" panose="02040503050406030204" pitchFamily="18" charset="0"/>
                          </a:rPr>
                          <m:t>𝑛</m:t>
                        </m:r>
                      </m:sub>
                    </m:sSub>
                    <m:r>
                      <a:rPr lang="en-US" sz="2000" i="1" dirty="0">
                        <a:solidFill>
                          <a:srgbClr val="FF0000"/>
                        </a:solidFill>
                        <a:latin typeface="Cambria Math" panose="02040503050406030204" pitchFamily="18" charset="0"/>
                      </a:rPr>
                      <m:t> </m:t>
                    </m:r>
                  </m:oMath>
                </a14:m>
                <a:r>
                  <a:rPr lang="en-US" sz="2000" dirty="0">
                    <a:solidFill>
                      <a:srgbClr val="FF0000"/>
                    </a:solidFill>
                  </a:rPr>
                  <a:t>=1, </a:t>
                </a:r>
                <a:r>
                  <a:rPr lang="en-US" sz="2000" dirty="0"/>
                  <a:t>since there is only one way to select n objects from n objects</a:t>
                </a:r>
              </a:p>
              <a:p>
                <a14:m>
                  <m:oMath xmlns:m="http://schemas.openxmlformats.org/officeDocument/2006/math">
                    <m:sSub>
                      <m:sSubPr>
                        <m:ctrlPr>
                          <a:rPr lang="en-US" sz="2000" i="1" dirty="0" smtClean="0">
                            <a:solidFill>
                              <a:srgbClr val="FF0000"/>
                            </a:solidFill>
                            <a:latin typeface="Cambria Math" panose="02040503050406030204" pitchFamily="18" charset="0"/>
                          </a:rPr>
                        </m:ctrlPr>
                      </m:sSubPr>
                      <m:e>
                        <m:sSup>
                          <m:sSupPr>
                            <m:ctrlPr>
                              <a:rPr lang="en-US" sz="2000" i="1">
                                <a:solidFill>
                                  <a:srgbClr val="FF0000"/>
                                </a:solidFill>
                                <a:latin typeface="Cambria Math" panose="02040503050406030204" pitchFamily="18" charset="0"/>
                              </a:rPr>
                            </m:ctrlPr>
                          </m:sSupPr>
                          <m:e>
                            <m:r>
                              <a:rPr lang="en-US" sz="2000" i="1" smtClean="0">
                                <a:solidFill>
                                  <a:schemeClr val="bg1"/>
                                </a:solidFill>
                                <a:latin typeface="Cambria Math" panose="02040503050406030204" pitchFamily="18" charset="0"/>
                              </a:rPr>
                              <m:t>0</m:t>
                            </m:r>
                          </m:e>
                          <m:sup>
                            <m:r>
                              <a:rPr lang="en-US" sz="2000" i="1">
                                <a:solidFill>
                                  <a:srgbClr val="FF0000"/>
                                </a:solidFill>
                                <a:latin typeface="Cambria Math" panose="02040503050406030204" pitchFamily="18" charset="0"/>
                              </a:rPr>
                              <m:t>𝑛</m:t>
                            </m:r>
                          </m:sup>
                        </m:sSup>
                        <m:r>
                          <a:rPr lang="en-US" sz="2000" i="1" dirty="0">
                            <a:solidFill>
                              <a:srgbClr val="FF0000"/>
                            </a:solidFill>
                            <a:latin typeface="Cambria Math" panose="02040503050406030204" pitchFamily="18" charset="0"/>
                          </a:rPr>
                          <m:t>𝐶</m:t>
                        </m:r>
                      </m:e>
                      <m:sub>
                        <m:r>
                          <a:rPr lang="en-US" sz="2000" b="0" i="1" dirty="0" smtClean="0">
                            <a:solidFill>
                              <a:srgbClr val="FF0000"/>
                            </a:solidFill>
                            <a:latin typeface="Cambria Math" panose="02040503050406030204" pitchFamily="18" charset="0"/>
                          </a:rPr>
                          <m:t>1</m:t>
                        </m:r>
                      </m:sub>
                    </m:sSub>
                    <m:r>
                      <a:rPr lang="en-US" sz="2000" i="1" dirty="0">
                        <a:solidFill>
                          <a:srgbClr val="FF0000"/>
                        </a:solidFill>
                        <a:latin typeface="Cambria Math" panose="02040503050406030204" pitchFamily="18" charset="0"/>
                      </a:rPr>
                      <m:t> </m:t>
                    </m:r>
                  </m:oMath>
                </a14:m>
                <a:r>
                  <a:rPr lang="en-US" sz="2000" dirty="0">
                    <a:solidFill>
                      <a:srgbClr val="FF0000"/>
                    </a:solidFill>
                  </a:rPr>
                  <a:t>=n</a:t>
                </a:r>
                <a:r>
                  <a:rPr lang="en-US" sz="2000" dirty="0"/>
                  <a:t>, since there are n ways to select one object from n objects</a:t>
                </a:r>
              </a:p>
              <a:p>
                <a14:m>
                  <m:oMath xmlns:m="http://schemas.openxmlformats.org/officeDocument/2006/math">
                    <m:sSub>
                      <m:sSubPr>
                        <m:ctrlPr>
                          <a:rPr lang="en-US" sz="2000" i="1" dirty="0" smtClean="0">
                            <a:solidFill>
                              <a:srgbClr val="FF0000"/>
                            </a:solidFill>
                            <a:latin typeface="Cambria Math" panose="02040503050406030204" pitchFamily="18" charset="0"/>
                          </a:rPr>
                        </m:ctrlPr>
                      </m:sSubPr>
                      <m:e>
                        <m:sSup>
                          <m:sSupPr>
                            <m:ctrlPr>
                              <a:rPr lang="en-US" sz="2000" i="1">
                                <a:solidFill>
                                  <a:srgbClr val="FF0000"/>
                                </a:solidFill>
                                <a:latin typeface="Cambria Math" panose="02040503050406030204" pitchFamily="18" charset="0"/>
                              </a:rPr>
                            </m:ctrlPr>
                          </m:sSupPr>
                          <m:e>
                            <m:r>
                              <a:rPr lang="en-US" sz="2000" i="1" smtClean="0">
                                <a:solidFill>
                                  <a:schemeClr val="bg1"/>
                                </a:solidFill>
                                <a:latin typeface="Cambria Math" panose="02040503050406030204" pitchFamily="18" charset="0"/>
                              </a:rPr>
                              <m:t>0</m:t>
                            </m:r>
                          </m:e>
                          <m:sup>
                            <m:r>
                              <a:rPr lang="en-US" sz="2000" i="1">
                                <a:solidFill>
                                  <a:srgbClr val="FF0000"/>
                                </a:solidFill>
                                <a:latin typeface="Cambria Math" panose="02040503050406030204" pitchFamily="18" charset="0"/>
                              </a:rPr>
                              <m:t>𝑛</m:t>
                            </m:r>
                          </m:sup>
                        </m:sSup>
                        <m:r>
                          <a:rPr lang="en-US" sz="2000" i="1" dirty="0">
                            <a:solidFill>
                              <a:srgbClr val="FF0000"/>
                            </a:solidFill>
                            <a:latin typeface="Cambria Math" panose="02040503050406030204" pitchFamily="18" charset="0"/>
                          </a:rPr>
                          <m:t>𝐶</m:t>
                        </m:r>
                      </m:e>
                      <m:sub>
                        <m:r>
                          <a:rPr lang="en-US" sz="2000" b="0" i="1" dirty="0" smtClean="0">
                            <a:solidFill>
                              <a:srgbClr val="FF0000"/>
                            </a:solidFill>
                            <a:latin typeface="Cambria Math" panose="02040503050406030204" pitchFamily="18" charset="0"/>
                          </a:rPr>
                          <m:t>𝑛</m:t>
                        </m:r>
                        <m:r>
                          <a:rPr lang="en-US" sz="2000" b="0" i="1" dirty="0" smtClean="0">
                            <a:solidFill>
                              <a:srgbClr val="FF0000"/>
                            </a:solidFill>
                            <a:latin typeface="Cambria Math" panose="02040503050406030204" pitchFamily="18" charset="0"/>
                          </a:rPr>
                          <m:t>−1</m:t>
                        </m:r>
                      </m:sub>
                    </m:sSub>
                    <m:r>
                      <a:rPr lang="en-US" sz="2000" i="1" dirty="0">
                        <a:solidFill>
                          <a:srgbClr val="FF0000"/>
                        </a:solidFill>
                        <a:latin typeface="Cambria Math" panose="02040503050406030204" pitchFamily="18" charset="0"/>
                      </a:rPr>
                      <m:t> </m:t>
                    </m:r>
                  </m:oMath>
                </a14:m>
                <a:r>
                  <a:rPr lang="en-US" sz="2000" dirty="0">
                    <a:solidFill>
                      <a:srgbClr val="FF0000"/>
                    </a:solidFill>
                  </a:rPr>
                  <a:t>=n</a:t>
                </a:r>
                <a:r>
                  <a:rPr lang="en-US" sz="2000" dirty="0"/>
                  <a:t>, since this corresponds to the number of ways of not selecting one object from n objects.</a:t>
                </a:r>
                <a:endParaRPr lang="en-AU" sz="2000" dirty="0"/>
              </a:p>
            </p:txBody>
          </p:sp>
        </mc:Choice>
        <mc:Fallback>
          <p:sp>
            <p:nvSpPr>
              <p:cNvPr id="3" name="Content Placeholder 2">
                <a:extLst>
                  <a:ext uri="{FF2B5EF4-FFF2-40B4-BE49-F238E27FC236}">
                    <a16:creationId xmlns:a16="http://schemas.microsoft.com/office/drawing/2014/main" id="{A45E0DA3-7116-45DF-8EB3-4A452BE08365}"/>
                  </a:ext>
                </a:extLst>
              </p:cNvPr>
              <p:cNvSpPr>
                <a:spLocks noGrp="1" noRot="1" noChangeAspect="1" noMove="1" noResize="1" noEditPoints="1" noAdjustHandles="1" noChangeArrowheads="1" noChangeShapeType="1" noTextEdit="1"/>
              </p:cNvSpPr>
              <p:nvPr>
                <p:ph idx="1"/>
              </p:nvPr>
            </p:nvSpPr>
            <p:spPr>
              <a:xfrm>
                <a:off x="4387611" y="214009"/>
                <a:ext cx="7804389" cy="6051808"/>
              </a:xfrm>
              <a:blipFill>
                <a:blip r:embed="rId2"/>
                <a:stretch>
                  <a:fillRect l="-1250" r="-78"/>
                </a:stretch>
              </a:blipFill>
            </p:spPr>
            <p:txBody>
              <a:bodyPr/>
              <a:lstStyle/>
              <a:p>
                <a:r>
                  <a:rPr lang="en-AU">
                    <a:noFill/>
                  </a:rPr>
                  <a:t> </a:t>
                </a:r>
              </a:p>
            </p:txBody>
          </p:sp>
        </mc:Fallback>
      </mc:AlternateContent>
    </p:spTree>
    <p:extLst>
      <p:ext uri="{BB962C8B-B14F-4D97-AF65-F5344CB8AC3E}">
        <p14:creationId xmlns:p14="http://schemas.microsoft.com/office/powerpoint/2010/main" val="4025461657"/>
      </p:ext>
    </p:extLst>
  </p:cSld>
  <p:clrMapOvr>
    <a:masterClrMapping/>
  </p:clrMapOvr>
</p:sld>
</file>

<file path=ppt/theme/theme1.xml><?xml version="1.0" encoding="utf-8"?>
<a:theme xmlns:a="http://schemas.openxmlformats.org/drawingml/2006/main" name="Atlas">
  <a:themeElements>
    <a:clrScheme name="Atlas">
      <a:dk1>
        <a:sysClr val="windowText" lastClr="000000"/>
      </a:dk1>
      <a:lt1>
        <a:sysClr val="window" lastClr="FFFFFF"/>
      </a:lt1>
      <a:dk2>
        <a:srgbClr val="454545"/>
      </a:dk2>
      <a:lt2>
        <a:srgbClr val="E0E0E0"/>
      </a:lt2>
      <a:accent1>
        <a:srgbClr val="10B6F4"/>
      </a:accent1>
      <a:accent2>
        <a:srgbClr val="3C78C3"/>
      </a:accent2>
      <a:accent3>
        <a:srgbClr val="9F52D0"/>
      </a:accent3>
      <a:accent4>
        <a:srgbClr val="D64198"/>
      </a:accent4>
      <a:accent5>
        <a:srgbClr val="DA2228"/>
      </a:accent5>
      <a:accent6>
        <a:srgbClr val="F18318"/>
      </a:accent6>
      <a:hlink>
        <a:srgbClr val="38DDEC"/>
      </a:hlink>
      <a:folHlink>
        <a:srgbClr val="A8DEE8"/>
      </a:folHlink>
    </a:clrScheme>
    <a:fontScheme name="Atlas">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tlas">
      <a:fillStyleLst>
        <a:solidFill>
          <a:schemeClr val="phClr"/>
        </a:solidFill>
        <a:gradFill rotWithShape="1">
          <a:gsLst>
            <a:gs pos="0">
              <a:schemeClr val="phClr">
                <a:tint val="62000"/>
                <a:alpha val="60000"/>
                <a:satMod val="109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4000"/>
                <a:satMod val="130000"/>
                <a:lumMod val="92000"/>
              </a:schemeClr>
            </a:gs>
            <a:gs pos="100000">
              <a:schemeClr val="phClr">
                <a:shade val="76000"/>
                <a:satMod val="130000"/>
                <a:lumMod val="88000"/>
              </a:schemeClr>
            </a:gs>
          </a:gsLst>
          <a:lin ang="5400000" scaled="0"/>
        </a:gradFill>
      </a:fillStyleLst>
      <a:lnStyleLst>
        <a:ln w="9525" cap="flat" cmpd="sng" algn="ctr">
          <a:solidFill>
            <a:schemeClr val="phClr">
              <a:shade val="90000"/>
            </a:schemeClr>
          </a:solidFill>
          <a:prstDash val="solid"/>
        </a:ln>
        <a:ln w="15875" cap="flat" cmpd="sng" algn="ctr">
          <a:solidFill>
            <a:schemeClr val="phClr">
              <a:shade val="90000"/>
            </a:schemeClr>
          </a:solidFill>
          <a:prstDash val="solid"/>
        </a:ln>
        <a:ln w="25400" cap="flat" cmpd="sng" algn="ctr">
          <a:solidFill>
            <a:schemeClr val="phClr"/>
          </a:solidFill>
          <a:prstDash val="solid"/>
        </a:ln>
      </a:lnStyleLst>
      <a:effectStyleLst>
        <a:effectStyle>
          <a:effectLst/>
        </a:effectStyle>
        <a:effectStyle>
          <a:effectLst/>
        </a:effectStyle>
        <a:effectStyle>
          <a:effectLst>
            <a:outerShdw blurRad="38100" dist="25400" dir="5400000" rotWithShape="0">
              <a:srgbClr val="000000">
                <a:alpha val="75000"/>
              </a:srgbClr>
            </a:outerShdw>
          </a:effectLst>
          <a:scene3d>
            <a:camera prst="orthographicFront">
              <a:rot lat="0" lon="0" rev="0"/>
            </a:camera>
            <a:lightRig rig="threePt" dir="tl"/>
          </a:scene3d>
          <a:sp3d>
            <a:bevelT w="0" h="0"/>
          </a:sp3d>
        </a:effectStyle>
      </a:effectStyleLst>
      <a:bgFillStyleLst>
        <a:solidFill>
          <a:schemeClr val="phClr"/>
        </a:solidFill>
        <a:solidFill>
          <a:schemeClr val="phClr"/>
        </a:solidFill>
        <a:gradFill rotWithShape="1">
          <a:gsLst>
            <a:gs pos="10000">
              <a:schemeClr val="phClr">
                <a:tint val="94000"/>
                <a:lumMod val="116000"/>
              </a:schemeClr>
            </a:gs>
            <a:gs pos="100000">
              <a:schemeClr val="phClr">
                <a:tint val="98000"/>
                <a:shade val="86000"/>
                <a:satMod val="90000"/>
                <a:lumMod val="88000"/>
              </a:schemeClr>
            </a:gs>
          </a:gsLst>
          <a:path path="circle">
            <a:fillToRect l="50000" t="15000" r="50000" b="169000"/>
          </a:path>
        </a:gradFill>
      </a:bgFillStyleLst>
    </a:fmtScheme>
  </a:themeElements>
  <a:objectDefaults/>
  <a:extraClrSchemeLst/>
  <a:extLst>
    <a:ext uri="{05A4C25C-085E-4340-85A3-A5531E510DB2}">
      <thm15:themeFamily xmlns:thm15="http://schemas.microsoft.com/office/thememl/2012/main" name="Atlas" id="{5156B0E4-0EB1-49FE-A26B-15F6F698AEC6}" vid="{C0CB9708-C445-4049-9D7F-4C8684E69AF3}"/>
    </a:ext>
  </a:extLst>
</a:theme>
</file>

<file path=docProps/app.xml><?xml version="1.0" encoding="utf-8"?>
<Properties xmlns="http://schemas.openxmlformats.org/officeDocument/2006/extended-properties" xmlns:vt="http://schemas.openxmlformats.org/officeDocument/2006/docPropsVTypes">
  <Template>Atlas</Template>
  <TotalTime>65</TotalTime>
  <Words>939</Words>
  <Application>Microsoft Office PowerPoint</Application>
  <PresentationFormat>Widescreen</PresentationFormat>
  <Paragraphs>71</Paragraphs>
  <Slides>13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Calibri Light</vt:lpstr>
      <vt:lpstr>Cambria</vt:lpstr>
      <vt:lpstr>Cambria Math</vt:lpstr>
      <vt:lpstr>Rockwell</vt:lpstr>
      <vt:lpstr>Wingdings</vt:lpstr>
      <vt:lpstr>Atlas</vt:lpstr>
      <vt:lpstr>Combinations</vt:lpstr>
      <vt:lpstr>Combinations </vt:lpstr>
      <vt:lpstr>How many ways can two letters be chosen from the set {A,B,C,D}?</vt:lpstr>
      <vt:lpstr>Number of combinations</vt:lpstr>
      <vt:lpstr>Number of combinations</vt:lpstr>
      <vt:lpstr>A pizza can have three toppings chosen from nine options. How many different pizzas can be made?             Examples    How many subsets of {1,2,3,…,20} have exactly two elements?</vt:lpstr>
      <vt:lpstr>Find how many ways 10 students can be selected from a class of 20 students.</vt:lpstr>
      <vt:lpstr>Consider a group of six students. In how many ways can a group of:  a. two students be selected b. four students be selected</vt:lpstr>
      <vt:lpstr>Quick calculations</vt:lpstr>
      <vt:lpstr>Examples</vt:lpstr>
      <vt:lpstr>Example</vt:lpstr>
      <vt:lpstr>Alternative notation</vt:lpstr>
      <vt:lpstr>Section summary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Combinations</dc:title>
  <dc:creator>Lyn ZHANG</dc:creator>
  <cp:lastModifiedBy>Lyn ZHANG</cp:lastModifiedBy>
  <cp:revision>13</cp:revision>
  <dcterms:created xsi:type="dcterms:W3CDTF">2021-05-26T04:04:27Z</dcterms:created>
  <dcterms:modified xsi:type="dcterms:W3CDTF">2021-06-01T01:30:12Z</dcterms:modified>
</cp:coreProperties>
</file>