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93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6673B5-FB42-4359-8C7B-30E1EB5CE721}"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4A5CCA-DDF1-4B2B-B0C8-730C1E3E480B}"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26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73B5-FB42-4359-8C7B-30E1EB5CE721}"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1863555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73B5-FB42-4359-8C7B-30E1EB5CE721}"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1936571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6673B5-FB42-4359-8C7B-30E1EB5CE721}"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287380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6673B5-FB42-4359-8C7B-30E1EB5CE721}" type="datetimeFigureOut">
              <a:rPr lang="en-AU" smtClean="0"/>
              <a:t>1/06/2021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4A5CCA-DDF1-4B2B-B0C8-730C1E3E480B}" type="slidenum">
              <a:rPr lang="en-AU" smtClean="0"/>
              <a:t>‹#›</a:t>
            </a:fld>
            <a:endParaRPr lang="en-A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72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6673B5-FB42-4359-8C7B-30E1EB5CE721}" type="datetimeFigureOut">
              <a:rPr lang="en-AU" smtClean="0"/>
              <a:t>1/06/2021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400618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673B5-FB42-4359-8C7B-30E1EB5CE721}" type="datetimeFigureOut">
              <a:rPr lang="en-AU" smtClean="0"/>
              <a:t>1/06/2021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2847517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6673B5-FB42-4359-8C7B-30E1EB5CE721}" type="datetimeFigureOut">
              <a:rPr lang="en-AU" smtClean="0"/>
              <a:t>1/06/2021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296101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6673B5-FB42-4359-8C7B-30E1EB5CE721}" type="datetimeFigureOut">
              <a:rPr lang="en-AU" smtClean="0"/>
              <a:t>1/06/2021</a:t>
            </a:fld>
            <a:endParaRPr lang="en-A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AU"/>
          </a:p>
        </p:txBody>
      </p:sp>
      <p:sp>
        <p:nvSpPr>
          <p:cNvPr id="9" name="Slide Number Placeholder 8"/>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243504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6673B5-FB42-4359-8C7B-30E1EB5CE721}" type="datetimeFigureOut">
              <a:rPr lang="en-AU" smtClean="0"/>
              <a:t>1/06/2021</a:t>
            </a:fld>
            <a:endParaRPr lang="en-A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A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54A5CCA-DDF1-4B2B-B0C8-730C1E3E480B}" type="slidenum">
              <a:rPr lang="en-AU" smtClean="0"/>
              <a:t>‹#›</a:t>
            </a:fld>
            <a:endParaRPr lang="en-AU"/>
          </a:p>
        </p:txBody>
      </p:sp>
    </p:spTree>
    <p:extLst>
      <p:ext uri="{BB962C8B-B14F-4D97-AF65-F5344CB8AC3E}">
        <p14:creationId xmlns:p14="http://schemas.microsoft.com/office/powerpoint/2010/main" val="353989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6673B5-FB42-4359-8C7B-30E1EB5CE721}" type="datetimeFigureOut">
              <a:rPr lang="en-AU" smtClean="0"/>
              <a:t>1/06/2021</a:t>
            </a:fld>
            <a:endParaRPr lang="en-A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4A5CCA-DDF1-4B2B-B0C8-730C1E3E480B}" type="slidenum">
              <a:rPr lang="en-AU" smtClean="0"/>
              <a:t>‹#›</a:t>
            </a:fld>
            <a:endParaRPr lang="en-AU"/>
          </a:p>
        </p:txBody>
      </p:sp>
    </p:spTree>
    <p:extLst>
      <p:ext uri="{BB962C8B-B14F-4D97-AF65-F5344CB8AC3E}">
        <p14:creationId xmlns:p14="http://schemas.microsoft.com/office/powerpoint/2010/main" val="262302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6673B5-FB42-4359-8C7B-30E1EB5CE721}" type="datetimeFigureOut">
              <a:rPr lang="en-AU" smtClean="0"/>
              <a:t>1/06/2021</a:t>
            </a:fld>
            <a:endParaRPr lang="en-A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A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54A5CCA-DDF1-4B2B-B0C8-730C1E3E480B}" type="slidenum">
              <a:rPr lang="en-AU" smtClean="0"/>
              <a:t>‹#›</a:t>
            </a:fld>
            <a:endParaRPr lang="en-A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578846"/>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D764C-EB37-4D56-885A-6B248DD14E98}"/>
              </a:ext>
            </a:extLst>
          </p:cNvPr>
          <p:cNvSpPr>
            <a:spLocks noGrp="1"/>
          </p:cNvSpPr>
          <p:nvPr>
            <p:ph type="ctrTitle"/>
          </p:nvPr>
        </p:nvSpPr>
        <p:spPr/>
        <p:txBody>
          <a:bodyPr/>
          <a:lstStyle/>
          <a:p>
            <a:r>
              <a:rPr lang="en-AU" dirty="0"/>
              <a:t>Combinations with restrictions</a:t>
            </a:r>
          </a:p>
        </p:txBody>
      </p:sp>
      <p:sp>
        <p:nvSpPr>
          <p:cNvPr id="3" name="Subtitle 2">
            <a:extLst>
              <a:ext uri="{FF2B5EF4-FFF2-40B4-BE49-F238E27FC236}">
                <a16:creationId xmlns:a16="http://schemas.microsoft.com/office/drawing/2014/main" id="{DF491EF3-ADFA-4E83-A5AB-8F35185507BE}"/>
              </a:ext>
            </a:extLst>
          </p:cNvPr>
          <p:cNvSpPr>
            <a:spLocks noGrp="1"/>
          </p:cNvSpPr>
          <p:nvPr>
            <p:ph type="subTitle" idx="1"/>
          </p:nvPr>
        </p:nvSpPr>
        <p:spPr/>
        <p:txBody>
          <a:bodyPr/>
          <a:lstStyle/>
          <a:p>
            <a:r>
              <a:rPr lang="en-AU" dirty="0"/>
              <a:t>7F</a:t>
            </a:r>
          </a:p>
        </p:txBody>
      </p:sp>
    </p:spTree>
    <p:extLst>
      <p:ext uri="{BB962C8B-B14F-4D97-AF65-F5344CB8AC3E}">
        <p14:creationId xmlns:p14="http://schemas.microsoft.com/office/powerpoint/2010/main" val="302189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B3878-B569-4534-9426-2E9B278EB800}"/>
              </a:ext>
            </a:extLst>
          </p:cNvPr>
          <p:cNvSpPr>
            <a:spLocks noGrp="1"/>
          </p:cNvSpPr>
          <p:nvPr>
            <p:ph type="title"/>
          </p:nvPr>
        </p:nvSpPr>
        <p:spPr>
          <a:xfrm>
            <a:off x="1097280" y="286603"/>
            <a:ext cx="10058400" cy="1016903"/>
          </a:xfrm>
        </p:spPr>
        <p:txBody>
          <a:bodyPr/>
          <a:lstStyle/>
          <a:p>
            <a:r>
              <a:rPr lang="en-AU" dirty="0"/>
              <a:t>Combinations including specific items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B3FBABD-2E52-48BB-B9FD-69D097A86E81}"/>
                  </a:ext>
                </a:extLst>
              </p:cNvPr>
              <p:cNvSpPr>
                <a:spLocks noGrp="1"/>
              </p:cNvSpPr>
              <p:nvPr>
                <p:ph idx="1"/>
              </p:nvPr>
            </p:nvSpPr>
            <p:spPr>
              <a:xfrm>
                <a:off x="564204" y="1845733"/>
                <a:ext cx="11206264" cy="4477245"/>
              </a:xfrm>
            </p:spPr>
            <p:txBody>
              <a:bodyPr>
                <a:normAutofit/>
              </a:bodyPr>
              <a:lstStyle/>
              <a:p>
                <a:r>
                  <a:rPr lang="en-US" sz="2400" dirty="0"/>
                  <a:t>Grace belongs to a group of eight workers. How many ways can a team of four workers be selected if Grace must be on the team?</a:t>
                </a:r>
              </a:p>
              <a:p>
                <a:r>
                  <a:rPr lang="en-US" sz="2400" dirty="0"/>
                  <a:t>A hand of cards consists of five cards drawn from a deck of 52 playing cards. How many hands contain both the queen and the king of hearts?</a:t>
                </a:r>
              </a:p>
              <a:p>
                <a14:m>
                  <m:oMath xmlns:m="http://schemas.openxmlformats.org/officeDocument/2006/math">
                    <m:sSup>
                      <m:sSupPr>
                        <m:ctrlPr>
                          <a:rPr lang="en-US" sz="2400" i="1" smtClean="0">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US" sz="2400" b="0" i="1" smtClean="0">
                            <a:latin typeface="Cambria Math" panose="02040503050406030204" pitchFamily="18" charset="0"/>
                          </a:rPr>
                          <m:t>7</m:t>
                        </m:r>
                      </m:sup>
                    </m:sSup>
                    <m:sSub>
                      <m:sSubPr>
                        <m:ctrlPr>
                          <a:rPr lang="en-US" sz="2400" i="1" dirty="0">
                            <a:latin typeface="Cambria Math" panose="02040503050406030204" pitchFamily="18" charset="0"/>
                          </a:rPr>
                        </m:ctrlPr>
                      </m:sSubPr>
                      <m:e>
                        <m:r>
                          <a:rPr lang="en-AU" sz="2400" b="0" i="1" dirty="0" smtClean="0">
                            <a:latin typeface="Cambria Math" panose="02040503050406030204" pitchFamily="18" charset="0"/>
                          </a:rPr>
                          <m:t>𝐶</m:t>
                        </m:r>
                      </m:e>
                      <m:sub>
                        <m:r>
                          <a:rPr lang="en-US" sz="2400" b="0" i="1" dirty="0" smtClean="0">
                            <a:latin typeface="Cambria Math" panose="02040503050406030204" pitchFamily="18" charset="0"/>
                          </a:rPr>
                          <m:t>3</m:t>
                        </m:r>
                      </m:sub>
                    </m:sSub>
                    <m:r>
                      <a:rPr lang="en-US" sz="2400" b="0" i="1" dirty="0" smtClean="0">
                        <a:latin typeface="Cambria Math" panose="02040503050406030204" pitchFamily="18" charset="0"/>
                      </a:rPr>
                      <m:t> </m:t>
                    </m:r>
                  </m:oMath>
                </a14:m>
                <a:r>
                  <a:rPr lang="en-US" sz="2400" dirty="0"/>
                  <a:t>=35	</a:t>
                </a:r>
              </a:p>
              <a:p>
                <a:r>
                  <a:rPr lang="en-US" sz="2400" dirty="0"/>
                  <a:t>Grace must be in the selection. Therefore three more workers are to be selected from the remaining seven workers.</a:t>
                </a:r>
              </a:p>
              <a:p>
                <a14:m>
                  <m:oMath xmlns:m="http://schemas.openxmlformats.org/officeDocument/2006/math">
                    <m:sSup>
                      <m:sSupPr>
                        <m:ctrlPr>
                          <a:rPr lang="en-US" sz="2400" i="1" smtClean="0">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b="0" i="1" smtClean="0">
                            <a:latin typeface="Cambria Math" panose="02040503050406030204" pitchFamily="18" charset="0"/>
                          </a:rPr>
                          <m:t>50</m:t>
                        </m:r>
                      </m:sup>
                    </m:sSup>
                    <m:sSub>
                      <m:sSubPr>
                        <m:ctrlPr>
                          <a:rPr lang="en-US" sz="2400" i="1" dirty="0">
                            <a:latin typeface="Cambria Math" panose="02040503050406030204" pitchFamily="18" charset="0"/>
                          </a:rPr>
                        </m:ctrlPr>
                      </m:sSubPr>
                      <m:e>
                        <m:r>
                          <a:rPr lang="en-US" sz="2400" i="1" dirty="0">
                            <a:latin typeface="Cambria Math" panose="02040503050406030204" pitchFamily="18" charset="0"/>
                          </a:rPr>
                          <m:t>𝑃</m:t>
                        </m:r>
                      </m:e>
                      <m:sub>
                        <m:r>
                          <a:rPr lang="en-US" sz="2400" b="0" i="1" dirty="0" smtClean="0">
                            <a:latin typeface="Cambria Math" panose="02040503050406030204" pitchFamily="18" charset="0"/>
                          </a:rPr>
                          <m:t>3</m:t>
                        </m:r>
                      </m:sub>
                    </m:sSub>
                    <m:r>
                      <a:rPr lang="en-US" sz="2400" b="0" i="1" dirty="0" smtClean="0">
                        <a:latin typeface="Cambria Math" panose="02040503050406030204" pitchFamily="18" charset="0"/>
                      </a:rPr>
                      <m:t> </m:t>
                    </m:r>
                  </m:oMath>
                </a14:m>
                <a:r>
                  <a:rPr lang="en-US" sz="2400" dirty="0"/>
                  <a:t>=19600	</a:t>
                </a:r>
              </a:p>
              <a:p>
                <a:r>
                  <a:rPr lang="en-US" sz="2400" dirty="0"/>
                  <a:t>The queen and king of hearts must be in the selection. So three more cards are to be selected from the remaining 50 cards.</a:t>
                </a:r>
                <a:endParaRPr lang="en-AU" sz="2400" dirty="0"/>
              </a:p>
            </p:txBody>
          </p:sp>
        </mc:Choice>
        <mc:Fallback>
          <p:sp>
            <p:nvSpPr>
              <p:cNvPr id="3" name="Content Placeholder 2">
                <a:extLst>
                  <a:ext uri="{FF2B5EF4-FFF2-40B4-BE49-F238E27FC236}">
                    <a16:creationId xmlns:a16="http://schemas.microsoft.com/office/drawing/2014/main" id="{5B3FBABD-2E52-48BB-B9FD-69D097A86E81}"/>
                  </a:ext>
                </a:extLst>
              </p:cNvPr>
              <p:cNvSpPr>
                <a:spLocks noGrp="1" noRot="1" noChangeAspect="1" noMove="1" noResize="1" noEditPoints="1" noAdjustHandles="1" noChangeArrowheads="1" noChangeShapeType="1" noTextEdit="1"/>
              </p:cNvSpPr>
              <p:nvPr>
                <p:ph idx="1"/>
              </p:nvPr>
            </p:nvSpPr>
            <p:spPr>
              <a:xfrm>
                <a:off x="564204" y="1845733"/>
                <a:ext cx="11206264" cy="4477245"/>
              </a:xfrm>
              <a:blipFill>
                <a:blip r:embed="rId2"/>
                <a:stretch>
                  <a:fillRect l="-871" t="-1907" r="-1741"/>
                </a:stretch>
              </a:blipFill>
            </p:spPr>
            <p:txBody>
              <a:bodyPr/>
              <a:lstStyle/>
              <a:p>
                <a:r>
                  <a:rPr lang="en-AU">
                    <a:noFill/>
                  </a:rPr>
                  <a:t> </a:t>
                </a:r>
              </a:p>
            </p:txBody>
          </p:sp>
        </mc:Fallback>
      </mc:AlternateContent>
    </p:spTree>
    <p:extLst>
      <p:ext uri="{BB962C8B-B14F-4D97-AF65-F5344CB8AC3E}">
        <p14:creationId xmlns:p14="http://schemas.microsoft.com/office/powerpoint/2010/main" val="209931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694002F-BDF3-4BE1-A322-FEF469074355}"/>
                  </a:ext>
                </a:extLst>
              </p:cNvPr>
              <p:cNvSpPr>
                <a:spLocks noGrp="1"/>
              </p:cNvSpPr>
              <p:nvPr>
                <p:ph idx="1"/>
              </p:nvPr>
            </p:nvSpPr>
            <p:spPr/>
            <p:txBody>
              <a:bodyPr>
                <a:normAutofit/>
              </a:bodyPr>
              <a:lstStyle/>
              <a:p>
                <a:r>
                  <a:rPr lang="en-US" sz="2400" dirty="0"/>
                  <a:t>Four students are to be chosen from a group of eight students for the school tennis team. Two members of the group, Sam and Tess, do not get along and cannot both be on the team. How many ways can the team be selected?</a:t>
                </a:r>
              </a:p>
              <a:p>
                <a:r>
                  <a:rPr lang="en-US" sz="2400" dirty="0"/>
                  <a:t>Solution</a:t>
                </a:r>
              </a:p>
              <a:p>
                <a:r>
                  <a:rPr lang="en-US" sz="2400" dirty="0"/>
                  <a:t>There are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8</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4</m:t>
                        </m:r>
                      </m:sub>
                    </m:sSub>
                  </m:oMath>
                </a14:m>
                <a:r>
                  <a:rPr lang="en-US" sz="2400" dirty="0"/>
                  <a:t> ways of selecting four students from eight. We then subtract the number of combinations that include both Sam and Tess. If Sam and Tess are on the team, then we can select two more students from the six that remain in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6</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2</m:t>
                        </m:r>
                      </m:sub>
                    </m:sSub>
                  </m:oMath>
                </a14:m>
                <a:r>
                  <a:rPr lang="en-US" sz="2400" dirty="0"/>
                  <a:t> ways. This gives</a:t>
                </a:r>
              </a:p>
              <a:p>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8</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4</m:t>
                        </m:r>
                      </m:sub>
                    </m:sSub>
                    <m:r>
                      <a:rPr lang="en-US" sz="2800" i="1" dirty="0">
                        <a:latin typeface="Cambria Math" panose="02040503050406030204" pitchFamily="18" charset="0"/>
                      </a:rPr>
                      <m:t> </m:t>
                    </m:r>
                  </m:oMath>
                </a14:m>
                <a:r>
                  <a:rPr lang="en-US" sz="2800" dirty="0"/>
                  <a:t>− </a:t>
                </a:r>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6</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2</m:t>
                        </m:r>
                      </m:sub>
                    </m:sSub>
                    <m:r>
                      <a:rPr lang="en-US" sz="2800" i="1" dirty="0">
                        <a:latin typeface="Cambria Math" panose="02040503050406030204" pitchFamily="18" charset="0"/>
                      </a:rPr>
                      <m:t> </m:t>
                    </m:r>
                  </m:oMath>
                </a14:m>
                <a:r>
                  <a:rPr lang="en-US" sz="2800" dirty="0"/>
                  <a:t>=55</a:t>
                </a:r>
                <a:endParaRPr lang="en-AU" sz="2800" dirty="0"/>
              </a:p>
            </p:txBody>
          </p:sp>
        </mc:Choice>
        <mc:Fallback>
          <p:sp>
            <p:nvSpPr>
              <p:cNvPr id="3" name="Content Placeholder 2">
                <a:extLst>
                  <a:ext uri="{FF2B5EF4-FFF2-40B4-BE49-F238E27FC236}">
                    <a16:creationId xmlns:a16="http://schemas.microsoft.com/office/drawing/2014/main" id="{7694002F-BDF3-4BE1-A322-FEF469074355}"/>
                  </a:ext>
                </a:extLst>
              </p:cNvPr>
              <p:cNvSpPr>
                <a:spLocks noGrp="1" noRot="1" noChangeAspect="1" noMove="1" noResize="1" noEditPoints="1" noAdjustHandles="1" noChangeArrowheads="1" noChangeShapeType="1" noTextEdit="1"/>
              </p:cNvSpPr>
              <p:nvPr>
                <p:ph idx="1"/>
              </p:nvPr>
            </p:nvSpPr>
            <p:spPr>
              <a:blipFill>
                <a:blip r:embed="rId2"/>
                <a:stretch>
                  <a:fillRect l="-909" t="-2121" r="-1636"/>
                </a:stretch>
              </a:blipFill>
            </p:spPr>
            <p:txBody>
              <a:bodyPr/>
              <a:lstStyle/>
              <a:p>
                <a:r>
                  <a:rPr lang="en-AU">
                    <a:noFill/>
                  </a:rPr>
                  <a:t> </a:t>
                </a:r>
              </a:p>
            </p:txBody>
          </p:sp>
        </mc:Fallback>
      </mc:AlternateContent>
      <p:sp>
        <p:nvSpPr>
          <p:cNvPr id="4" name="Title 1">
            <a:extLst>
              <a:ext uri="{FF2B5EF4-FFF2-40B4-BE49-F238E27FC236}">
                <a16:creationId xmlns:a16="http://schemas.microsoft.com/office/drawing/2014/main" id="{23498A5C-A86F-484A-821C-C179B363138E}"/>
              </a:ext>
            </a:extLst>
          </p:cNvPr>
          <p:cNvSpPr>
            <a:spLocks noGrp="1"/>
          </p:cNvSpPr>
          <p:nvPr>
            <p:ph type="title"/>
          </p:nvPr>
        </p:nvSpPr>
        <p:spPr>
          <a:xfrm>
            <a:off x="1096963" y="287339"/>
            <a:ext cx="10058400" cy="1093990"/>
          </a:xfrm>
        </p:spPr>
        <p:txBody>
          <a:bodyPr/>
          <a:lstStyle/>
          <a:p>
            <a:r>
              <a:rPr lang="en-AU" dirty="0"/>
              <a:t>Combinations including specific items</a:t>
            </a:r>
          </a:p>
        </p:txBody>
      </p:sp>
    </p:spTree>
    <p:extLst>
      <p:ext uri="{BB962C8B-B14F-4D97-AF65-F5344CB8AC3E}">
        <p14:creationId xmlns:p14="http://schemas.microsoft.com/office/powerpoint/2010/main" val="151105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535DA-893B-460C-80E1-6DCF27C100BC}"/>
              </a:ext>
            </a:extLst>
          </p:cNvPr>
          <p:cNvSpPr>
            <a:spLocks noGrp="1"/>
          </p:cNvSpPr>
          <p:nvPr>
            <p:ph type="title"/>
          </p:nvPr>
        </p:nvSpPr>
        <p:spPr>
          <a:xfrm>
            <a:off x="1097280" y="286604"/>
            <a:ext cx="10058400" cy="705617"/>
          </a:xfrm>
        </p:spPr>
        <p:txBody>
          <a:bodyPr>
            <a:normAutofit fontScale="90000"/>
          </a:bodyPr>
          <a:lstStyle/>
          <a:p>
            <a:r>
              <a:rPr lang="en-AU" dirty="0"/>
              <a:t>Combinations from multiple groups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0A506B4-B4BA-4AFA-B3FE-BED0267F6D99}"/>
                  </a:ext>
                </a:extLst>
              </p:cNvPr>
              <p:cNvSpPr>
                <a:spLocks noGrp="1"/>
              </p:cNvSpPr>
              <p:nvPr>
                <p:ph idx="1"/>
              </p:nvPr>
            </p:nvSpPr>
            <p:spPr>
              <a:xfrm>
                <a:off x="0" y="1799617"/>
                <a:ext cx="12192000" cy="4426085"/>
              </a:xfrm>
            </p:spPr>
            <p:txBody>
              <a:bodyPr>
                <a:noAutofit/>
              </a:bodyPr>
              <a:lstStyle/>
              <a:p>
                <a:r>
                  <a:rPr lang="en-US" sz="2400" dirty="0"/>
                  <a:t>From seven women and four men in a workplace, how many groups of five can be chosen:</a:t>
                </a:r>
              </a:p>
              <a:p>
                <a:r>
                  <a:rPr lang="en-US" sz="2400" dirty="0"/>
                  <a:t>1. without restriction</a:t>
                </a:r>
              </a:p>
              <a:p>
                <a:r>
                  <a:rPr lang="en-US" sz="2400" dirty="0"/>
                  <a:t>2. containing three women and two men</a:t>
                </a:r>
              </a:p>
              <a:p>
                <a:r>
                  <a:rPr lang="en-US" sz="2400" dirty="0"/>
                  <a:t>Solution</a:t>
                </a:r>
              </a:p>
              <a:p>
                <a:r>
                  <a:rPr lang="en-US" sz="2400" dirty="0"/>
                  <a:t>1. There are 11 people in total, from which we must select five. This gives</a:t>
                </a:r>
              </a:p>
              <a:p>
                <a:r>
                  <a:rPr lang="en-US" sz="2400" dirty="0"/>
                  <a:t> </a:t>
                </a:r>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11</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5</m:t>
                        </m:r>
                      </m:sub>
                    </m:sSub>
                    <m:r>
                      <a:rPr lang="en-US" sz="2800" i="1" dirty="0">
                        <a:latin typeface="Cambria Math" panose="02040503050406030204" pitchFamily="18" charset="0"/>
                      </a:rPr>
                      <m:t> </m:t>
                    </m:r>
                  </m:oMath>
                </a14:m>
                <a:r>
                  <a:rPr lang="en-US" sz="2800" dirty="0"/>
                  <a:t>=462</a:t>
                </a:r>
              </a:p>
              <a:p>
                <a:r>
                  <a:rPr lang="en-US" sz="2400" dirty="0"/>
                  <a:t>2. There are </a:t>
                </a:r>
                <a14:m>
                  <m:oMath xmlns:m="http://schemas.openxmlformats.org/officeDocument/2006/math">
                    <m:sSup>
                      <m:sSupPr>
                        <m:ctrlPr>
                          <a:rPr lang="en-US" sz="2400" i="1" smtClean="0">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b="0" i="1" smtClean="0">
                            <a:latin typeface="Cambria Math" panose="02040503050406030204" pitchFamily="18" charset="0"/>
                          </a:rPr>
                          <m:t>7</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b="0" i="1" dirty="0" smtClean="0">
                            <a:latin typeface="Cambria Math" panose="02040503050406030204" pitchFamily="18" charset="0"/>
                          </a:rPr>
                          <m:t>3</m:t>
                        </m:r>
                      </m:sub>
                    </m:sSub>
                  </m:oMath>
                </a14:m>
                <a:r>
                  <a:rPr lang="en-US" sz="2400" dirty="0"/>
                  <a:t> ways of selecting three women from seven. There are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b="0" i="1" smtClean="0">
                            <a:latin typeface="Cambria Math" panose="02040503050406030204" pitchFamily="18" charset="0"/>
                          </a:rPr>
                          <m:t>4</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b="0" i="1" dirty="0" smtClean="0">
                            <a:latin typeface="Cambria Math" panose="02040503050406030204" pitchFamily="18" charset="0"/>
                          </a:rPr>
                          <m:t>2</m:t>
                        </m:r>
                      </m:sub>
                    </m:sSub>
                    <m:r>
                      <a:rPr lang="en-US" sz="2400" i="1" dirty="0">
                        <a:latin typeface="Cambria Math" panose="02040503050406030204" pitchFamily="18" charset="0"/>
                      </a:rPr>
                      <m:t> </m:t>
                    </m:r>
                  </m:oMath>
                </a14:m>
                <a:r>
                  <a:rPr lang="en-US" sz="2400" dirty="0"/>
                  <a:t>ways of selecting two men from four. We then use the multiplication principle to give</a:t>
                </a:r>
              </a:p>
              <a:p>
                <a14:m>
                  <m:oMath xmlns:m="http://schemas.openxmlformats.org/officeDocument/2006/math">
                    <m:sSup>
                      <m:sSupPr>
                        <m:ctrlPr>
                          <a:rPr lang="en-US" sz="2800" i="1" smtClean="0">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7</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3</m:t>
                        </m:r>
                      </m:sub>
                    </m:sSub>
                  </m:oMath>
                </a14:m>
                <a:r>
                  <a:rPr lang="en-US" sz="2800" dirty="0"/>
                  <a:t> ⋅ </a:t>
                </a:r>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i="1">
                            <a:latin typeface="Cambria Math" panose="02040503050406030204" pitchFamily="18" charset="0"/>
                          </a:rPr>
                          <m:t>4</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i="1" dirty="0">
                            <a:latin typeface="Cambria Math" panose="02040503050406030204" pitchFamily="18" charset="0"/>
                          </a:rPr>
                          <m:t>2</m:t>
                        </m:r>
                      </m:sub>
                    </m:sSub>
                    <m:r>
                      <a:rPr lang="en-AU" sz="2800" i="1" dirty="0">
                        <a:latin typeface="Cambria Math" panose="02040503050406030204" pitchFamily="18" charset="0"/>
                      </a:rPr>
                      <m:t> </m:t>
                    </m:r>
                  </m:oMath>
                </a14:m>
                <a:r>
                  <a:rPr lang="en-US" sz="2800" dirty="0"/>
                  <a:t>=210</a:t>
                </a:r>
              </a:p>
            </p:txBody>
          </p:sp>
        </mc:Choice>
        <mc:Fallback>
          <p:sp>
            <p:nvSpPr>
              <p:cNvPr id="3" name="Content Placeholder 2">
                <a:extLst>
                  <a:ext uri="{FF2B5EF4-FFF2-40B4-BE49-F238E27FC236}">
                    <a16:creationId xmlns:a16="http://schemas.microsoft.com/office/drawing/2014/main" id="{C0A506B4-B4BA-4AFA-B3FE-BED0267F6D99}"/>
                  </a:ext>
                </a:extLst>
              </p:cNvPr>
              <p:cNvSpPr>
                <a:spLocks noGrp="1" noRot="1" noChangeAspect="1" noMove="1" noResize="1" noEditPoints="1" noAdjustHandles="1" noChangeArrowheads="1" noChangeShapeType="1" noTextEdit="1"/>
              </p:cNvSpPr>
              <p:nvPr>
                <p:ph idx="1"/>
              </p:nvPr>
            </p:nvSpPr>
            <p:spPr>
              <a:xfrm>
                <a:off x="0" y="1799617"/>
                <a:ext cx="12192000" cy="4426085"/>
              </a:xfrm>
              <a:blipFill>
                <a:blip r:embed="rId2"/>
                <a:stretch>
                  <a:fillRect l="-750" t="-1928" b="-3581"/>
                </a:stretch>
              </a:blipFill>
            </p:spPr>
            <p:txBody>
              <a:bodyPr/>
              <a:lstStyle/>
              <a:p>
                <a:r>
                  <a:rPr lang="en-AU">
                    <a:noFill/>
                  </a:rPr>
                  <a:t> </a:t>
                </a:r>
              </a:p>
            </p:txBody>
          </p:sp>
        </mc:Fallback>
      </mc:AlternateContent>
    </p:spTree>
    <p:extLst>
      <p:ext uri="{BB962C8B-B14F-4D97-AF65-F5344CB8AC3E}">
        <p14:creationId xmlns:p14="http://schemas.microsoft.com/office/powerpoint/2010/main" val="179956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535DA-893B-460C-80E1-6DCF27C100BC}"/>
              </a:ext>
            </a:extLst>
          </p:cNvPr>
          <p:cNvSpPr>
            <a:spLocks noGrp="1"/>
          </p:cNvSpPr>
          <p:nvPr>
            <p:ph type="title"/>
          </p:nvPr>
        </p:nvSpPr>
        <p:spPr>
          <a:xfrm>
            <a:off x="1097280" y="286604"/>
            <a:ext cx="10058400" cy="705617"/>
          </a:xfrm>
        </p:spPr>
        <p:txBody>
          <a:bodyPr>
            <a:normAutofit fontScale="90000"/>
          </a:bodyPr>
          <a:lstStyle/>
          <a:p>
            <a:r>
              <a:rPr lang="en-AU" dirty="0"/>
              <a:t>Combinations from multiple groups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0A506B4-B4BA-4AFA-B3FE-BED0267F6D99}"/>
                  </a:ext>
                </a:extLst>
              </p:cNvPr>
              <p:cNvSpPr>
                <a:spLocks noGrp="1"/>
              </p:cNvSpPr>
              <p:nvPr>
                <p:ph idx="1"/>
              </p:nvPr>
            </p:nvSpPr>
            <p:spPr>
              <a:xfrm>
                <a:off x="0" y="992221"/>
                <a:ext cx="12191999" cy="5058383"/>
              </a:xfrm>
            </p:spPr>
            <p:txBody>
              <a:bodyPr>
                <a:normAutofit fontScale="85000" lnSpcReduction="10000"/>
              </a:bodyPr>
              <a:lstStyle/>
              <a:p>
                <a:r>
                  <a:rPr lang="en-US" dirty="0"/>
                  <a:t>From seven women and four men in a workplace, how many groups of five can be chosen:</a:t>
                </a:r>
              </a:p>
              <a:p>
                <a:r>
                  <a:rPr lang="en-US" dirty="0"/>
                  <a:t>3. containing at least one man</a:t>
                </a:r>
              </a:p>
              <a:p>
                <a:r>
                  <a:rPr lang="en-US" dirty="0"/>
                  <a:t>4. containing at most one man?</a:t>
                </a:r>
              </a:p>
              <a:p>
                <a:r>
                  <a:rPr lang="en-US" dirty="0"/>
                  <a:t>Method 1</a:t>
                </a:r>
              </a:p>
              <a:p>
                <a:r>
                  <a:rPr lang="en-US" dirty="0"/>
                  <a:t>If you select at least one man, then you select 1, 2, 3 or 4 men and fill the remaining positions with women. We use the multiplication and addition principles to give</a:t>
                </a:r>
              </a:p>
              <a:p>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b="0" i="1" smtClean="0">
                            <a:latin typeface="Cambria Math" panose="02040503050406030204" pitchFamily="18" charset="0"/>
                          </a:rPr>
                          <m:t>4</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1</m:t>
                        </m:r>
                      </m:sub>
                    </m:sSub>
                    <m:r>
                      <a:rPr lang="en-US"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b="0" i="1" smtClean="0">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4</m:t>
                        </m:r>
                      </m:sub>
                    </m:sSub>
                    <m:r>
                      <a:rPr lang="en-US"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b="0" i="1" smtClean="0">
                            <a:latin typeface="Cambria Math" panose="02040503050406030204" pitchFamily="18" charset="0"/>
                          </a:rPr>
                          <m:t>4</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2</m:t>
                        </m:r>
                      </m:sub>
                    </m:sSub>
                    <m:r>
                      <a:rPr lang="en-US"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3</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4</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3</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2</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4</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4</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1</m:t>
                        </m:r>
                      </m:sub>
                    </m:sSub>
                    <m:r>
                      <a:rPr lang="en-AU" sz="2600" i="1" dirty="0">
                        <a:latin typeface="Cambria Math" panose="02040503050406030204" pitchFamily="18" charset="0"/>
                      </a:rPr>
                      <m:t> </m:t>
                    </m:r>
                  </m:oMath>
                </a14:m>
                <a:r>
                  <a:rPr lang="en-US" sz="2600" dirty="0"/>
                  <a:t>=441</a:t>
                </a:r>
              </a:p>
              <a:p>
                <a:r>
                  <a:rPr lang="en-US" dirty="0"/>
                  <a:t>Method 2</a:t>
                </a:r>
              </a:p>
              <a:p>
                <a:r>
                  <a:rPr lang="en-US" dirty="0"/>
                  <a:t>It is more efficient to consider all selections of 5 people from 11 and then subtract the number of combinations containing all women. This gives</a:t>
                </a:r>
              </a:p>
              <a:p>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b="0" i="1" smtClean="0">
                            <a:latin typeface="Cambria Math" panose="02040503050406030204" pitchFamily="18" charset="0"/>
                          </a:rPr>
                          <m:t>11</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b="0" i="1" dirty="0" smtClean="0">
                            <a:latin typeface="Cambria Math" panose="02040503050406030204" pitchFamily="18" charset="0"/>
                          </a:rPr>
                          <m:t>5</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b="0" i="1" smtClean="0">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i="1" dirty="0">
                            <a:latin typeface="Cambria Math" panose="02040503050406030204" pitchFamily="18" charset="0"/>
                          </a:rPr>
                          <m:t>5</m:t>
                        </m:r>
                      </m:sub>
                    </m:sSub>
                    <m:r>
                      <a:rPr lang="en-AU" sz="2600" i="1" dirty="0">
                        <a:latin typeface="Cambria Math" panose="02040503050406030204" pitchFamily="18" charset="0"/>
                      </a:rPr>
                      <m:t> </m:t>
                    </m:r>
                  </m:oMath>
                </a14:m>
                <a:r>
                  <a:rPr lang="en-US" sz="2600" dirty="0"/>
                  <a:t>=441</a:t>
                </a:r>
              </a:p>
              <a:p>
                <a:r>
                  <a:rPr lang="en-US" dirty="0"/>
                  <a:t>If there is at most one man, then either there are no men or there is one man. If there are no men, then there are 7C5 ways of selecting all women. If there is one man, then there are 4C1 ways of selecting one man and 7C4 ways of selecting four women. This gives</a:t>
                </a:r>
              </a:p>
              <a:p>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i="1" dirty="0">
                            <a:latin typeface="Cambria Math" panose="02040503050406030204" pitchFamily="18" charset="0"/>
                          </a:rPr>
                          <m:t>5</m:t>
                        </m:r>
                      </m:sub>
                    </m:sSub>
                    <m:r>
                      <a:rPr lang="en-AU"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4</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i="1" dirty="0">
                            <a:latin typeface="Cambria Math" panose="02040503050406030204" pitchFamily="18" charset="0"/>
                          </a:rPr>
                          <m:t>1</m:t>
                        </m:r>
                      </m:sub>
                    </m:sSub>
                    <m:r>
                      <a:rPr lang="en-US" sz="2600" i="1" dirty="0">
                        <a:latin typeface="Cambria Math" panose="02040503050406030204" pitchFamily="18" charset="0"/>
                      </a:rPr>
                      <m:t> </m:t>
                    </m:r>
                  </m:oMath>
                </a14:m>
                <a:r>
                  <a:rPr lang="en-US" sz="2600" dirty="0"/>
                  <a:t>⋅ </a:t>
                </a:r>
                <a14:m>
                  <m:oMath xmlns:m="http://schemas.openxmlformats.org/officeDocument/2006/math">
                    <m:sSup>
                      <m:sSupPr>
                        <m:ctrlPr>
                          <a:rPr lang="en-US" sz="2600" i="1">
                            <a:latin typeface="Cambria Math" panose="02040503050406030204" pitchFamily="18" charset="0"/>
                          </a:rPr>
                        </m:ctrlPr>
                      </m:sSupPr>
                      <m:e>
                        <m:r>
                          <a:rPr lang="en-US" sz="2600" i="1">
                            <a:solidFill>
                              <a:schemeClr val="bg1"/>
                            </a:solidFill>
                            <a:latin typeface="Cambria Math" panose="02040503050406030204" pitchFamily="18" charset="0"/>
                          </a:rPr>
                          <m:t>0</m:t>
                        </m:r>
                      </m:e>
                      <m:sup>
                        <m:r>
                          <a:rPr lang="en-AU" sz="2600" i="1">
                            <a:latin typeface="Cambria Math" panose="02040503050406030204" pitchFamily="18" charset="0"/>
                          </a:rPr>
                          <m:t>7</m:t>
                        </m:r>
                      </m:sup>
                    </m:sSup>
                    <m:sSub>
                      <m:sSubPr>
                        <m:ctrlPr>
                          <a:rPr lang="en-US" sz="2600" i="1" dirty="0">
                            <a:latin typeface="Cambria Math" panose="02040503050406030204" pitchFamily="18" charset="0"/>
                          </a:rPr>
                        </m:ctrlPr>
                      </m:sSubPr>
                      <m:e>
                        <m:r>
                          <a:rPr lang="en-AU" sz="2600" i="1" dirty="0">
                            <a:latin typeface="Cambria Math" panose="02040503050406030204" pitchFamily="18" charset="0"/>
                          </a:rPr>
                          <m:t>𝐶</m:t>
                        </m:r>
                      </m:e>
                      <m:sub>
                        <m:r>
                          <a:rPr lang="en-AU" sz="2600" i="1" dirty="0">
                            <a:latin typeface="Cambria Math" panose="02040503050406030204" pitchFamily="18" charset="0"/>
                          </a:rPr>
                          <m:t>4</m:t>
                        </m:r>
                      </m:sub>
                    </m:sSub>
                    <m:r>
                      <a:rPr lang="en-US" sz="2600" i="1" dirty="0">
                        <a:latin typeface="Cambria Math" panose="02040503050406030204" pitchFamily="18" charset="0"/>
                      </a:rPr>
                      <m:t> </m:t>
                    </m:r>
                  </m:oMath>
                </a14:m>
                <a:r>
                  <a:rPr lang="en-US" sz="2600" dirty="0"/>
                  <a:t>=161</a:t>
                </a:r>
                <a:endParaRPr lang="en-AU" sz="2600" dirty="0"/>
              </a:p>
            </p:txBody>
          </p:sp>
        </mc:Choice>
        <mc:Fallback>
          <p:sp>
            <p:nvSpPr>
              <p:cNvPr id="3" name="Content Placeholder 2">
                <a:extLst>
                  <a:ext uri="{FF2B5EF4-FFF2-40B4-BE49-F238E27FC236}">
                    <a16:creationId xmlns:a16="http://schemas.microsoft.com/office/drawing/2014/main" id="{C0A506B4-B4BA-4AFA-B3FE-BED0267F6D99}"/>
                  </a:ext>
                </a:extLst>
              </p:cNvPr>
              <p:cNvSpPr>
                <a:spLocks noGrp="1" noRot="1" noChangeAspect="1" noMove="1" noResize="1" noEditPoints="1" noAdjustHandles="1" noChangeArrowheads="1" noChangeShapeType="1" noTextEdit="1"/>
              </p:cNvSpPr>
              <p:nvPr>
                <p:ph idx="1"/>
              </p:nvPr>
            </p:nvSpPr>
            <p:spPr>
              <a:xfrm>
                <a:off x="0" y="992221"/>
                <a:ext cx="12191999" cy="5058383"/>
              </a:xfrm>
              <a:blipFill>
                <a:blip r:embed="rId2"/>
                <a:stretch>
                  <a:fillRect l="-300" t="-1325" r="-1200" b="-482"/>
                </a:stretch>
              </a:blipFill>
            </p:spPr>
            <p:txBody>
              <a:bodyPr/>
              <a:lstStyle/>
              <a:p>
                <a:r>
                  <a:rPr lang="en-AU">
                    <a:noFill/>
                  </a:rPr>
                  <a:t> </a:t>
                </a:r>
              </a:p>
            </p:txBody>
          </p:sp>
        </mc:Fallback>
      </mc:AlternateContent>
    </p:spTree>
    <p:extLst>
      <p:ext uri="{BB962C8B-B14F-4D97-AF65-F5344CB8AC3E}">
        <p14:creationId xmlns:p14="http://schemas.microsoft.com/office/powerpoint/2010/main" val="17680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 calcmode="lin" valueType="num">
                                      <p:cBhvr additive="base">
                                        <p:cTn id="4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288F4-14AC-436D-A50B-7C9E7724D598}"/>
              </a:ext>
            </a:extLst>
          </p:cNvPr>
          <p:cNvSpPr>
            <a:spLocks noGrp="1"/>
          </p:cNvSpPr>
          <p:nvPr>
            <p:ph type="title"/>
          </p:nvPr>
        </p:nvSpPr>
        <p:spPr>
          <a:xfrm>
            <a:off x="389105" y="286603"/>
            <a:ext cx="11361907" cy="1016903"/>
          </a:xfrm>
        </p:spPr>
        <p:txBody>
          <a:bodyPr/>
          <a:lstStyle/>
          <a:p>
            <a:r>
              <a:rPr lang="en-AU" dirty="0"/>
              <a:t>Permutations and combinations combined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A46B063-D8CD-4622-B0D7-C4D82BD36DAA}"/>
                  </a:ext>
                </a:extLst>
              </p:cNvPr>
              <p:cNvSpPr>
                <a:spLocks noGrp="1"/>
              </p:cNvSpPr>
              <p:nvPr>
                <p:ph idx="1"/>
              </p:nvPr>
            </p:nvSpPr>
            <p:spPr>
              <a:xfrm>
                <a:off x="0" y="1845733"/>
                <a:ext cx="12192000" cy="4418879"/>
              </a:xfrm>
            </p:spPr>
            <p:txBody>
              <a:bodyPr>
                <a:normAutofit/>
              </a:bodyPr>
              <a:lstStyle/>
              <a:p>
                <a:r>
                  <a:rPr lang="en-US" sz="2400" dirty="0"/>
                  <a:t>1. How many arrangements of the letters in the word DUPLICATE can be made that have two vowels and three consonants?</a:t>
                </a:r>
              </a:p>
              <a:p>
                <a:r>
                  <a:rPr lang="en-US" sz="2400" dirty="0"/>
                  <a:t>2. A president, vice-president, secretary and treasurer are to be chosen from a group containing seven women and six men. How many ways can this be done if exactly two women are chosen?	</a:t>
                </a:r>
              </a:p>
              <a:p>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i="1">
                            <a:latin typeface="Cambria Math" panose="02040503050406030204" pitchFamily="18" charset="0"/>
                          </a:rPr>
                          <m:t>4</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2</m:t>
                        </m:r>
                      </m:sub>
                    </m:sSub>
                    <m:r>
                      <a:rPr lang="en-US" sz="2800" i="1" dirty="0">
                        <a:latin typeface="Cambria Math" panose="02040503050406030204" pitchFamily="18" charset="0"/>
                      </a:rPr>
                      <m:t> </m:t>
                    </m:r>
                  </m:oMath>
                </a14:m>
                <a:r>
                  <a:rPr lang="en-US" sz="2800" dirty="0"/>
                  <a:t>⋅ </a:t>
                </a:r>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5</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b="0" i="1" dirty="0" smtClean="0">
                            <a:latin typeface="Cambria Math" panose="02040503050406030204" pitchFamily="18" charset="0"/>
                          </a:rPr>
                          <m:t>3</m:t>
                        </m:r>
                      </m:sub>
                    </m:sSub>
                    <m:r>
                      <a:rPr lang="en-US" sz="2800" i="1" dirty="0">
                        <a:latin typeface="Cambria Math" panose="02040503050406030204" pitchFamily="18" charset="0"/>
                      </a:rPr>
                      <m:t> </m:t>
                    </m:r>
                  </m:oMath>
                </a14:m>
                <a:r>
                  <a:rPr lang="en-US" sz="2800" dirty="0"/>
                  <a:t>⋅5!=7200	</a:t>
                </a:r>
              </a:p>
              <a:p>
                <a:r>
                  <a:rPr lang="en-US" sz="2400" dirty="0"/>
                  <a:t>There are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4</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2</m:t>
                        </m:r>
                      </m:sub>
                    </m:sSub>
                  </m:oMath>
                </a14:m>
                <a:r>
                  <a:rPr lang="en-US" sz="2400" dirty="0"/>
                  <a:t> ways of selecting 2 of 4 vowels and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5</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3</m:t>
                        </m:r>
                      </m:sub>
                    </m:sSub>
                  </m:oMath>
                </a14:m>
                <a:r>
                  <a:rPr lang="en-US" sz="2400" dirty="0"/>
                  <a:t> ways of selecting 3 of 5 consonants. Once chosen, the 5 letters can be arranged in 5! ways.</a:t>
                </a:r>
              </a:p>
              <a:p>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7</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i="1" dirty="0">
                            <a:latin typeface="Cambria Math" panose="02040503050406030204" pitchFamily="18" charset="0"/>
                          </a:rPr>
                          <m:t>2</m:t>
                        </m:r>
                      </m:sub>
                    </m:sSub>
                    <m:r>
                      <a:rPr lang="en-US" sz="2800" i="1" dirty="0">
                        <a:latin typeface="Cambria Math" panose="02040503050406030204" pitchFamily="18" charset="0"/>
                      </a:rPr>
                      <m:t> </m:t>
                    </m:r>
                  </m:oMath>
                </a14:m>
                <a:r>
                  <a:rPr lang="en-US" sz="2800" dirty="0"/>
                  <a:t>⋅ </a:t>
                </a:r>
                <a14:m>
                  <m:oMath xmlns:m="http://schemas.openxmlformats.org/officeDocument/2006/math">
                    <m:sSup>
                      <m:sSupPr>
                        <m:ctrlPr>
                          <a:rPr lang="en-US" sz="2800" i="1">
                            <a:latin typeface="Cambria Math" panose="02040503050406030204" pitchFamily="18" charset="0"/>
                          </a:rPr>
                        </m:ctrlPr>
                      </m:sSupPr>
                      <m:e>
                        <m:r>
                          <a:rPr lang="en-US" sz="2800" i="1">
                            <a:solidFill>
                              <a:schemeClr val="bg1"/>
                            </a:solidFill>
                            <a:latin typeface="Cambria Math" panose="02040503050406030204" pitchFamily="18" charset="0"/>
                          </a:rPr>
                          <m:t>0</m:t>
                        </m:r>
                      </m:e>
                      <m:sup>
                        <m:r>
                          <a:rPr lang="en-AU" sz="2800" b="0" i="1" smtClean="0">
                            <a:latin typeface="Cambria Math" panose="02040503050406030204" pitchFamily="18" charset="0"/>
                          </a:rPr>
                          <m:t>6</m:t>
                        </m:r>
                      </m:sup>
                    </m:sSup>
                    <m:sSub>
                      <m:sSubPr>
                        <m:ctrlPr>
                          <a:rPr lang="en-US" sz="2800" i="1" dirty="0">
                            <a:latin typeface="Cambria Math" panose="02040503050406030204" pitchFamily="18" charset="0"/>
                          </a:rPr>
                        </m:ctrlPr>
                      </m:sSubPr>
                      <m:e>
                        <m:r>
                          <a:rPr lang="en-AU" sz="2800" i="1" dirty="0">
                            <a:latin typeface="Cambria Math" panose="02040503050406030204" pitchFamily="18" charset="0"/>
                          </a:rPr>
                          <m:t>𝐶</m:t>
                        </m:r>
                      </m:e>
                      <m:sub>
                        <m:r>
                          <a:rPr lang="en-AU" sz="2800" i="1" dirty="0">
                            <a:latin typeface="Cambria Math" panose="02040503050406030204" pitchFamily="18" charset="0"/>
                          </a:rPr>
                          <m:t>2</m:t>
                        </m:r>
                      </m:sub>
                    </m:sSub>
                    <m:r>
                      <a:rPr lang="en-US" sz="2800" i="1" dirty="0">
                        <a:latin typeface="Cambria Math" panose="02040503050406030204" pitchFamily="18" charset="0"/>
                      </a:rPr>
                      <m:t> </m:t>
                    </m:r>
                  </m:oMath>
                </a14:m>
                <a:r>
                  <a:rPr lang="en-US" sz="2800" dirty="0"/>
                  <a:t>⋅4!=7560	</a:t>
                </a:r>
              </a:p>
              <a:p>
                <a:r>
                  <a:rPr lang="en-US" sz="2400" dirty="0"/>
                  <a:t>There are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7</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2</m:t>
                        </m:r>
                      </m:sub>
                    </m:sSub>
                  </m:oMath>
                </a14:m>
                <a:r>
                  <a:rPr lang="en-US" sz="2400" dirty="0"/>
                  <a:t> ways of selecting 2 of 7 women and </a:t>
                </a:r>
                <a14:m>
                  <m:oMath xmlns:m="http://schemas.openxmlformats.org/officeDocument/2006/math">
                    <m:sSup>
                      <m:sSupPr>
                        <m:ctrlPr>
                          <a:rPr lang="en-US" sz="2400" i="1">
                            <a:latin typeface="Cambria Math" panose="02040503050406030204" pitchFamily="18" charset="0"/>
                          </a:rPr>
                        </m:ctrlPr>
                      </m:sSupPr>
                      <m:e>
                        <m:r>
                          <a:rPr lang="en-US" sz="2400" i="1">
                            <a:solidFill>
                              <a:schemeClr val="bg1"/>
                            </a:solidFill>
                            <a:latin typeface="Cambria Math" panose="02040503050406030204" pitchFamily="18" charset="0"/>
                          </a:rPr>
                          <m:t>0</m:t>
                        </m:r>
                      </m:e>
                      <m:sup>
                        <m:r>
                          <a:rPr lang="en-AU" sz="2400" i="1">
                            <a:latin typeface="Cambria Math" panose="02040503050406030204" pitchFamily="18" charset="0"/>
                          </a:rPr>
                          <m:t>6</m:t>
                        </m:r>
                      </m:sup>
                    </m:sSup>
                    <m:sSub>
                      <m:sSubPr>
                        <m:ctrlPr>
                          <a:rPr lang="en-US" sz="2400" i="1" dirty="0">
                            <a:latin typeface="Cambria Math" panose="02040503050406030204" pitchFamily="18" charset="0"/>
                          </a:rPr>
                        </m:ctrlPr>
                      </m:sSubPr>
                      <m:e>
                        <m:r>
                          <a:rPr lang="en-AU" sz="2400" i="1" dirty="0">
                            <a:latin typeface="Cambria Math" panose="02040503050406030204" pitchFamily="18" charset="0"/>
                          </a:rPr>
                          <m:t>𝐶</m:t>
                        </m:r>
                      </m:e>
                      <m:sub>
                        <m:r>
                          <a:rPr lang="en-AU" sz="2400" i="1" dirty="0">
                            <a:latin typeface="Cambria Math" panose="02040503050406030204" pitchFamily="18" charset="0"/>
                          </a:rPr>
                          <m:t>2</m:t>
                        </m:r>
                      </m:sub>
                    </m:sSub>
                  </m:oMath>
                </a14:m>
                <a:r>
                  <a:rPr lang="en-US" sz="2400" dirty="0"/>
                  <a:t> ways of selecting 2 of 6 men. Once chosen, the 4 people can be arranged into the positions in 4! ways.</a:t>
                </a:r>
                <a:endParaRPr lang="en-AU" sz="2400" dirty="0"/>
              </a:p>
            </p:txBody>
          </p:sp>
        </mc:Choice>
        <mc:Fallback>
          <p:sp>
            <p:nvSpPr>
              <p:cNvPr id="3" name="Content Placeholder 2">
                <a:extLst>
                  <a:ext uri="{FF2B5EF4-FFF2-40B4-BE49-F238E27FC236}">
                    <a16:creationId xmlns:a16="http://schemas.microsoft.com/office/drawing/2014/main" id="{FA46B063-D8CD-4622-B0D7-C4D82BD36DAA}"/>
                  </a:ext>
                </a:extLst>
              </p:cNvPr>
              <p:cNvSpPr>
                <a:spLocks noGrp="1" noRot="1" noChangeAspect="1" noMove="1" noResize="1" noEditPoints="1" noAdjustHandles="1" noChangeArrowheads="1" noChangeShapeType="1" noTextEdit="1"/>
              </p:cNvSpPr>
              <p:nvPr>
                <p:ph idx="1"/>
              </p:nvPr>
            </p:nvSpPr>
            <p:spPr>
              <a:xfrm>
                <a:off x="0" y="1845733"/>
                <a:ext cx="12192000" cy="4418879"/>
              </a:xfrm>
              <a:blipFill>
                <a:blip r:embed="rId2"/>
                <a:stretch>
                  <a:fillRect l="-750" t="-1931" b="-2483"/>
                </a:stretch>
              </a:blipFill>
            </p:spPr>
            <p:txBody>
              <a:bodyPr/>
              <a:lstStyle/>
              <a:p>
                <a:r>
                  <a:rPr lang="en-AU">
                    <a:noFill/>
                  </a:rPr>
                  <a:t> </a:t>
                </a:r>
              </a:p>
            </p:txBody>
          </p:sp>
        </mc:Fallback>
      </mc:AlternateContent>
    </p:spTree>
    <p:extLst>
      <p:ext uri="{BB962C8B-B14F-4D97-AF65-F5344CB8AC3E}">
        <p14:creationId xmlns:p14="http://schemas.microsoft.com/office/powerpoint/2010/main" val="87171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CCAFB-46C2-4620-B100-B73089452D23}"/>
              </a:ext>
            </a:extLst>
          </p:cNvPr>
          <p:cNvSpPr>
            <a:spLocks noGrp="1"/>
          </p:cNvSpPr>
          <p:nvPr>
            <p:ph type="title"/>
          </p:nvPr>
        </p:nvSpPr>
        <p:spPr/>
        <p:txBody>
          <a:bodyPr/>
          <a:lstStyle/>
          <a:p>
            <a:r>
              <a:rPr lang="en-AU" dirty="0"/>
              <a:t>Section summary</a:t>
            </a:r>
          </a:p>
        </p:txBody>
      </p:sp>
      <p:sp>
        <p:nvSpPr>
          <p:cNvPr id="3" name="Content Placeholder 2">
            <a:extLst>
              <a:ext uri="{FF2B5EF4-FFF2-40B4-BE49-F238E27FC236}">
                <a16:creationId xmlns:a16="http://schemas.microsoft.com/office/drawing/2014/main" id="{304C02B4-332C-4902-BB1E-B0B57B378E05}"/>
              </a:ext>
            </a:extLst>
          </p:cNvPr>
          <p:cNvSpPr>
            <a:spLocks noGrp="1"/>
          </p:cNvSpPr>
          <p:nvPr>
            <p:ph idx="1"/>
          </p:nvPr>
        </p:nvSpPr>
        <p:spPr/>
        <p:txBody>
          <a:bodyPr>
            <a:normAutofit/>
          </a:bodyPr>
          <a:lstStyle/>
          <a:p>
            <a:r>
              <a:rPr lang="en-US" sz="2800" dirty="0"/>
              <a:t>If a selection must include specific items, then this reduces both the number of items that we have to select and the number of items that we select from.</a:t>
            </a:r>
          </a:p>
          <a:p>
            <a:r>
              <a:rPr lang="en-US" sz="2800" dirty="0"/>
              <a:t>If we are required to make multiple selections from separate groups, then we multiply the number of ways of performing each task.</a:t>
            </a:r>
          </a:p>
          <a:p>
            <a:r>
              <a:rPr lang="en-US" sz="2800" dirty="0"/>
              <a:t>Some problems will require us to select and then arrange objects.</a:t>
            </a:r>
            <a:endParaRPr lang="en-AU" sz="2800" dirty="0"/>
          </a:p>
        </p:txBody>
      </p:sp>
    </p:spTree>
    <p:extLst>
      <p:ext uri="{BB962C8B-B14F-4D97-AF65-F5344CB8AC3E}">
        <p14:creationId xmlns:p14="http://schemas.microsoft.com/office/powerpoint/2010/main" val="315074725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53</TotalTime>
  <Words>775</Words>
  <Application>Microsoft Office PowerPoint</Application>
  <PresentationFormat>Widescreen</PresentationFormat>
  <Paragraphs>46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Cambria Math</vt:lpstr>
      <vt:lpstr>Retrospect</vt:lpstr>
      <vt:lpstr>Combinations with restrictions</vt:lpstr>
      <vt:lpstr>Combinations including specific items</vt:lpstr>
      <vt:lpstr>Combinations including specific items</vt:lpstr>
      <vt:lpstr>Combinations from multiple groups</vt:lpstr>
      <vt:lpstr>Combinations from multiple groups</vt:lpstr>
      <vt:lpstr>Permutations and combinations combined</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Combinations with restrictions</dc:title>
  <dc:creator>Lyn ZHANG</dc:creator>
  <cp:lastModifiedBy>Lyn ZHANG</cp:lastModifiedBy>
  <cp:revision>9</cp:revision>
  <dcterms:created xsi:type="dcterms:W3CDTF">2021-06-01T02:13:06Z</dcterms:created>
  <dcterms:modified xsi:type="dcterms:W3CDTF">2021-06-01T03:06:51Z</dcterms:modified>
</cp:coreProperties>
</file>