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93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3F77-E63F-4DDD-BD40-F48E81647380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3E72-D753-47BB-B70E-8EC4D33968C9}" type="slidenum">
              <a:rPr lang="en-AU" smtClean="0"/>
              <a:t>‹#›</a:t>
            </a:fld>
            <a:endParaRPr lang="en-A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385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3F77-E63F-4DDD-BD40-F48E81647380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3E72-D753-47BB-B70E-8EC4D33968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8883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3F77-E63F-4DDD-BD40-F48E81647380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3E72-D753-47BB-B70E-8EC4D33968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9655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3F77-E63F-4DDD-BD40-F48E81647380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3E72-D753-47BB-B70E-8EC4D33968C9}" type="slidenum">
              <a:rPr lang="en-AU" smtClean="0"/>
              <a:t>‹#›</a:t>
            </a:fld>
            <a:endParaRPr lang="en-A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3078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3F77-E63F-4DDD-BD40-F48E81647380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3E72-D753-47BB-B70E-8EC4D33968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6126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3F77-E63F-4DDD-BD40-F48E81647380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3E72-D753-47BB-B70E-8EC4D33968C9}" type="slidenum">
              <a:rPr lang="en-AU" smtClean="0"/>
              <a:t>‹#›</a:t>
            </a:fld>
            <a:endParaRPr lang="en-A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59505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3F77-E63F-4DDD-BD40-F48E81647380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3E72-D753-47BB-B70E-8EC4D33968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1614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3F77-E63F-4DDD-BD40-F48E81647380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3E72-D753-47BB-B70E-8EC4D33968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73475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3F77-E63F-4DDD-BD40-F48E81647380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3E72-D753-47BB-B70E-8EC4D33968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078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3F77-E63F-4DDD-BD40-F48E81647380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3E72-D753-47BB-B70E-8EC4D33968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0903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3F77-E63F-4DDD-BD40-F48E81647380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3E72-D753-47BB-B70E-8EC4D33968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0643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3F77-E63F-4DDD-BD40-F48E81647380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3E72-D753-47BB-B70E-8EC4D33968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8335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3F77-E63F-4DDD-BD40-F48E81647380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3E72-D753-47BB-B70E-8EC4D33968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596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3F77-E63F-4DDD-BD40-F48E81647380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3E72-D753-47BB-B70E-8EC4D33968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6311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3F77-E63F-4DDD-BD40-F48E81647380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3E72-D753-47BB-B70E-8EC4D33968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94845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3F77-E63F-4DDD-BD40-F48E81647380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3E72-D753-47BB-B70E-8EC4D33968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62040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3F77-E63F-4DDD-BD40-F48E81647380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3E72-D753-47BB-B70E-8EC4D33968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5635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B6E3F77-E63F-4DDD-BD40-F48E81647380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E0F3E72-D753-47BB-B70E-8EC4D33968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9492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0EA21-17B0-4D65-B2BF-AA4197E8D0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Pascal's triangle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D690FC-C5B9-4A0C-B416-4E560F447E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7G</a:t>
            </a:r>
          </a:p>
        </p:txBody>
      </p:sp>
    </p:spTree>
    <p:extLst>
      <p:ext uri="{BB962C8B-B14F-4D97-AF65-F5344CB8AC3E}">
        <p14:creationId xmlns:p14="http://schemas.microsoft.com/office/powerpoint/2010/main" val="1744261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61BA1-727F-49C2-88CD-5A933BA85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summary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DBE9894-1666-4D17-B92E-216BA138DE8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" y="350196"/>
                <a:ext cx="11342450" cy="3950871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>
                    <a:solidFill>
                      <a:schemeClr val="tx1"/>
                    </a:solidFill>
                  </a:rPr>
                  <a:t>The values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can be arranged to give Pascal’s triangle.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Each entry in Pascal’s triangle is the sum of the two entries immediately above.</a:t>
                </a:r>
              </a:p>
              <a:p>
                <a:r>
                  <a:rPr lang="en-US" sz="3200" dirty="0">
                    <a:solidFill>
                      <a:schemeClr val="tx1"/>
                    </a:solidFill>
                  </a:rPr>
                  <a:t>Pascal’s rule: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AU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sSub>
                      <m:sSubPr>
                        <m:ctrlPr>
                          <a:rPr lang="en-US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AU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sz="3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AU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AU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b>
                      <m:sSubPr>
                        <m:ctrlPr>
                          <a:rPr lang="en-US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AU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AU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3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AU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AU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b>
                      <m:sSubPr>
                        <m:ctrlPr>
                          <a:rPr lang="en-US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AU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endParaRPr lang="en-US" sz="3200" dirty="0">
                  <a:solidFill>
                    <a:schemeClr val="tx1"/>
                  </a:solidFill>
                </a:endParaRP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The sum of the entries in row n of Pascal’s triangle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 That is,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sSub>
                      <m:sSubPr>
                        <m:ctrlPr>
                          <a:rPr lang="en-US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3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sSub>
                      <m:sSubPr>
                        <m:ctrlPr>
                          <a:rPr lang="en-US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>
                    <a:solidFill>
                      <a:schemeClr val="tx1"/>
                    </a:solidFill>
                  </a:rPr>
                  <a:t>+⋯+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sSub>
                      <m:sSubPr>
                        <m:ctrlPr>
                          <a:rPr lang="en-US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3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sSub>
                      <m:sSubPr>
                        <m:ctrlPr>
                          <a:rPr lang="en-US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3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3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3200" dirty="0">
                  <a:solidFill>
                    <a:schemeClr val="tx1"/>
                  </a:solidFill>
                </a:endParaRP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A set of size n has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subsets, including the empty set and the set itself.</a:t>
                </a:r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DBE9894-1666-4D17-B92E-216BA138DE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" y="350196"/>
                <a:ext cx="11342450" cy="3950871"/>
              </a:xfrm>
              <a:blipFill>
                <a:blip r:embed="rId2"/>
                <a:stretch>
                  <a:fillRect l="-806" b="-15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5161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61755-A4A0-490B-9A52-3BAB748B5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Pascal's triangle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0ADB11-7F40-46AE-BBC0-ACEFC356ED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6187" y="214280"/>
                <a:ext cx="12192000" cy="1298642"/>
              </a:xfrm>
            </p:spPr>
            <p:txBody>
              <a:bodyPr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The diagram below consists of the binomial coefficients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A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sSub>
                      <m:sSub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AU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for 0≤n≤5. They form the first 6 rows of Pascal’s triangle.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0ADB11-7F40-46AE-BBC0-ACEFC356ED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6187" y="214280"/>
                <a:ext cx="12192000" cy="1298642"/>
              </a:xfrm>
              <a:blipFill>
                <a:blip r:embed="rId2"/>
                <a:stretch>
                  <a:fillRect l="-2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96D3AE77-0F5E-42D0-A147-E4DC7D6F57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97907"/>
            <a:ext cx="12192000" cy="2906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738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7A7D6-7EFB-4CB1-93D3-5D65AA4DE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Pascal’s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249D454-8F74-49EA-B1D5-521813A1C3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685800"/>
                <a:ext cx="10330774" cy="3615267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>
                    <a:solidFill>
                      <a:schemeClr val="tx1"/>
                    </a:solidFill>
                  </a:rPr>
                  <a:t>Each entry in Pascal’s triangle is the sum of the two entries immediately above.</a:t>
                </a:r>
              </a:p>
              <a:p>
                <a:endParaRPr lang="en-US" sz="2400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5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AU" sz="5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sSub>
                      <m:sSubPr>
                        <m:ctrlPr>
                          <a:rPr lang="en-US" sz="5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5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AU" sz="5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sz="5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54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5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AU" sz="5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AU" sz="5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b>
                      <m:sSubPr>
                        <m:ctrlPr>
                          <a:rPr lang="en-US" sz="5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5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AU" sz="5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AU" sz="5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5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5400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5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AU" sz="5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AU" sz="5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b>
                      <m:sSubPr>
                        <m:ctrlPr>
                          <a:rPr lang="en-US" sz="5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5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AU" sz="5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sz="5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54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chemeClr val="tx1"/>
                    </a:solidFill>
                  </a:rPr>
                  <a:t>         where 1≤r&lt;n</a:t>
                </a:r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249D454-8F74-49EA-B1D5-521813A1C3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85800"/>
                <a:ext cx="10330774" cy="3615267"/>
              </a:xfrm>
              <a:blipFill>
                <a:blip r:embed="rId2"/>
                <a:stretch>
                  <a:fillRect l="-47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6699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AB070-4E63-476F-A31E-DB3E79CCB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944" y="5960895"/>
            <a:ext cx="8534400" cy="897105"/>
          </a:xfrm>
        </p:spPr>
        <p:txBody>
          <a:bodyPr/>
          <a:lstStyle/>
          <a:p>
            <a:r>
              <a:rPr lang="en-AU" dirty="0"/>
              <a:t>Proof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4F9670-9C13-4DC8-B40E-5D964B78BFA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94554"/>
                <a:ext cx="12192000" cy="5408578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>
                    <a:solidFill>
                      <a:schemeClr val="tx1"/>
                    </a:solidFill>
                  </a:rPr>
                  <a:t>The number of subsets of {1,2,…,n} containing exactly r elements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AU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 Each of these subsets can be put into one of two groups: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those that contain n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those that do not contain n.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If the subset contains n, then each of the remaining r−1 elements must be chosen from {1,2,…,n−1}. Therefore the first group contains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AU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AU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AU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subsets.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If the subset does not contain n, then we still have to choose r elements from {1,2,…,n−1}. Therefore the second group contains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AU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AU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AU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subsets.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The two groups together contain all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AU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subsets and so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AU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sSub>
                      <m:sSubPr>
                        <m:ctrlPr>
                          <a:rPr lang="en-US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AU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sz="2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AU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AU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b>
                      <m:sSubPr>
                        <m:ctrlPr>
                          <a:rPr lang="en-US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AU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AU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2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AU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AU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b>
                      <m:sSubPr>
                        <m:ctrlPr>
                          <a:rPr lang="en-US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AU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sz="2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800" dirty="0">
                  <a:solidFill>
                    <a:schemeClr val="tx1"/>
                  </a:solidFill>
                </a:endParaRP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which establishes Pascal’s rule.</a:t>
                </a:r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4F9670-9C13-4DC8-B40E-5D964B78BF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94554"/>
                <a:ext cx="12192000" cy="5408578"/>
              </a:xfrm>
              <a:blipFill>
                <a:blip r:embed="rId2"/>
                <a:stretch>
                  <a:fillRect l="-400" b="-90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7338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A253C-E105-42BF-AB18-81968F5E0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C2E60E1-D623-4067-A22E-D63D64419F1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AU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sSub>
                      <m:sSubPr>
                        <m:ctrlPr>
                          <a:rPr lang="en-US" sz="3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3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AU" sz="3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sz="3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AU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AU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b>
                      <m:sSubPr>
                        <m:ctrlPr>
                          <a:rPr lang="en-US" sz="3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3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AU" sz="3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AU" sz="3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3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AU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AU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b>
                      <m:sSubPr>
                        <m:ctrlPr>
                          <a:rPr lang="en-US" sz="3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3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AU" sz="3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sz="3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36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3600" dirty="0">
                  <a:solidFill>
                    <a:schemeClr val="tx1"/>
                  </a:solidFill>
                </a:endParaRP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Given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17</m:t>
                        </m:r>
                      </m:sup>
                    </m:sSup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AU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=136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17</m:t>
                        </m:r>
                      </m:sup>
                    </m:sSup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=680, evaluate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We let n=18 and r=3 in Pascal’s rule: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17</m:t>
                        </m:r>
                      </m:sup>
                    </m:sSup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AU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17</m:t>
                        </m:r>
                      </m:sup>
                    </m:sSup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=</a:t>
                </a:r>
                <a:r>
                  <a:rPr lang="en-US" sz="2400" dirty="0">
                    <a:solidFill>
                      <a:schemeClr val="tx1"/>
                    </a:solidFill>
                  </a:rPr>
                  <a:t>136+680=816</a:t>
                </a:r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C2E60E1-D623-4067-A22E-D63D64419F1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534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8DF64-FBBE-46B5-9D49-042D92962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6167291"/>
            <a:ext cx="8534400" cy="58582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20E194C-61A0-4E3C-9C16-1FF62D8C9ED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6249" y="0"/>
                <a:ext cx="11955751" cy="3290384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>
                    <a:solidFill>
                      <a:schemeClr val="tx1"/>
                    </a:solidFill>
                  </a:rPr>
                  <a:t>Write down the n=6 row of Pascal’s triangle and then write down the value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Each entry in the n=6 row is the sum of the two entries immediately above.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=20	Note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the fourth entry in the row, since the first entry corresponds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</a:t>
                </a:r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20E194C-61A0-4E3C-9C16-1FF62D8C9E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6249" y="0"/>
                <a:ext cx="11955751" cy="3290384"/>
              </a:xfrm>
              <a:blipFill>
                <a:blip r:embed="rId2"/>
                <a:stretch>
                  <a:fillRect l="-408" r="-6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D19C5FF4-1647-4D63-8320-95D8CF5AB0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5211" y="2724047"/>
            <a:ext cx="6485563" cy="140990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61027E9-9E0F-4F8A-97D1-6F92B9840D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249" y="4168696"/>
            <a:ext cx="8382457" cy="199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31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4553C-240D-4A4F-9B04-6BEC5FFB4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488" y="5921984"/>
            <a:ext cx="8534400" cy="936016"/>
          </a:xfrm>
        </p:spPr>
        <p:txBody>
          <a:bodyPr/>
          <a:lstStyle/>
          <a:p>
            <a:r>
              <a:rPr lang="en-AU" dirty="0"/>
              <a:t>Subsets of a set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0EAC13-572B-4ED4-9216-6D104A8B04A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12191999" cy="5921984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>
                    <a:solidFill>
                      <a:schemeClr val="tx1"/>
                    </a:solidFill>
                  </a:rPr>
                  <a:t>Suppose your friend says to you: ‘I have five books that I no longer need, take any that you want.’ How many different selections are possible?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Solution 1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You could select none of the books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ways), or one out of five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ways), or two out of five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ways), and so on. This gives the answer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=32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Note that this is simply the sum of the entries in the n=5 row of Pascal’s triangle.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Solution 2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For each of the five books we have two options: either accept or reject the book. Using the multiplication principle, we obtain the answer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2×2×2×2×2=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=32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0EAC13-572B-4ED4-9216-6D104A8B04A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12191999" cy="5921984"/>
              </a:xfrm>
              <a:blipFill>
                <a:blip r:embed="rId2"/>
                <a:stretch>
                  <a:fillRect l="-4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9908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4553C-240D-4A4F-9B04-6BEC5FFB4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667" y="5453976"/>
            <a:ext cx="8534400" cy="936016"/>
          </a:xfrm>
        </p:spPr>
        <p:txBody>
          <a:bodyPr/>
          <a:lstStyle/>
          <a:p>
            <a:r>
              <a:rPr lang="en-AU" dirty="0"/>
              <a:t>Subsets of a set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0EAC13-572B-4ED4-9216-6D104A8B04A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12191999" cy="5921984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>
                    <a:solidFill>
                      <a:schemeClr val="tx1"/>
                    </a:solidFill>
                  </a:rPr>
                  <a:t>1. The sum of the entries in row n of Pascal’s triangle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 That is,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sSub>
                      <m:sSubPr>
                        <m:ctrlPr>
                          <a:rPr lang="en-US" sz="4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4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4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4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400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sSub>
                      <m:sSubPr>
                        <m:ctrlPr>
                          <a:rPr lang="en-US" sz="4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4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4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4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400" dirty="0">
                    <a:solidFill>
                      <a:schemeClr val="tx1"/>
                    </a:solidFill>
                  </a:rPr>
                  <a:t>+⋯+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sSub>
                      <m:sSubPr>
                        <m:ctrlPr>
                          <a:rPr lang="en-US" sz="4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4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4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4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4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400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sSub>
                      <m:sSubPr>
                        <m:ctrlPr>
                          <a:rPr lang="en-US" sz="4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4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4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4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4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4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4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4400" dirty="0">
                  <a:solidFill>
                    <a:schemeClr val="tx1"/>
                  </a:solidFill>
                </a:endParaRP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2. A set of size n has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subsets, including the </a:t>
                </a:r>
                <a:r>
                  <a:rPr lang="en-US" sz="2400" dirty="0">
                    <a:solidFill>
                      <a:srgbClr val="FF0000"/>
                    </a:solidFill>
                  </a:rPr>
                  <a:t>empty set and the set itself</a:t>
                </a:r>
                <a:r>
                  <a:rPr lang="en-US" sz="2400" dirty="0">
                    <a:solidFill>
                      <a:schemeClr val="tx1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0EAC13-572B-4ED4-9216-6D104A8B04A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12191999" cy="5921984"/>
              </a:xfrm>
              <a:blipFill>
                <a:blip r:embed="rId2"/>
                <a:stretch>
                  <a:fillRect l="-4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5954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59930-18D1-4EEB-B84F-9E01E626E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885954"/>
            <a:ext cx="8534400" cy="972046"/>
          </a:xfrm>
        </p:spPr>
        <p:txBody>
          <a:bodyPr/>
          <a:lstStyle/>
          <a:p>
            <a:r>
              <a:rPr lang="en-US" dirty="0"/>
              <a:t>Examples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8274955-998F-4052-AED2-CFDDF72D623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-1" y="0"/>
                <a:ext cx="11342451" cy="5885954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>
                    <a:solidFill>
                      <a:schemeClr val="tx1"/>
                    </a:solidFill>
                  </a:rPr>
                  <a:t>1. Your friend offers you any of six books that she no longer wants. How many selections are possible assuming that you take at least one book?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2. How many subsets of {1,2,3,…,10} have at least two elements?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32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>
                    <a:solidFill>
                      <a:schemeClr val="tx1"/>
                    </a:solidFill>
                  </a:rPr>
                  <a:t>−1=63	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There 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subsets of a set of size 6. We subtract 1 because we discard the empty set of no books.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  <m:r>
                      <a:rPr lang="en-US" sz="32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>
                    <a:solidFill>
                      <a:schemeClr val="tx1"/>
                    </a:solidFill>
                  </a:rPr>
                  <a:t>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  <m:sSub>
                      <m:sSubPr>
                        <m:ctrlPr>
                          <a:rPr lang="en-US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>
                    <a:solidFill>
                      <a:schemeClr val="tx1"/>
                    </a:solidFill>
                  </a:rPr>
                  <a:t>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  <m:sSub>
                      <m:sSubPr>
                        <m:ctrlPr>
                          <a:rPr lang="en-US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3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  <m:r>
                      <a:rPr lang="en-US" sz="3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>
                    <a:solidFill>
                      <a:schemeClr val="tx1"/>
                    </a:solidFill>
                  </a:rPr>
                  <a:t>−10−1=1013	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There 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subsets of a set of size 10. There 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subsets containing 1 element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subsets containing 0 elements.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8274955-998F-4052-AED2-CFDDF72D623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1" y="0"/>
                <a:ext cx="11342451" cy="5885954"/>
              </a:xfrm>
              <a:blipFill>
                <a:blip r:embed="rId2"/>
                <a:stretch>
                  <a:fillRect l="-430" r="-80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7841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c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1115</TotalTime>
  <Words>728</Words>
  <Application>Microsoft Office PowerPoint</Application>
  <PresentationFormat>Widescreen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Cambria Math</vt:lpstr>
      <vt:lpstr>Century Gothic</vt:lpstr>
      <vt:lpstr>Wingdings 3</vt:lpstr>
      <vt:lpstr>Slice</vt:lpstr>
      <vt:lpstr>Pascal's triangle</vt:lpstr>
      <vt:lpstr>Pascal's triangle</vt:lpstr>
      <vt:lpstr>Pascal’s rule</vt:lpstr>
      <vt:lpstr>Proof</vt:lpstr>
      <vt:lpstr>Example</vt:lpstr>
      <vt:lpstr>example</vt:lpstr>
      <vt:lpstr>Subsets of a set</vt:lpstr>
      <vt:lpstr>Subsets of a set</vt:lpstr>
      <vt:lpstr>Examples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Pascal's triangle</dc:title>
  <dc:creator>Lyn ZHANG</dc:creator>
  <cp:lastModifiedBy>Lyn ZHANG</cp:lastModifiedBy>
  <cp:revision>8</cp:revision>
  <dcterms:created xsi:type="dcterms:W3CDTF">2021-06-01T03:33:48Z</dcterms:created>
  <dcterms:modified xsi:type="dcterms:W3CDTF">2021-06-01T23:19:32Z</dcterms:modified>
</cp:coreProperties>
</file>