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93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C418A6-7D89-4629-A53D-BAD499752759}" type="datetimeFigureOut">
              <a:rPr lang="en-AU" smtClean="0"/>
              <a:t>2/06/2021</a:t>
            </a:fld>
            <a:endParaRPr lang="en-AU"/>
          </a:p>
        </p:txBody>
      </p:sp>
      <p:sp>
        <p:nvSpPr>
          <p:cNvPr id="5" name="Footer Placeholder 4"/>
          <p:cNvSpPr>
            <a:spLocks noGrp="1"/>
          </p:cNvSpPr>
          <p:nvPr>
            <p:ph type="ftr" sz="quarter" idx="11"/>
          </p:nvPr>
        </p:nvSpPr>
        <p:spPr>
          <a:xfrm>
            <a:off x="2493105" y="329307"/>
            <a:ext cx="4897310" cy="309201"/>
          </a:xfrm>
        </p:spPr>
        <p:txBody>
          <a:bodyPr/>
          <a:lstStyle/>
          <a:p>
            <a:endParaRPr lang="en-AU"/>
          </a:p>
        </p:txBody>
      </p:sp>
      <p:sp>
        <p:nvSpPr>
          <p:cNvPr id="6" name="Slide Number Placeholder 5"/>
          <p:cNvSpPr>
            <a:spLocks noGrp="1"/>
          </p:cNvSpPr>
          <p:nvPr>
            <p:ph type="sldNum" sz="quarter" idx="12"/>
          </p:nvPr>
        </p:nvSpPr>
        <p:spPr>
          <a:xfrm>
            <a:off x="1437664" y="798973"/>
            <a:ext cx="811019" cy="503578"/>
          </a:xfrm>
        </p:spPr>
        <p:txBody>
          <a:bodyPr/>
          <a:lstStyle/>
          <a:p>
            <a:fld id="{EDB2F31B-468D-4740-A204-0013D329D75B}" type="slidenum">
              <a:rPr lang="en-AU" smtClean="0"/>
              <a:t>‹#›</a:t>
            </a:fld>
            <a:endParaRPr lang="en-AU"/>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66690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418A6-7D89-4629-A53D-BAD499752759}" type="datetimeFigureOut">
              <a:rPr lang="en-AU" smtClean="0"/>
              <a:t>2/06/2021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B2F31B-468D-4740-A204-0013D329D75B}" type="slidenum">
              <a:rPr lang="en-AU" smtClean="0"/>
              <a:t>‹#›</a:t>
            </a:fld>
            <a:endParaRPr lang="en-AU"/>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4685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418A6-7D89-4629-A53D-BAD499752759}" type="datetimeFigureOut">
              <a:rPr lang="en-AU" smtClean="0"/>
              <a:t>2/06/2021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B2F31B-468D-4740-A204-0013D329D75B}" type="slidenum">
              <a:rPr lang="en-AU" smtClean="0"/>
              <a:t>‹#›</a:t>
            </a:fld>
            <a:endParaRPr lang="en-AU"/>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13669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418A6-7D89-4629-A53D-BAD499752759}" type="datetimeFigureOut">
              <a:rPr lang="en-AU" smtClean="0"/>
              <a:t>2/06/2021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B2F31B-468D-4740-A204-0013D329D75B}" type="slidenum">
              <a:rPr lang="en-AU" smtClean="0"/>
              <a:t>‹#›</a:t>
            </a:fld>
            <a:endParaRPr lang="en-AU"/>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28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C418A6-7D89-4629-A53D-BAD499752759}" type="datetimeFigureOut">
              <a:rPr lang="en-AU" smtClean="0"/>
              <a:t>2/06/2021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DB2F31B-468D-4740-A204-0013D329D75B}" type="slidenum">
              <a:rPr lang="en-AU" smtClean="0"/>
              <a:t>‹#›</a:t>
            </a:fld>
            <a:endParaRPr lang="en-AU"/>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422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C418A6-7D89-4629-A53D-BAD499752759}" type="datetimeFigureOut">
              <a:rPr lang="en-AU" smtClean="0"/>
              <a:t>2/06/2021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DB2F31B-468D-4740-A204-0013D329D75B}" type="slidenum">
              <a:rPr lang="en-AU" smtClean="0"/>
              <a:t>‹#›</a:t>
            </a:fld>
            <a:endParaRPr lang="en-AU"/>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7611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C418A6-7D89-4629-A53D-BAD499752759}" type="datetimeFigureOut">
              <a:rPr lang="en-AU" smtClean="0"/>
              <a:t>2/06/2021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DB2F31B-468D-4740-A204-0013D329D75B}" type="slidenum">
              <a:rPr lang="en-AU" smtClean="0"/>
              <a:t>‹#›</a:t>
            </a:fld>
            <a:endParaRPr lang="en-AU"/>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1671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C418A6-7D89-4629-A53D-BAD499752759}" type="datetimeFigureOut">
              <a:rPr lang="en-AU" smtClean="0"/>
              <a:t>2/06/2021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DB2F31B-468D-4740-A204-0013D329D75B}" type="slidenum">
              <a:rPr lang="en-AU" smtClean="0"/>
              <a:t>‹#›</a:t>
            </a:fld>
            <a:endParaRPr lang="en-AU"/>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1633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418A6-7D89-4629-A53D-BAD499752759}" type="datetimeFigureOut">
              <a:rPr lang="en-AU" smtClean="0"/>
              <a:t>2/06/2021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DB2F31B-468D-4740-A204-0013D329D75B}" type="slidenum">
              <a:rPr lang="en-AU" smtClean="0"/>
              <a:t>‹#›</a:t>
            </a:fld>
            <a:endParaRPr lang="en-AU"/>
          </a:p>
        </p:txBody>
      </p:sp>
    </p:spTree>
    <p:extLst>
      <p:ext uri="{BB962C8B-B14F-4D97-AF65-F5344CB8AC3E}">
        <p14:creationId xmlns:p14="http://schemas.microsoft.com/office/powerpoint/2010/main" val="2583279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C418A6-7D89-4629-A53D-BAD499752759}" type="datetimeFigureOut">
              <a:rPr lang="en-AU" smtClean="0"/>
              <a:t>2/06/2021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DB2F31B-468D-4740-A204-0013D329D75B}" type="slidenum">
              <a:rPr lang="en-AU" smtClean="0"/>
              <a:t>‹#›</a:t>
            </a:fld>
            <a:endParaRPr lang="en-AU"/>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532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F3C418A6-7D89-4629-A53D-BAD499752759}" type="datetimeFigureOut">
              <a:rPr lang="en-AU" smtClean="0"/>
              <a:t>2/06/2021</a:t>
            </a:fld>
            <a:endParaRPr lang="en-AU"/>
          </a:p>
        </p:txBody>
      </p:sp>
      <p:sp>
        <p:nvSpPr>
          <p:cNvPr id="6" name="Footer Placeholder 5"/>
          <p:cNvSpPr>
            <a:spLocks noGrp="1"/>
          </p:cNvSpPr>
          <p:nvPr>
            <p:ph type="ftr" sz="quarter" idx="11"/>
          </p:nvPr>
        </p:nvSpPr>
        <p:spPr>
          <a:xfrm>
            <a:off x="1534910" y="318640"/>
            <a:ext cx="5453475" cy="320931"/>
          </a:xfrm>
        </p:spPr>
        <p:txBody>
          <a:bodyPr/>
          <a:lstStyle/>
          <a:p>
            <a:endParaRPr lang="en-AU"/>
          </a:p>
        </p:txBody>
      </p:sp>
      <p:sp>
        <p:nvSpPr>
          <p:cNvPr id="7" name="Slide Number Placeholder 6"/>
          <p:cNvSpPr>
            <a:spLocks noGrp="1"/>
          </p:cNvSpPr>
          <p:nvPr>
            <p:ph type="sldNum" sz="quarter" idx="12"/>
          </p:nvPr>
        </p:nvSpPr>
        <p:spPr/>
        <p:txBody>
          <a:bodyPr/>
          <a:lstStyle/>
          <a:p>
            <a:fld id="{EDB2F31B-468D-4740-A204-0013D329D75B}" type="slidenum">
              <a:rPr lang="en-AU" smtClean="0"/>
              <a:t>‹#›</a:t>
            </a:fld>
            <a:endParaRPr lang="en-AU"/>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4810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3C418A6-7D89-4629-A53D-BAD499752759}" type="datetimeFigureOut">
              <a:rPr lang="en-AU" smtClean="0"/>
              <a:t>2/06/2021</a:t>
            </a:fld>
            <a:endParaRPr lang="en-AU"/>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DB2F31B-468D-4740-A204-0013D329D75B}" type="slidenum">
              <a:rPr lang="en-AU" smtClean="0"/>
              <a:t>‹#›</a:t>
            </a:fld>
            <a:endParaRPr lang="en-AU"/>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20537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685B3-4F31-45FF-B4C7-B606D84EAB75}"/>
              </a:ext>
            </a:extLst>
          </p:cNvPr>
          <p:cNvSpPr>
            <a:spLocks noGrp="1"/>
          </p:cNvSpPr>
          <p:nvPr>
            <p:ph type="ctrTitle"/>
          </p:nvPr>
        </p:nvSpPr>
        <p:spPr/>
        <p:txBody>
          <a:bodyPr/>
          <a:lstStyle/>
          <a:p>
            <a:r>
              <a:rPr lang="en-AU" dirty="0"/>
              <a:t>The pigeonhole principle</a:t>
            </a:r>
          </a:p>
        </p:txBody>
      </p:sp>
      <p:sp>
        <p:nvSpPr>
          <p:cNvPr id="3" name="Subtitle 2">
            <a:extLst>
              <a:ext uri="{FF2B5EF4-FFF2-40B4-BE49-F238E27FC236}">
                <a16:creationId xmlns:a16="http://schemas.microsoft.com/office/drawing/2014/main" id="{736F82AE-C999-40B5-BBE9-ECB139BAF837}"/>
              </a:ext>
            </a:extLst>
          </p:cNvPr>
          <p:cNvSpPr>
            <a:spLocks noGrp="1"/>
          </p:cNvSpPr>
          <p:nvPr>
            <p:ph type="subTitle" idx="1"/>
          </p:nvPr>
        </p:nvSpPr>
        <p:spPr/>
        <p:txBody>
          <a:bodyPr/>
          <a:lstStyle/>
          <a:p>
            <a:r>
              <a:rPr lang="en-AU" dirty="0"/>
              <a:t>7H</a:t>
            </a:r>
          </a:p>
        </p:txBody>
      </p:sp>
    </p:spTree>
    <p:extLst>
      <p:ext uri="{BB962C8B-B14F-4D97-AF65-F5344CB8AC3E}">
        <p14:creationId xmlns:p14="http://schemas.microsoft.com/office/powerpoint/2010/main" val="2260434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E1BEE-E5AA-4D86-8E1B-BDDAA325DD6E}"/>
              </a:ext>
            </a:extLst>
          </p:cNvPr>
          <p:cNvSpPr>
            <a:spLocks noGrp="1"/>
          </p:cNvSpPr>
          <p:nvPr>
            <p:ph type="title"/>
          </p:nvPr>
        </p:nvSpPr>
        <p:spPr/>
        <p:txBody>
          <a:bodyPr/>
          <a:lstStyle/>
          <a:p>
            <a:r>
              <a:rPr lang="en-AU" dirty="0"/>
              <a:t>Pigeonhole principle</a:t>
            </a:r>
          </a:p>
        </p:txBody>
      </p:sp>
      <p:sp>
        <p:nvSpPr>
          <p:cNvPr id="3" name="Content Placeholder 2">
            <a:extLst>
              <a:ext uri="{FF2B5EF4-FFF2-40B4-BE49-F238E27FC236}">
                <a16:creationId xmlns:a16="http://schemas.microsoft.com/office/drawing/2014/main" id="{959BFD4A-4528-4F3A-AA27-9C068FCDB150}"/>
              </a:ext>
            </a:extLst>
          </p:cNvPr>
          <p:cNvSpPr>
            <a:spLocks noGrp="1"/>
          </p:cNvSpPr>
          <p:nvPr>
            <p:ph idx="1"/>
          </p:nvPr>
        </p:nvSpPr>
        <p:spPr>
          <a:xfrm>
            <a:off x="856034" y="2015732"/>
            <a:ext cx="10700426" cy="3450613"/>
          </a:xfrm>
        </p:spPr>
        <p:txBody>
          <a:bodyPr>
            <a:noAutofit/>
          </a:bodyPr>
          <a:lstStyle/>
          <a:p>
            <a:r>
              <a:rPr lang="en-US" sz="3200" dirty="0"/>
              <a:t>If n+1 or more objects are placed into n holes, then some hole contains at least two objects.</a:t>
            </a:r>
          </a:p>
          <a:p>
            <a:r>
              <a:rPr lang="en-US" sz="2400" dirty="0"/>
              <a:t>The </a:t>
            </a:r>
            <a:r>
              <a:rPr lang="en-US" sz="2400" dirty="0">
                <a:solidFill>
                  <a:srgbClr val="C00000"/>
                </a:solidFill>
              </a:rPr>
              <a:t>pigeonhole principle </a:t>
            </a:r>
            <a:r>
              <a:rPr lang="en-US" sz="2400" dirty="0"/>
              <a:t>is an intuitively obvious counting technique which can be used to prove some remarkably counterintuitive results. It gets its name from the following simple observation: If n+1 pigeons are placed into n holes, then some hole contains at least two pigeons. Obviously, in most instances we will not be working with pigeons, so we will recast the principle as follows.</a:t>
            </a:r>
            <a:endParaRPr lang="en-AU" sz="2400" dirty="0"/>
          </a:p>
        </p:txBody>
      </p:sp>
    </p:spTree>
    <p:extLst>
      <p:ext uri="{BB962C8B-B14F-4D97-AF65-F5344CB8AC3E}">
        <p14:creationId xmlns:p14="http://schemas.microsoft.com/office/powerpoint/2010/main" val="217747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D949-FAA5-499E-95D2-130C1785720B}"/>
              </a:ext>
            </a:extLst>
          </p:cNvPr>
          <p:cNvSpPr>
            <a:spLocks noGrp="1"/>
          </p:cNvSpPr>
          <p:nvPr>
            <p:ph type="title"/>
          </p:nvPr>
        </p:nvSpPr>
        <p:spPr>
          <a:xfrm>
            <a:off x="1515240" y="940707"/>
            <a:ext cx="9520158" cy="576809"/>
          </a:xfrm>
        </p:spPr>
        <p:txBody>
          <a:bodyPr/>
          <a:lstStyle/>
          <a:p>
            <a:r>
              <a:rPr lang="en-US" dirty="0"/>
              <a:t>Example</a:t>
            </a:r>
            <a:endParaRPr lang="en-AU" dirty="0"/>
          </a:p>
        </p:txBody>
      </p:sp>
      <p:sp>
        <p:nvSpPr>
          <p:cNvPr id="3" name="Content Placeholder 2">
            <a:extLst>
              <a:ext uri="{FF2B5EF4-FFF2-40B4-BE49-F238E27FC236}">
                <a16:creationId xmlns:a16="http://schemas.microsoft.com/office/drawing/2014/main" id="{FBD4DD75-C268-43A7-806A-72C437EFBDE0}"/>
              </a:ext>
            </a:extLst>
          </p:cNvPr>
          <p:cNvSpPr>
            <a:spLocks noGrp="1"/>
          </p:cNvSpPr>
          <p:nvPr>
            <p:ph idx="1"/>
          </p:nvPr>
        </p:nvSpPr>
        <p:spPr>
          <a:xfrm>
            <a:off x="0" y="1789890"/>
            <a:ext cx="12192000" cy="4263592"/>
          </a:xfrm>
        </p:spPr>
        <p:txBody>
          <a:bodyPr>
            <a:noAutofit/>
          </a:bodyPr>
          <a:lstStyle/>
          <a:p>
            <a:r>
              <a:rPr lang="en-US" sz="2400" dirty="0"/>
              <a:t>You have thirteen red, ten blue and eight green socks. How many socks need to be selected at random to ensure that you have a matching pair?</a:t>
            </a:r>
          </a:p>
          <a:p>
            <a:r>
              <a:rPr lang="en-US" sz="2400" dirty="0"/>
              <a:t>Label three holes with the </a:t>
            </a:r>
            <a:r>
              <a:rPr lang="en-US" sz="2400" dirty="0" err="1"/>
              <a:t>colours</a:t>
            </a:r>
            <a:r>
              <a:rPr lang="en-US" sz="2400" dirty="0"/>
              <a:t> red, blue and green.</a:t>
            </a:r>
          </a:p>
          <a:p>
            <a:r>
              <a:rPr lang="en-US" sz="2400" dirty="0"/>
              <a:t>  R   B   G</a:t>
            </a:r>
          </a:p>
          <a:p>
            <a:r>
              <a:rPr lang="en-US" sz="2400" dirty="0"/>
              <a:t>Selecting just three socks is clearly not sufficient, as you might pick one sock of each </a:t>
            </a:r>
            <a:r>
              <a:rPr lang="en-US" sz="2400" dirty="0" err="1"/>
              <a:t>colour</a:t>
            </a:r>
            <a:r>
              <a:rPr lang="en-US" sz="2400" dirty="0"/>
              <a:t>. Select four socks and place each sock into the hole corresponding to the </a:t>
            </a:r>
            <a:r>
              <a:rPr lang="en-US" sz="2400" dirty="0" err="1"/>
              <a:t>colour</a:t>
            </a:r>
            <a:r>
              <a:rPr lang="en-US" sz="2400" dirty="0"/>
              <a:t> of the sock. As there are four socks and three holes, the pigeonhole principle guarantees that some hole contains at least two socks. This is the required pair.</a:t>
            </a:r>
          </a:p>
          <a:p>
            <a:pPr marL="0" indent="0">
              <a:buNone/>
            </a:pPr>
            <a:endParaRPr lang="en-US" sz="2400" dirty="0"/>
          </a:p>
        </p:txBody>
      </p:sp>
    </p:spTree>
    <p:extLst>
      <p:ext uri="{BB962C8B-B14F-4D97-AF65-F5344CB8AC3E}">
        <p14:creationId xmlns:p14="http://schemas.microsoft.com/office/powerpoint/2010/main" val="186825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B39F0-3F9E-49D9-9945-AD9316D39412}"/>
              </a:ext>
            </a:extLst>
          </p:cNvPr>
          <p:cNvSpPr>
            <a:spLocks noGrp="1"/>
          </p:cNvSpPr>
          <p:nvPr>
            <p:ph type="title"/>
          </p:nvPr>
        </p:nvSpPr>
        <p:spPr>
          <a:xfrm>
            <a:off x="1534696" y="804519"/>
            <a:ext cx="9520158" cy="751907"/>
          </a:xfrm>
        </p:spPr>
        <p:txBody>
          <a:bodyPr/>
          <a:lstStyle/>
          <a:p>
            <a:r>
              <a:rPr lang="en-US" dirty="0"/>
              <a:t>Example</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64CE13F-8C9C-4573-A0E1-4BF20E0B1B96}"/>
                  </a:ext>
                </a:extLst>
              </p:cNvPr>
              <p:cNvSpPr>
                <a:spLocks noGrp="1"/>
              </p:cNvSpPr>
              <p:nvPr>
                <p:ph idx="1"/>
              </p:nvPr>
            </p:nvSpPr>
            <p:spPr>
              <a:xfrm>
                <a:off x="0" y="1743358"/>
                <a:ext cx="12192000" cy="4037749"/>
              </a:xfrm>
            </p:spPr>
            <p:txBody>
              <a:bodyPr>
                <a:noAutofit/>
              </a:bodyPr>
              <a:lstStyle/>
              <a:p>
                <a:r>
                  <a:rPr lang="en-US" dirty="0"/>
                  <a:t>1. Show that for any five points chosen inside a 2×2 square, at least two of them will be no more than </a:t>
                </a:r>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2</m:t>
                        </m:r>
                      </m:e>
                    </m:rad>
                  </m:oMath>
                </a14:m>
                <a:r>
                  <a:rPr lang="en-US" dirty="0"/>
                  <a:t> units apart.</a:t>
                </a:r>
              </a:p>
              <a:p>
                <a:r>
                  <a:rPr lang="en-US" dirty="0"/>
                  <a:t>2. Seven football teams play 22 games of football. Show that some pair of teams play each other at least twice.</a:t>
                </a:r>
              </a:p>
              <a:p>
                <a:r>
                  <a:rPr lang="en-US" dirty="0"/>
                  <a:t>Split the 2×2 square into four unit squares.</a:t>
                </a:r>
              </a:p>
              <a:p>
                <a:r>
                  <a:rPr lang="en-US" dirty="0"/>
                  <a:t>Now we have four squares and five points. By the pigeonhole principle, some square contains at least two points. The distance between any two of these points cannot exceed the length of the square’s diagonal, than </a:t>
                </a:r>
                <a14:m>
                  <m:oMath xmlns:m="http://schemas.openxmlformats.org/officeDocument/2006/math">
                    <m:rad>
                      <m:radPr>
                        <m:degHide m:val="on"/>
                        <m:ctrlPr>
                          <a:rPr lang="en-US" i="1" smtClean="0">
                            <a:latin typeface="Cambria Math" panose="02040503050406030204" pitchFamily="18" charset="0"/>
                          </a:rPr>
                        </m:ctrlPr>
                      </m:radPr>
                      <m:deg/>
                      <m:e>
                        <m:sSup>
                          <m:sSupPr>
                            <m:ctrlPr>
                              <a:rPr lang="en-US" i="1" smtClean="0">
                                <a:latin typeface="Cambria Math" panose="02040503050406030204" pitchFamily="18" charset="0"/>
                              </a:rPr>
                            </m:ctrlPr>
                          </m:sSupPr>
                          <m:e>
                            <m:r>
                              <a:rPr lang="en-US" b="0" i="1" smtClean="0">
                                <a:latin typeface="Cambria Math" panose="02040503050406030204" pitchFamily="18" charset="0"/>
                              </a:rPr>
                              <m:t>1</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m:t>
                            </m:r>
                          </m:e>
                          <m:sup>
                            <m:r>
                              <a:rPr lang="en-US" i="1">
                                <a:latin typeface="Cambria Math" panose="02040503050406030204" pitchFamily="18" charset="0"/>
                              </a:rPr>
                              <m:t>2</m:t>
                            </m:r>
                          </m:sup>
                        </m:sSup>
                      </m:e>
                    </m:rad>
                  </m:oMath>
                </a14:m>
                <a:r>
                  <a:rPr lang="en-US" dirty="0"/>
                  <a:t> = </a:t>
                </a:r>
                <a14:m>
                  <m:oMath xmlns:m="http://schemas.openxmlformats.org/officeDocument/2006/math">
                    <m:rad>
                      <m:radPr>
                        <m:degHide m:val="on"/>
                        <m:ctrlPr>
                          <a:rPr lang="en-US" i="1">
                            <a:latin typeface="Cambria Math" panose="02040503050406030204" pitchFamily="18" charset="0"/>
                          </a:rPr>
                        </m:ctrlPr>
                      </m:radPr>
                      <m:deg/>
                      <m:e>
                        <m:r>
                          <a:rPr lang="en-US" i="1">
                            <a:latin typeface="Cambria Math" panose="02040503050406030204" pitchFamily="18" charset="0"/>
                          </a:rPr>
                          <m:t>2</m:t>
                        </m:r>
                      </m:e>
                    </m:rad>
                  </m:oMath>
                </a14:m>
                <a:r>
                  <a:rPr lang="en-US" dirty="0"/>
                  <a:t>.</a:t>
                </a:r>
              </a:p>
              <a:p>
                <a:r>
                  <a:rPr lang="en-US" dirty="0"/>
                  <a:t>There are </a:t>
                </a:r>
                <a14:m>
                  <m:oMath xmlns:m="http://schemas.openxmlformats.org/officeDocument/2006/math">
                    <m:sSup>
                      <m:sSupPr>
                        <m:ctrlPr>
                          <a:rPr lang="en-US" i="1">
                            <a:latin typeface="Cambria Math" panose="02040503050406030204" pitchFamily="18" charset="0"/>
                          </a:rPr>
                        </m:ctrlPr>
                      </m:sSupPr>
                      <m:e>
                        <m:r>
                          <a:rPr lang="en-US" i="1" smtClean="0">
                            <a:solidFill>
                              <a:schemeClr val="bg2"/>
                            </a:solidFill>
                            <a:latin typeface="Cambria Math" panose="02040503050406030204" pitchFamily="18" charset="0"/>
                          </a:rPr>
                          <m:t>0</m:t>
                        </m:r>
                      </m:e>
                      <m:sup>
                        <m:r>
                          <a:rPr lang="en-US" b="0" i="1" smtClean="0">
                            <a:latin typeface="Cambria Math" panose="02040503050406030204" pitchFamily="18" charset="0"/>
                          </a:rPr>
                          <m:t>7</m:t>
                        </m:r>
                      </m:sup>
                    </m:sSup>
                    <m:sSub>
                      <m:sSubPr>
                        <m:ctrlPr>
                          <a:rPr lang="en-US" i="1" dirty="0">
                            <a:latin typeface="Cambria Math" panose="02040503050406030204" pitchFamily="18" charset="0"/>
                          </a:rPr>
                        </m:ctrlPr>
                      </m:sSubPr>
                      <m:e>
                        <m:r>
                          <a:rPr lang="en-AU" i="1" dirty="0">
                            <a:latin typeface="Cambria Math" panose="02040503050406030204" pitchFamily="18" charset="0"/>
                          </a:rPr>
                          <m:t>𝐶</m:t>
                        </m:r>
                      </m:e>
                      <m:sub>
                        <m:r>
                          <a:rPr lang="en-US" b="0" i="1" dirty="0" smtClean="0">
                            <a:latin typeface="Cambria Math" panose="02040503050406030204" pitchFamily="18" charset="0"/>
                          </a:rPr>
                          <m:t>2</m:t>
                        </m:r>
                      </m:sub>
                    </m:sSub>
                  </m:oMath>
                </a14:m>
                <a:r>
                  <a:rPr lang="en-US" dirty="0"/>
                  <a:t> =21 ways that two teams can be chosen to compete from seven. There are 22 games of football, and so some pair of teams play each other at least twice.</a:t>
                </a:r>
                <a:endParaRPr lang="en-AU" dirty="0"/>
              </a:p>
            </p:txBody>
          </p:sp>
        </mc:Choice>
        <mc:Fallback>
          <p:sp>
            <p:nvSpPr>
              <p:cNvPr id="3" name="Content Placeholder 2">
                <a:extLst>
                  <a:ext uri="{FF2B5EF4-FFF2-40B4-BE49-F238E27FC236}">
                    <a16:creationId xmlns:a16="http://schemas.microsoft.com/office/drawing/2014/main" id="{464CE13F-8C9C-4573-A0E1-4BF20E0B1B96}"/>
                  </a:ext>
                </a:extLst>
              </p:cNvPr>
              <p:cNvSpPr>
                <a:spLocks noGrp="1" noRot="1" noChangeAspect="1" noMove="1" noResize="1" noEditPoints="1" noAdjustHandles="1" noChangeArrowheads="1" noChangeShapeType="1" noTextEdit="1"/>
              </p:cNvSpPr>
              <p:nvPr>
                <p:ph idx="1"/>
              </p:nvPr>
            </p:nvSpPr>
            <p:spPr>
              <a:xfrm>
                <a:off x="0" y="1743358"/>
                <a:ext cx="12192000" cy="4037749"/>
              </a:xfrm>
              <a:blipFill>
                <a:blip r:embed="rId2"/>
                <a:stretch>
                  <a:fillRect l="-450" b="-9668"/>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A72EE36E-8324-4D91-8760-03746C347FC2}"/>
              </a:ext>
            </a:extLst>
          </p:cNvPr>
          <p:cNvPicPr>
            <a:picLocks noChangeAspect="1"/>
          </p:cNvPicPr>
          <p:nvPr/>
        </p:nvPicPr>
        <p:blipFill>
          <a:blip r:embed="rId3"/>
          <a:stretch>
            <a:fillRect/>
          </a:stretch>
        </p:blipFill>
        <p:spPr>
          <a:xfrm>
            <a:off x="6096000" y="3208352"/>
            <a:ext cx="752580" cy="752580"/>
          </a:xfrm>
          <a:prstGeom prst="rect">
            <a:avLst/>
          </a:prstGeom>
        </p:spPr>
      </p:pic>
    </p:spTree>
    <p:extLst>
      <p:ext uri="{BB962C8B-B14F-4D97-AF65-F5344CB8AC3E}">
        <p14:creationId xmlns:p14="http://schemas.microsoft.com/office/powerpoint/2010/main" val="342827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739D5-A5F6-4AE8-BF84-9D605B0B146F}"/>
              </a:ext>
            </a:extLst>
          </p:cNvPr>
          <p:cNvSpPr>
            <a:spLocks noGrp="1"/>
          </p:cNvSpPr>
          <p:nvPr>
            <p:ph type="title"/>
          </p:nvPr>
        </p:nvSpPr>
        <p:spPr/>
        <p:txBody>
          <a:bodyPr/>
          <a:lstStyle/>
          <a:p>
            <a:r>
              <a:rPr lang="en-AU" dirty="0"/>
              <a:t>Generalised pigeonhole principle</a:t>
            </a:r>
          </a:p>
        </p:txBody>
      </p:sp>
      <p:sp>
        <p:nvSpPr>
          <p:cNvPr id="3" name="Content Placeholder 2">
            <a:extLst>
              <a:ext uri="{FF2B5EF4-FFF2-40B4-BE49-F238E27FC236}">
                <a16:creationId xmlns:a16="http://schemas.microsoft.com/office/drawing/2014/main" id="{FB5DFEA6-4392-4908-8BAF-257FCBE7B118}"/>
              </a:ext>
            </a:extLst>
          </p:cNvPr>
          <p:cNvSpPr>
            <a:spLocks noGrp="1"/>
          </p:cNvSpPr>
          <p:nvPr>
            <p:ph idx="1"/>
          </p:nvPr>
        </p:nvSpPr>
        <p:spPr/>
        <p:txBody>
          <a:bodyPr>
            <a:normAutofit lnSpcReduction="10000"/>
          </a:bodyPr>
          <a:lstStyle/>
          <a:p>
            <a:r>
              <a:rPr lang="en-US" sz="3200" dirty="0"/>
              <a:t>If at least mn+1 objects are placed into n holes, then some hole contains at least m+1 objects.</a:t>
            </a:r>
          </a:p>
          <a:p>
            <a:r>
              <a:rPr lang="en-US" sz="2400" dirty="0"/>
              <a:t>Suppose that 13 pigeons are placed into four holes. By the pigeonhole principle, there is some hole with at least two pigeons. In fact, some hole must contain at least four pigeons. The reason is simple: If each of the four holes contained no more than three pigeons, then there would be no more than 12 pigeons.</a:t>
            </a:r>
            <a:endParaRPr lang="en-AU" sz="2400" dirty="0"/>
          </a:p>
        </p:txBody>
      </p:sp>
    </p:spTree>
    <p:extLst>
      <p:ext uri="{BB962C8B-B14F-4D97-AF65-F5344CB8AC3E}">
        <p14:creationId xmlns:p14="http://schemas.microsoft.com/office/powerpoint/2010/main" val="201099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D1D80-76EE-4A53-8F96-8106EFCF51F0}"/>
              </a:ext>
            </a:extLst>
          </p:cNvPr>
          <p:cNvSpPr>
            <a:spLocks noGrp="1"/>
          </p:cNvSpPr>
          <p:nvPr>
            <p:ph type="title"/>
          </p:nvPr>
        </p:nvSpPr>
        <p:spPr/>
        <p:txBody>
          <a:bodyPr/>
          <a:lstStyle/>
          <a:p>
            <a:r>
              <a:rPr lang="en-US" dirty="0"/>
              <a:t>Example</a:t>
            </a:r>
            <a:endParaRPr lang="en-AU" dirty="0"/>
          </a:p>
        </p:txBody>
      </p:sp>
      <p:sp>
        <p:nvSpPr>
          <p:cNvPr id="3" name="Content Placeholder 2">
            <a:extLst>
              <a:ext uri="{FF2B5EF4-FFF2-40B4-BE49-F238E27FC236}">
                <a16:creationId xmlns:a16="http://schemas.microsoft.com/office/drawing/2014/main" id="{35277F6A-501C-4A10-892B-84A1C7926F5D}"/>
              </a:ext>
            </a:extLst>
          </p:cNvPr>
          <p:cNvSpPr>
            <a:spLocks noGrp="1"/>
          </p:cNvSpPr>
          <p:nvPr>
            <p:ph idx="1"/>
          </p:nvPr>
        </p:nvSpPr>
        <p:spPr>
          <a:xfrm>
            <a:off x="136187" y="2015732"/>
            <a:ext cx="12055813" cy="4037749"/>
          </a:xfrm>
        </p:spPr>
        <p:txBody>
          <a:bodyPr>
            <a:noAutofit/>
          </a:bodyPr>
          <a:lstStyle/>
          <a:p>
            <a:r>
              <a:rPr lang="en-US" sz="2400" dirty="0"/>
              <a:t>Sixteen natural numbers are written on a whiteboard. Prove that at least four numbers will leave the same remainder when divided by 5.</a:t>
            </a:r>
          </a:p>
          <a:p>
            <a:r>
              <a:rPr lang="en-US" sz="2400" dirty="0"/>
              <a:t>Solution</a:t>
            </a:r>
          </a:p>
          <a:p>
            <a:r>
              <a:rPr lang="en-US" sz="2400" dirty="0"/>
              <a:t>We label five holes with each of the possible remainders on division by 5.</a:t>
            </a:r>
          </a:p>
          <a:p>
            <a:r>
              <a:rPr lang="en-US" sz="2400" dirty="0"/>
              <a:t>   0  1  2  3  4</a:t>
            </a:r>
          </a:p>
          <a:p>
            <a:r>
              <a:rPr lang="en-US" sz="2400" dirty="0"/>
              <a:t>There are 16 numbers to be placed into five holes. Since 16=3×5+1, there is some hole with at least four numbers, each of which leaves the same remainder when divided by 5.</a:t>
            </a:r>
            <a:endParaRPr lang="en-AU" sz="2400" dirty="0"/>
          </a:p>
        </p:txBody>
      </p:sp>
    </p:spTree>
    <p:extLst>
      <p:ext uri="{BB962C8B-B14F-4D97-AF65-F5344CB8AC3E}">
        <p14:creationId xmlns:p14="http://schemas.microsoft.com/office/powerpoint/2010/main" val="341396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13366-78AF-4E11-BF71-E3098FE8F265}"/>
              </a:ext>
            </a:extLst>
          </p:cNvPr>
          <p:cNvSpPr>
            <a:spLocks noGrp="1"/>
          </p:cNvSpPr>
          <p:nvPr>
            <p:ph type="title"/>
          </p:nvPr>
        </p:nvSpPr>
        <p:spPr/>
        <p:txBody>
          <a:bodyPr/>
          <a:lstStyle/>
          <a:p>
            <a:r>
              <a:rPr lang="en-AU" dirty="0"/>
              <a:t>Pigeons in multiple holes</a:t>
            </a:r>
          </a:p>
        </p:txBody>
      </p:sp>
      <p:sp>
        <p:nvSpPr>
          <p:cNvPr id="3" name="Content Placeholder 2">
            <a:extLst>
              <a:ext uri="{FF2B5EF4-FFF2-40B4-BE49-F238E27FC236}">
                <a16:creationId xmlns:a16="http://schemas.microsoft.com/office/drawing/2014/main" id="{F29FD644-4A71-4A61-9B93-52A10D0E776B}"/>
              </a:ext>
            </a:extLst>
          </p:cNvPr>
          <p:cNvSpPr>
            <a:spLocks noGrp="1"/>
          </p:cNvSpPr>
          <p:nvPr>
            <p:ph idx="1"/>
          </p:nvPr>
        </p:nvSpPr>
        <p:spPr>
          <a:xfrm>
            <a:off x="330739" y="2015732"/>
            <a:ext cx="11478639" cy="4037749"/>
          </a:xfrm>
        </p:spPr>
        <p:txBody>
          <a:bodyPr>
            <a:normAutofit/>
          </a:bodyPr>
          <a:lstStyle/>
          <a:p>
            <a:r>
              <a:rPr lang="en-US" dirty="0"/>
              <a:t>Seven people sit at a round table with 10 chairs. Show that there are three consecutive chairs that are occupied.</a:t>
            </a:r>
          </a:p>
          <a:p>
            <a:r>
              <a:rPr lang="en-US" dirty="0"/>
              <a:t>Solution</a:t>
            </a:r>
          </a:p>
          <a:p>
            <a:r>
              <a:rPr lang="en-US" dirty="0"/>
              <a:t>Number the chairs from 1 to 10. There are 10 groups of three consecutive chairs:</a:t>
            </a:r>
          </a:p>
          <a:p>
            <a:r>
              <a:rPr lang="en-US" dirty="0"/>
              <a:t>  {1,2,3},	  {2,3,4},	  {3,4,5},	  {4,5,6},	  {5,6,7},</a:t>
            </a:r>
          </a:p>
          <a:p>
            <a:r>
              <a:rPr lang="en-US" dirty="0"/>
              <a:t>  {6,7,8},	  {7,8,9},	  {8,9,10},	  {9,10,1},	  {10,1,2}</a:t>
            </a:r>
          </a:p>
          <a:p>
            <a:r>
              <a:rPr lang="en-US" dirty="0"/>
              <a:t>Each of the seven people will belong to three of these groups, and so 21 people have to be allocated to 10 groups. Since 21=2×10+1, the </a:t>
            </a:r>
            <a:r>
              <a:rPr lang="en-US" dirty="0" err="1"/>
              <a:t>generalised</a:t>
            </a:r>
            <a:r>
              <a:rPr lang="en-US" dirty="0"/>
              <a:t> pigeonhole principle guarantees that some group must contain three people.</a:t>
            </a:r>
            <a:endParaRPr lang="en-AU" dirty="0"/>
          </a:p>
        </p:txBody>
      </p:sp>
    </p:spTree>
    <p:extLst>
      <p:ext uri="{BB962C8B-B14F-4D97-AF65-F5344CB8AC3E}">
        <p14:creationId xmlns:p14="http://schemas.microsoft.com/office/powerpoint/2010/main" val="112491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65455-911D-472E-A225-9D85BC3F1924}"/>
              </a:ext>
            </a:extLst>
          </p:cNvPr>
          <p:cNvSpPr>
            <a:spLocks noGrp="1"/>
          </p:cNvSpPr>
          <p:nvPr>
            <p:ph type="title"/>
          </p:nvPr>
        </p:nvSpPr>
        <p:spPr/>
        <p:txBody>
          <a:bodyPr/>
          <a:lstStyle/>
          <a:p>
            <a:r>
              <a:rPr lang="en-AU" dirty="0"/>
              <a:t>Section summary</a:t>
            </a:r>
          </a:p>
        </p:txBody>
      </p:sp>
      <p:sp>
        <p:nvSpPr>
          <p:cNvPr id="3" name="Content Placeholder 2">
            <a:extLst>
              <a:ext uri="{FF2B5EF4-FFF2-40B4-BE49-F238E27FC236}">
                <a16:creationId xmlns:a16="http://schemas.microsoft.com/office/drawing/2014/main" id="{A8D95AAB-516D-4AC8-A66F-C9E35DC8E96A}"/>
              </a:ext>
            </a:extLst>
          </p:cNvPr>
          <p:cNvSpPr>
            <a:spLocks noGrp="1"/>
          </p:cNvSpPr>
          <p:nvPr>
            <p:ph idx="1"/>
          </p:nvPr>
        </p:nvSpPr>
        <p:spPr>
          <a:xfrm>
            <a:off x="175097" y="2015732"/>
            <a:ext cx="11848289" cy="4037749"/>
          </a:xfrm>
        </p:spPr>
        <p:txBody>
          <a:bodyPr>
            <a:normAutofit/>
          </a:bodyPr>
          <a:lstStyle/>
          <a:p>
            <a:r>
              <a:rPr lang="en-US" sz="2400" dirty="0">
                <a:solidFill>
                  <a:schemeClr val="bg2">
                    <a:lumMod val="50000"/>
                  </a:schemeClr>
                </a:solidFill>
              </a:rPr>
              <a:t>Pigeonhole principle</a:t>
            </a:r>
          </a:p>
          <a:p>
            <a:r>
              <a:rPr lang="en-US" sz="2400" dirty="0"/>
              <a:t>If n+1 or more objects are placed into n holes, then some hole contains at least two objects.</a:t>
            </a:r>
          </a:p>
          <a:p>
            <a:r>
              <a:rPr lang="en-US" sz="2400" dirty="0">
                <a:solidFill>
                  <a:schemeClr val="bg2">
                    <a:lumMod val="50000"/>
                  </a:schemeClr>
                </a:solidFill>
              </a:rPr>
              <a:t>Generalised pigeonhole principle</a:t>
            </a:r>
          </a:p>
          <a:p>
            <a:r>
              <a:rPr lang="en-US" sz="2400" dirty="0"/>
              <a:t>If at least mn+1 objects are placed into n holes, then some hole contains at least m+1 objects.</a:t>
            </a:r>
          </a:p>
        </p:txBody>
      </p:sp>
    </p:spTree>
    <p:extLst>
      <p:ext uri="{BB962C8B-B14F-4D97-AF65-F5344CB8AC3E}">
        <p14:creationId xmlns:p14="http://schemas.microsoft.com/office/powerpoint/2010/main" val="2524314715"/>
      </p:ext>
    </p:extLst>
  </p:cSld>
  <p:clrMapOvr>
    <a:masterClrMapping/>
  </p:clrMapOvr>
</p:sld>
</file>

<file path=ppt/theme/theme1.xml><?xml version="1.0" encoding="utf-8"?>
<a:theme xmlns:a="http://schemas.openxmlformats.org/drawingml/2006/main" name="Gallery">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24</TotalTime>
  <Words>731</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Cambria Math</vt:lpstr>
      <vt:lpstr>Palatino Linotype</vt:lpstr>
      <vt:lpstr>Gallery</vt:lpstr>
      <vt:lpstr>The pigeonhole principle</vt:lpstr>
      <vt:lpstr>Pigeonhole principle</vt:lpstr>
      <vt:lpstr>Example</vt:lpstr>
      <vt:lpstr>Example</vt:lpstr>
      <vt:lpstr>Generalised pigeonhole principle</vt:lpstr>
      <vt:lpstr>Example</vt:lpstr>
      <vt:lpstr>Pigeons in multiple holes</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pigeonhole principle</dc:title>
  <dc:creator>Lyn ZHANG</dc:creator>
  <cp:lastModifiedBy>Lyn ZHANG</cp:lastModifiedBy>
  <cp:revision>4</cp:revision>
  <dcterms:created xsi:type="dcterms:W3CDTF">2021-06-01T23:34:28Z</dcterms:created>
  <dcterms:modified xsi:type="dcterms:W3CDTF">2021-06-01T23:58:32Z</dcterms:modified>
</cp:coreProperties>
</file>