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9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72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874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3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202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18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964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150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859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2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54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911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ACEAE7B-905C-4F86-B6A5-7761A41E9C81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C06028-B5E4-4961-B11E-C52A0E6389CF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81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84B56-CD6E-46C6-8ABA-CCA8CFA9E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inclusion–exclusion principle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4830A-C827-474E-B79D-D0B69A7B67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7I</a:t>
            </a:r>
          </a:p>
        </p:txBody>
      </p:sp>
    </p:spTree>
    <p:extLst>
      <p:ext uri="{BB962C8B-B14F-4D97-AF65-F5344CB8AC3E}">
        <p14:creationId xmlns:p14="http://schemas.microsoft.com/office/powerpoint/2010/main" val="519291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5F9BA-35A3-4D83-A263-1B31BAB93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4935"/>
            <a:ext cx="10058400" cy="861261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DA21FD-95D6-42F6-9432-26B8E5FE3F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97668"/>
                <a:ext cx="12192000" cy="554476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hand of five cards is dealt from a deck of 52 cards. How many hands contain exactly:</a:t>
                </a:r>
              </a:p>
              <a:p>
                <a:r>
                  <a:rPr lang="en-US" dirty="0"/>
                  <a:t>1. two clubs</a:t>
                </a:r>
              </a:p>
              <a:p>
                <a:r>
                  <a:rPr lang="en-US" dirty="0"/>
                  <a:t>2. three spades</a:t>
                </a:r>
              </a:p>
              <a:p>
                <a:r>
                  <a:rPr lang="en-US" dirty="0"/>
                  <a:t>3. two clubs and three spades</a:t>
                </a:r>
              </a:p>
              <a:p>
                <a:r>
                  <a:rPr lang="en-US" dirty="0"/>
                  <a:t>4. two clubs or three spades?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0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⋅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=712842	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ways of choosing 2 clubs from 13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ways of choosing 3 more cards from the 39 non-clubs.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⋅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=211926	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ways of choosing 3 spades from 13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ways of choosing 2 more cards from the 39 non-spades.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⋅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=22308	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ways of choosing 2 clubs from 13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ways of choosing 3 spades from 13.</a:t>
                </a:r>
              </a:p>
              <a:p>
                <a:r>
                  <a:rPr lang="en-US" dirty="0"/>
                  <a:t>|A∪B|=|A|+|B|−|A∩B|=712842+211926−22308=902460	We let A be the set of all hands with 2 clubs and let B be the set of all hands with 3 spades. Then A∩B is the set of all hands with 2 clubs and 3 spades. We use the inclusion–exclusion principle to find |A∪B|.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DA21FD-95D6-42F6-9432-26B8E5FE3F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97668"/>
                <a:ext cx="12192000" cy="5544766"/>
              </a:xfrm>
              <a:blipFill>
                <a:blip r:embed="rId2"/>
                <a:stretch>
                  <a:fillRect l="-500" t="-1210" r="-17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Playing Cards Probability">
            <a:extLst>
              <a:ext uri="{FF2B5EF4-FFF2-40B4-BE49-F238E27FC236}">
                <a16:creationId xmlns:a16="http://schemas.microsoft.com/office/drawing/2014/main" id="{4EEAF53C-50D8-449A-AF05-AC13E6047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049" y="1163118"/>
            <a:ext cx="3081951" cy="1654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44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AD5E-8C46-49A7-A67C-0702A03E0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285" y="286603"/>
            <a:ext cx="11381362" cy="958537"/>
          </a:xfrm>
        </p:spPr>
        <p:txBody>
          <a:bodyPr/>
          <a:lstStyle/>
          <a:p>
            <a:r>
              <a:rPr lang="en-US" dirty="0"/>
              <a:t>Inclusion–exclusion principle for three sets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93D95-0CD4-4BF5-9FAC-840439C4A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If A, B and C are three finite sets of objects, then</a:t>
            </a:r>
          </a:p>
          <a:p>
            <a:r>
              <a:rPr lang="en-US" sz="2800" dirty="0"/>
              <a:t>|A∪B∪C|=|A|+|B|+|C|−|A∩B|−|A∩C|−|B∩C|+|A∩B∩C|</a:t>
            </a:r>
          </a:p>
          <a:p>
            <a:endParaRPr lang="en-US" sz="2400" dirty="0"/>
          </a:p>
          <a:p>
            <a:r>
              <a:rPr lang="en-US" sz="2400" dirty="0"/>
              <a:t>For three sets A, B and C, the formula for |A∪B∪C| is slightly harder to establish.</a:t>
            </a:r>
          </a:p>
          <a:p>
            <a:r>
              <a:rPr lang="en-US" sz="2400" dirty="0"/>
              <a:t>We first add |A|, |B| and |C|. However, we have counted the elements in A∩B, A∩C and B∩C twice, and the elements in A∩B∩C three times.</a:t>
            </a:r>
          </a:p>
          <a:p>
            <a:r>
              <a:rPr lang="en-US" sz="2400" dirty="0"/>
              <a:t>Therefore we subtract |A∩B|, |A∩C| and |B∩C| to compensate. But then the elements in A∩B∩C will have been excluded once too often, and so we add |A∩B∩C|.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66403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B197-FB3E-4FD9-913D-B6DD45057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1AF0E-4317-4F99-AA3C-801A00528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939" y="1904100"/>
            <a:ext cx="11939081" cy="4023360"/>
          </a:xfrm>
        </p:spPr>
        <p:txBody>
          <a:bodyPr>
            <a:noAutofit/>
          </a:bodyPr>
          <a:lstStyle/>
          <a:p>
            <a:r>
              <a:rPr lang="en-US" sz="2400" dirty="0"/>
              <a:t>How many integers from 1 to 140 inclusive are not divisible by 2, 5 or 7?</a:t>
            </a:r>
          </a:p>
          <a:p>
            <a:r>
              <a:rPr lang="en-US" sz="2400" dirty="0"/>
              <a:t>Let A, B and C be the sets of all integers from 1 to 140 that are divisible by 2, 5 and 7 respectively. We then have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We use the inclusion–exclusion principle to give</a:t>
            </a:r>
          </a:p>
          <a:p>
            <a:r>
              <a:rPr lang="en-US" sz="2400" dirty="0"/>
              <a:t>|A∪B∪C|=|A|+|B|+|C|−|A∩B|−|A∩C|−|B∩C|+|A∩B∩C|=70+28+20−14−10−4+2=92</a:t>
            </a:r>
          </a:p>
          <a:p>
            <a:r>
              <a:rPr lang="en-US" sz="2400" dirty="0"/>
              <a:t>Therefore the number of integers not divisible by 2, 5 or 7 is 140−92=48.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884D4D-B90E-48FA-824D-B6909C915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665" y="2894451"/>
            <a:ext cx="5001323" cy="18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62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2210-8F82-4D0E-85DF-E4FA09F94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Summary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99FE1-DD47-4317-B106-E553EA9A6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847" y="1845734"/>
            <a:ext cx="11284085" cy="4023360"/>
          </a:xfrm>
        </p:spPr>
        <p:txBody>
          <a:bodyPr>
            <a:normAutofit/>
          </a:bodyPr>
          <a:lstStyle/>
          <a:p>
            <a:r>
              <a:rPr lang="en-US" sz="2800" dirty="0"/>
              <a:t>The inclusion–exclusion principle extends the addition principle to instances where the two sets have objects in common.</a:t>
            </a:r>
          </a:p>
          <a:p>
            <a:r>
              <a:rPr lang="en-US" sz="2800" dirty="0"/>
              <a:t>The principle works by ensuring that objects belonging to multiple sets are not counted more than once.</a:t>
            </a:r>
          </a:p>
          <a:p>
            <a:r>
              <a:rPr lang="en-US" sz="2800" dirty="0"/>
              <a:t>The inclusion–exclusion principles for two sets and three sets:</a:t>
            </a:r>
          </a:p>
          <a:p>
            <a:r>
              <a:rPr lang="en-US" sz="2800" b="1" dirty="0"/>
              <a:t>|A∪B|=|A|+|B|−|A∩B|</a:t>
            </a:r>
          </a:p>
          <a:p>
            <a:r>
              <a:rPr lang="en-US" sz="2800" b="1" dirty="0"/>
              <a:t>|A∪B∪C|=|A|+|B|+|C|−|A∩B|−|A∩C|−|B∩C|+|A∩B∩C|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134042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BF3F7-4BAE-4479-A830-DB3BEACC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Basic set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20DA5-A750-43D0-BCF0-D80AD0914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set is any collection of objects where order is not important. The set with no elements is called the empty set and is denoted by ∅. We say that set B is a subset of set A if each element of B is also in A. In this case, we can write B⊆A. Note that ∅⊆A and A⊆A.</a:t>
            </a:r>
          </a:p>
          <a:p>
            <a:r>
              <a:rPr lang="en-US" sz="3600" dirty="0"/>
              <a:t>If A is a finite set, then the number of elements in A will be denoted by |A|.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4584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1825F-D0F6-452B-91F1-D125D2E05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Basic set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E7F28-4E4B-4160-BBFF-0577E79CD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562" y="1845734"/>
            <a:ext cx="8560340" cy="4023360"/>
          </a:xfrm>
        </p:spPr>
        <p:txBody>
          <a:bodyPr>
            <a:normAutofit/>
          </a:bodyPr>
          <a:lstStyle/>
          <a:p>
            <a:r>
              <a:rPr lang="en-US" sz="2400" dirty="0"/>
              <a:t>Given any two sets A and B we define two important sets:</a:t>
            </a:r>
          </a:p>
          <a:p>
            <a:r>
              <a:rPr lang="en-US" sz="2400" dirty="0"/>
              <a:t>The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intersection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dirty="0"/>
              <a:t>of sets A and B is denoted by A∩B and consists of elements belonging to A and B.</a:t>
            </a:r>
          </a:p>
          <a:p>
            <a:endParaRPr lang="en-US" sz="2400" dirty="0"/>
          </a:p>
          <a:p>
            <a:r>
              <a:rPr lang="en-US" sz="2400" dirty="0"/>
              <a:t>The</a:t>
            </a:r>
            <a:r>
              <a:rPr lang="en-US" sz="2400" dirty="0">
                <a:solidFill>
                  <a:srgbClr val="C00000"/>
                </a:solidFill>
              </a:rPr>
              <a:t> union </a:t>
            </a:r>
            <a:r>
              <a:rPr lang="en-US" sz="2400" dirty="0"/>
              <a:t>of sets A and B is denoted by A∪B and consists of elements belonging to A or B.</a:t>
            </a:r>
          </a:p>
          <a:p>
            <a:endParaRPr lang="en-US" sz="2400" dirty="0"/>
          </a:p>
          <a:p>
            <a:r>
              <a:rPr lang="en-US" sz="2400" dirty="0"/>
              <a:t>Note: It is important to </a:t>
            </a:r>
            <a:r>
              <a:rPr lang="en-US" sz="2400" dirty="0" err="1"/>
              <a:t>realise</a:t>
            </a:r>
            <a:r>
              <a:rPr lang="en-US" sz="2400" dirty="0"/>
              <a:t> that A∪B includes elements belonging to A and B.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6321FD-288B-4625-A73C-1A98813AF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624" y="2068943"/>
            <a:ext cx="2257958" cy="17442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0FA815A-0D2C-4EEB-BCA9-4E724DDB9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4441" y="4151939"/>
            <a:ext cx="2356881" cy="174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78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2105F-06BC-415C-8EB1-49D4AEF2F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A116E-A9F7-4130-93E5-51E36F1BF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246" y="1737360"/>
            <a:ext cx="10287000" cy="4023360"/>
          </a:xfrm>
        </p:spPr>
        <p:txBody>
          <a:bodyPr>
            <a:normAutofit/>
          </a:bodyPr>
          <a:lstStyle/>
          <a:p>
            <a:r>
              <a:rPr lang="en-AU" sz="2400" dirty="0"/>
              <a:t>Consider the three sets of numbers A={2,3}, B={1,2,3,4} and C={3,4,5}.</a:t>
            </a:r>
          </a:p>
          <a:p>
            <a:r>
              <a:rPr lang="en-AU" sz="2400" dirty="0"/>
              <a:t>Find B∩C.</a:t>
            </a:r>
          </a:p>
          <a:p>
            <a:r>
              <a:rPr lang="en-AU" sz="2400" dirty="0"/>
              <a:t>Find A∪C.</a:t>
            </a:r>
          </a:p>
          <a:p>
            <a:r>
              <a:rPr lang="en-AU" sz="2400" dirty="0"/>
              <a:t>Find A∩B∩C.</a:t>
            </a:r>
          </a:p>
          <a:p>
            <a:r>
              <a:rPr lang="en-AU" sz="2400" dirty="0"/>
              <a:t>Find A∪B∪C.</a:t>
            </a:r>
          </a:p>
          <a:p>
            <a:r>
              <a:rPr lang="en-AU" sz="2400" dirty="0"/>
              <a:t>Find |A|.</a:t>
            </a:r>
          </a:p>
          <a:p>
            <a:r>
              <a:rPr lang="en-AU" sz="2400" dirty="0"/>
              <a:t>List all the subsets of C.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119D21-C5CA-4C4A-BCD0-61239DAAD791}"/>
              </a:ext>
            </a:extLst>
          </p:cNvPr>
          <p:cNvSpPr txBox="1"/>
          <p:nvPr/>
        </p:nvSpPr>
        <p:spPr>
          <a:xfrm>
            <a:off x="5384746" y="2410212"/>
            <a:ext cx="547132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400" dirty="0"/>
              <a:t>Solution</a:t>
            </a:r>
          </a:p>
          <a:p>
            <a:r>
              <a:rPr lang="en-AU" sz="2400" dirty="0"/>
              <a:t>B∩C={3,4}</a:t>
            </a:r>
          </a:p>
          <a:p>
            <a:r>
              <a:rPr lang="en-AU" sz="2400" dirty="0"/>
              <a:t>A∪C={2,3,4,5}</a:t>
            </a:r>
          </a:p>
          <a:p>
            <a:r>
              <a:rPr lang="en-AU" sz="2400" dirty="0"/>
              <a:t>A∩B∩C={3}</a:t>
            </a:r>
          </a:p>
          <a:p>
            <a:r>
              <a:rPr lang="en-AU" sz="2400" dirty="0"/>
              <a:t>A∪B∪C={1,2,3,4,5}</a:t>
            </a:r>
          </a:p>
          <a:p>
            <a:r>
              <a:rPr lang="en-AU" sz="2400" dirty="0"/>
              <a:t>|A|=2</a:t>
            </a:r>
          </a:p>
          <a:p>
            <a:r>
              <a:rPr lang="en-AU" sz="2400" dirty="0"/>
              <a:t>∅, {3}, {4}, {5}, {3,4}, {3,5}, {4,5}, {3,4,5}</a:t>
            </a:r>
          </a:p>
        </p:txBody>
      </p:sp>
    </p:spTree>
    <p:extLst>
      <p:ext uri="{BB962C8B-B14F-4D97-AF65-F5344CB8AC3E}">
        <p14:creationId xmlns:p14="http://schemas.microsoft.com/office/powerpoint/2010/main" val="60840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36A64-1007-4E5A-8AD9-B4030FEC0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Addition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C7562-2FD8-4074-90D4-5D26A70AD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If A and B are two finite sets of objects such that A∩B=∅, then</a:t>
            </a:r>
          </a:p>
          <a:p>
            <a:r>
              <a:rPr lang="en-US" sz="4000" dirty="0"/>
              <a:t>|A∪B|=|A|+|B|</a:t>
            </a:r>
          </a:p>
          <a:p>
            <a:r>
              <a:rPr lang="en-US" sz="3200" dirty="0"/>
              <a:t>Our aim is to extend this rule for instances where A∩B≠∅.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570851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94762-2160-4B10-94C8-7D45D7BCC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Two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33E99-47FD-448C-9086-381736707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 count the number of elements in the set A∪B, we first add (include) |A| and |B|. However, this counts the elements in A∩B twice, and so we subtract (exclude) |A∩B|.</a:t>
            </a:r>
          </a:p>
          <a:p>
            <a:endParaRPr lang="en-US" sz="2400" dirty="0"/>
          </a:p>
          <a:p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53ECCF-D10A-406B-A16D-54FE352FCA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073" y="3124362"/>
            <a:ext cx="4110591" cy="274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97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CA533-9BFE-4379-8962-2ACA83AC8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Inclusion–exclusion principle for two sets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6EE75-7A55-4E1C-9487-AE4A5C445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If A and B are two finite sets of objects, then</a:t>
            </a:r>
          </a:p>
          <a:p>
            <a:endParaRPr lang="en-US" sz="3600" dirty="0"/>
          </a:p>
          <a:p>
            <a:r>
              <a:rPr lang="en-US" sz="4800" dirty="0"/>
              <a:t>|A∪B|=|A|+|B|−|A∩B|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315437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97677-9EDB-482C-8472-6D45CDE68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43419-CBF6-4F1D-91F5-C3B8E9FBE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45733"/>
            <a:ext cx="12192000" cy="4399423"/>
          </a:xfrm>
        </p:spPr>
        <p:txBody>
          <a:bodyPr>
            <a:noAutofit/>
          </a:bodyPr>
          <a:lstStyle/>
          <a:p>
            <a:r>
              <a:rPr lang="en-US" sz="2400" dirty="0"/>
              <a:t>Each of the 25 students in a Year 11 class studies Physics or Chemistry. Of these students, 15 study Physics and 18 study Chemistry. How many students study both subjects?	</a:t>
            </a:r>
          </a:p>
          <a:p>
            <a:r>
              <a:rPr lang="en-US" sz="2400" dirty="0"/>
              <a:t>Let P and C be the sets of students who study Physics and Chemistry respectively.</a:t>
            </a:r>
          </a:p>
          <a:p>
            <a:r>
              <a:rPr lang="en-US" sz="2400" dirty="0"/>
              <a:t>Since each student studies Physics or Chemistry, we know that |P∪C|=25.</a:t>
            </a:r>
          </a:p>
          <a:p>
            <a:r>
              <a:rPr lang="en-US" sz="2400" dirty="0"/>
              <a:t>|P∪C|=|P|+|C|−|P∩C|</a:t>
            </a:r>
          </a:p>
          <a:p>
            <a:r>
              <a:rPr lang="en-US" sz="2400" dirty="0"/>
              <a:t>25 =15+18−|P∩C|</a:t>
            </a:r>
          </a:p>
          <a:p>
            <a:r>
              <a:rPr lang="en-US" sz="2400" dirty="0"/>
              <a:t>25=33−|P∩C|</a:t>
            </a:r>
          </a:p>
          <a:p>
            <a:r>
              <a:rPr lang="en-US" sz="2400" dirty="0"/>
              <a:t>∴ |P∩C| =8	</a:t>
            </a:r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60580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73C16-ECAC-42C1-ADA1-26B286448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73A8F-22C9-4296-B400-8C65DDF9C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009" y="1845734"/>
            <a:ext cx="11977991" cy="4023360"/>
          </a:xfrm>
        </p:spPr>
        <p:txBody>
          <a:bodyPr>
            <a:noAutofit/>
          </a:bodyPr>
          <a:lstStyle/>
          <a:p>
            <a:r>
              <a:rPr lang="en-US" sz="2400" dirty="0"/>
              <a:t>A bag contains 100 balls labelled with the numbers from 1 to 100. How many ways can a ball be chosen that is a multiple of 2 or 5?</a:t>
            </a:r>
          </a:p>
          <a:p>
            <a:r>
              <a:rPr lang="en-US" sz="2400" dirty="0"/>
              <a:t>Within the set of numbers {1,2,3,…,100}, let A be the set of multiples of 2 and let B be the set of multiples of 5.</a:t>
            </a:r>
          </a:p>
          <a:p>
            <a:r>
              <a:rPr lang="en-US" sz="2400" dirty="0"/>
              <a:t>Then A∩B consists of numbers that are multiples of both 2 and 5, that is, multiples of 10.</a:t>
            </a:r>
          </a:p>
          <a:p>
            <a:r>
              <a:rPr lang="en-US" sz="2400" dirty="0"/>
              <a:t>Therefore |A|=50, |B|=20 and |A∩B|=10. We then use the inclusion–exclusion principle.</a:t>
            </a:r>
          </a:p>
          <a:p>
            <a:r>
              <a:rPr lang="en-US" sz="2400" dirty="0"/>
              <a:t>  </a:t>
            </a:r>
            <a:r>
              <a:rPr lang="en-US" sz="3600" dirty="0"/>
              <a:t>|A∪B|=|A|+|B|−|A∩B|=50+20−10=60	</a:t>
            </a:r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32744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</TotalTime>
  <Words>1285</Words>
  <Application>Microsoft Office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The inclusion–exclusion principle</vt:lpstr>
      <vt:lpstr>Basic set theory</vt:lpstr>
      <vt:lpstr>Basic set theory</vt:lpstr>
      <vt:lpstr>Example</vt:lpstr>
      <vt:lpstr>Addition principle</vt:lpstr>
      <vt:lpstr>Two sets</vt:lpstr>
      <vt:lpstr>Inclusion–exclusion principle for two sets</vt:lpstr>
      <vt:lpstr>Example</vt:lpstr>
      <vt:lpstr>Example</vt:lpstr>
      <vt:lpstr>Example</vt:lpstr>
      <vt:lpstr>Inclusion–exclusion principle for three sets</vt:lpstr>
      <vt:lpstr>Example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inclusion–exclusion principle</dc:title>
  <dc:creator>Lyn ZHANG</dc:creator>
  <cp:lastModifiedBy>Lyn ZHANG</cp:lastModifiedBy>
  <cp:revision>11</cp:revision>
  <dcterms:created xsi:type="dcterms:W3CDTF">2021-06-02T00:02:24Z</dcterms:created>
  <dcterms:modified xsi:type="dcterms:W3CDTF">2021-06-02T03:32:22Z</dcterms:modified>
</cp:coreProperties>
</file>