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227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890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6720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7154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0596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4807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3065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5730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99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673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019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784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837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204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664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214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714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CAE03EC-17CF-410B-A287-0881FB00CCB5}" type="datetimeFigureOut">
              <a:rPr lang="en-AU" smtClean="0"/>
              <a:t>8/07/2021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F496C2-E15D-4D69-AE06-1EE784C38E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954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310E6-D67C-482C-BA94-BEAA959C96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Quadratic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1F4BC3-D966-49FE-8608-FD0D1AB496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5B</a:t>
            </a:r>
          </a:p>
        </p:txBody>
      </p:sp>
    </p:spTree>
    <p:extLst>
      <p:ext uri="{BB962C8B-B14F-4D97-AF65-F5344CB8AC3E}">
        <p14:creationId xmlns:p14="http://schemas.microsoft.com/office/powerpoint/2010/main" val="902287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AF6A-D497-4CB5-BA2B-08CEAB508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879543"/>
          </a:xfrm>
        </p:spPr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/>
              <p:nvPr/>
            </p:nvSpPr>
            <p:spPr>
              <a:xfrm>
                <a:off x="415047" y="879543"/>
                <a:ext cx="11361905" cy="5694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1. Quadratic equations can be solved by completing the square. This method allows us to deal with all quadratic equations, even though there may be no solution for some quadratic equations.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2. To complete the square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+bx+c: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Take half the coefficient of x (that is,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) and add and subtract its square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0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3. To complete the square of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+bx+c: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First take out a as a factor and then complete the square inside the bracket.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4. The solutions of the quadratic equation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+bx+c=0, where a≠0, are given by the quadratic formula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x=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0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0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p>
                                <m:r>
                                  <a:rPr lang="en-US" sz="200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sz="20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5. The discriminant Δ of a quadratic polynomial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</a:t>
                </a:r>
                <a:r>
                  <a:rPr lang="en-US" sz="2000" dirty="0" err="1">
                    <a:solidFill>
                      <a:schemeClr val="tx1"/>
                    </a:solidFill>
                  </a:rPr>
                  <a:t>bx+c</a:t>
                </a:r>
                <a:r>
                  <a:rPr lang="en-US" sz="2000" dirty="0">
                    <a:solidFill>
                      <a:schemeClr val="tx1"/>
                    </a:solidFill>
                  </a:rPr>
                  <a:t> is Δ=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−4ac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For the equation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+bx+c=0: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If Δ&gt;0, there are two solutions.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If Δ=0, there is one solution.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If Δ&lt;0, there are no real solutions.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For the equation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+bx+c=0, where a, b and c are rational numbers: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If Δ is a perfect square and Δ≠0, there are two rational solutions.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If Δ=0, there is one rational solution.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If Δ is not a perfect square and Δ&gt;0, there are two irrational solutions.</a:t>
                </a:r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47" y="879543"/>
                <a:ext cx="11361905" cy="5694764"/>
              </a:xfrm>
              <a:prstGeom prst="rect">
                <a:avLst/>
              </a:prstGeom>
              <a:blipFill>
                <a:blip r:embed="rId2"/>
                <a:stretch>
                  <a:fillRect l="-536" t="-535" b="-9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179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AF6A-D497-4CB5-BA2B-08CEAB50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Quadratic functions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F57A66-DE89-4F8D-9850-F723928DD0B8}"/>
                  </a:ext>
                </a:extLst>
              </p:cNvPr>
              <p:cNvSpPr txBox="1"/>
              <p:nvPr/>
            </p:nvSpPr>
            <p:spPr>
              <a:xfrm>
                <a:off x="582168" y="2214694"/>
                <a:ext cx="11027664" cy="3858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tx1"/>
                    </a:solidFill>
                  </a:rPr>
                  <a:t>A polynomial function of degree 2 is called a quadratic function. The general quadratic function can be written as P(x)=a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+bx+c, where a≠0.</a:t>
                </a:r>
              </a:p>
              <a:p>
                <a:r>
                  <a:rPr lang="en-US" sz="3200" dirty="0">
                    <a:solidFill>
                      <a:schemeClr val="tx1"/>
                    </a:solidFill>
                  </a:rPr>
                  <a:t>A quadratic equation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+bx+c=0 may be solved by </a:t>
                </a:r>
                <a:r>
                  <a:rPr lang="en-US" sz="3200" dirty="0" err="1">
                    <a:solidFill>
                      <a:schemeClr val="tx1"/>
                    </a:solidFill>
                  </a:rPr>
                  <a:t>factorising</a:t>
                </a:r>
                <a:r>
                  <a:rPr lang="en-US" sz="3200" dirty="0">
                    <a:solidFill>
                      <a:schemeClr val="tx1"/>
                    </a:solidFill>
                  </a:rPr>
                  <a:t>, by completing the square or by using the general quadratic formula</a:t>
                </a:r>
              </a:p>
              <a:p>
                <a:r>
                  <a:rPr lang="en-US" sz="3200" dirty="0">
                    <a:solidFill>
                      <a:schemeClr val="tx1"/>
                    </a:solidFill>
                  </a:rPr>
                  <a:t>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32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32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p>
                                <m:r>
                                  <a:rPr lang="en-US" sz="320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32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sz="32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F57A66-DE89-4F8D-9850-F723928DD0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68" y="2214694"/>
                <a:ext cx="11027664" cy="3858492"/>
              </a:xfrm>
              <a:prstGeom prst="rect">
                <a:avLst/>
              </a:prstGeom>
              <a:blipFill>
                <a:blip r:embed="rId2"/>
                <a:stretch>
                  <a:fillRect l="-1437" t="-1896" r="-1714" b="-173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70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AF6A-D497-4CB5-BA2B-08CEAB508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771371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/>
              <p:nvPr/>
            </p:nvSpPr>
            <p:spPr>
              <a:xfrm>
                <a:off x="913775" y="771371"/>
                <a:ext cx="10364451" cy="51380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Solve the following quadratic equations for x: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1. 2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+5x=12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2. 3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+4x=2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3. 9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+6x+1=0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+5x−12 =0   </a:t>
                </a:r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  </a:t>
                </a:r>
                <a:r>
                  <a:rPr lang="en-US" sz="2000" dirty="0">
                    <a:solidFill>
                      <a:schemeClr val="tx1"/>
                    </a:solidFill>
                  </a:rPr>
                  <a:t>(2x−3)(x+4) =0    </a:t>
                </a:r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   </a:t>
                </a:r>
                <a:r>
                  <a:rPr lang="en-US" sz="2000" dirty="0">
                    <a:solidFill>
                      <a:schemeClr val="tx1"/>
                    </a:solidFill>
                  </a:rPr>
                  <a:t>2x−3=0 or x+4 =0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Therefore 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or x=−4.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+4x−2 =0  </a:t>
                </a:r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x−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=0  </a:t>
                </a:r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x+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=0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=0   </a:t>
                </a:r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f>
                          <m:f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   </a:t>
                </a:r>
                <a:r>
                  <a:rPr lang="en-US" sz="2000" dirty="0">
                    <a:solidFill>
                      <a:schemeClr val="tx1"/>
                    </a:solidFill>
                  </a:rPr>
                  <a:t>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=±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0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num>
                      <m:den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x =−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±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>
                  <a:solidFill>
                    <a:schemeClr val="tx1"/>
                  </a:solidFill>
                </a:endParaRP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Therefore 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−2+</m:t>
                        </m:r>
                        <m:rad>
                          <m:radPr>
                            <m:degHide m:val="on"/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or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−2−</m:t>
                        </m:r>
                        <m:rad>
                          <m:radPr>
                            <m:degHide m:val="on"/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If 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+6x+1=0, then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x=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0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>
                                    <a:solidFill>
                                      <a:schemeClr val="tx1"/>
                                    </a:solidFill>
                                  </a:rPr>
                                  <m:t>6</m:t>
                                </m:r>
                              </m:e>
                              <m:sup>
                                <m:r>
                                  <a:rPr lang="en-US" sz="200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sz="2000" dirty="0">
                                <a:solidFill>
                                  <a:schemeClr val="tx1"/>
                                </a:solidFill>
                              </a:rPr>
                              <m:t>−4×9×1</m:t>
                            </m:r>
                          </m:e>
                        </m:rad>
                      </m:num>
                      <m:den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2×9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−6±</m:t>
                        </m:r>
                        <m:rad>
                          <m:radPr>
                            <m:degHide m:val="on"/>
                            <m:ctrlPr>
                              <a:rPr lang="en-US" sz="20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0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rad>
                      </m:num>
                      <m:den>
                        <m:r>
                          <m:rPr>
                            <m:nor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=−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	</a:t>
                </a:r>
              </a:p>
              <a:p>
                <a:r>
                  <a:rPr lang="en-US" sz="2000" dirty="0">
                    <a:solidFill>
                      <a:schemeClr val="tx1"/>
                    </a:solidFill>
                  </a:rPr>
                  <a:t>Alternatively, the equation can be solved by noting that 9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+6x+1=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(3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e>
                      <m:sup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.</a:t>
                </a:r>
                <a:endParaRPr lang="en-A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771371"/>
                <a:ext cx="10364451" cy="5138073"/>
              </a:xfrm>
              <a:prstGeom prst="rect">
                <a:avLst/>
              </a:prstGeom>
              <a:blipFill>
                <a:blip r:embed="rId2"/>
                <a:stretch>
                  <a:fillRect l="-647" t="-713" b="-13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630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AF6A-D497-4CB5-BA2B-08CEAB50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discriminant: real 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/>
              <p:nvPr/>
            </p:nvSpPr>
            <p:spPr>
              <a:xfrm>
                <a:off x="913775" y="2651760"/>
                <a:ext cx="10364451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The number of solutions to a quadratic equation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dirty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32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+bx+c=0 can be determined by the discriminant Δ, where Δ=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32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−4ac.</a:t>
                </a:r>
              </a:p>
              <a:p>
                <a:r>
                  <a:rPr lang="en-US" sz="3200" dirty="0"/>
                  <a:t>If Δ&gt;0, the equation has two real solutions.</a:t>
                </a:r>
              </a:p>
              <a:p>
                <a:r>
                  <a:rPr lang="en-US" sz="3200" dirty="0"/>
                  <a:t>If Δ=0, the equation has one real solution.</a:t>
                </a:r>
              </a:p>
              <a:p>
                <a:r>
                  <a:rPr lang="en-US" sz="3200" dirty="0"/>
                  <a:t>If Δ&lt;0, the equation has no real solutions.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651760"/>
                <a:ext cx="10364451" cy="2554545"/>
              </a:xfrm>
              <a:prstGeom prst="rect">
                <a:avLst/>
              </a:prstGeom>
              <a:blipFill>
                <a:blip r:embed="rId2"/>
                <a:stretch>
                  <a:fillRect l="-1529" t="-2864" r="-1529" b="-716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3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AF6A-D497-4CB5-BA2B-08CEAB50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discriminant: rational 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/>
              <p:nvPr/>
            </p:nvSpPr>
            <p:spPr>
              <a:xfrm>
                <a:off x="913775" y="2651760"/>
                <a:ext cx="1036445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For a quadratic equation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dirty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+bx+c=0 such that a, b and c are rational numbers:</a:t>
                </a:r>
              </a:p>
              <a:p>
                <a:r>
                  <a:rPr lang="en-US" sz="2400" dirty="0"/>
                  <a:t>If Δ is a perfect square and Δ≠0, then the equation has two rational solutions.</a:t>
                </a:r>
              </a:p>
              <a:p>
                <a:r>
                  <a:rPr lang="en-US" sz="2400" dirty="0"/>
                  <a:t>If Δ=0, then the equation has one rational solution.</a:t>
                </a:r>
              </a:p>
              <a:p>
                <a:r>
                  <a:rPr lang="en-US" sz="2400" dirty="0"/>
                  <a:t>If Δ is not a perfect square and Δ&gt;0, then the equation has two irrational solutions.</a:t>
                </a:r>
                <a:endParaRPr lang="en-AU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5" y="2651760"/>
                <a:ext cx="10364451" cy="1569660"/>
              </a:xfrm>
              <a:prstGeom prst="rect">
                <a:avLst/>
              </a:prstGeom>
              <a:blipFill>
                <a:blip r:embed="rId2"/>
                <a:stretch>
                  <a:fillRect l="-941" t="-3113" b="-81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5753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AF6A-D497-4CB5-BA2B-08CEAB508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753083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/>
              <p:nvPr/>
            </p:nvSpPr>
            <p:spPr>
              <a:xfrm>
                <a:off x="913774" y="984984"/>
                <a:ext cx="10364451" cy="5334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Consider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dirty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−4x=t. Make x the subject and give the values of t for which real solution(s) to the equation can be found.</a:t>
                </a:r>
              </a:p>
              <a:p>
                <a:r>
                  <a:rPr lang="en-US" sz="2800" dirty="0"/>
                  <a:t>Solution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dirty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−4x =t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dirty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−4x+4 =t+4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2800" dirty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sz="2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 =t+4</a:t>
                </a:r>
              </a:p>
              <a:p>
                <a:r>
                  <a:rPr lang="en-US" sz="2800" dirty="0"/>
                  <a:t>x−2 =±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800" dirty="0"/>
                          <m:t>t</m:t>
                        </m:r>
                        <m:r>
                          <m:rPr>
                            <m:nor/>
                          </m:rPr>
                          <a:rPr lang="en-US" sz="2800" dirty="0"/>
                          <m:t>+4</m:t>
                        </m:r>
                      </m:e>
                    </m:rad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 </a:t>
                </a:r>
              </a:p>
              <a:p>
                <a:r>
                  <a:rPr lang="en-US" sz="2800" dirty="0"/>
                  <a:t>x =2±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sz="2800" dirty="0"/>
                          <m:t>t</m:t>
                        </m:r>
                        <m:r>
                          <m:rPr>
                            <m:nor/>
                          </m:rPr>
                          <a:rPr lang="en-US" sz="2800" dirty="0"/>
                          <m:t>+4</m:t>
                        </m:r>
                      </m:e>
                    </m:rad>
                  </m:oMath>
                </a14:m>
                <a:r>
                  <a:rPr lang="en-US" sz="2800" dirty="0"/>
                  <a:t>      (completing the square)</a:t>
                </a:r>
              </a:p>
              <a:p>
                <a:r>
                  <a:rPr lang="en-US" sz="2800" dirty="0"/>
                  <a:t>For real solutions to exist, we must have t+4≥0, i.e. t≥−4.</a:t>
                </a:r>
              </a:p>
              <a:p>
                <a:r>
                  <a:rPr lang="en-US" sz="2800" dirty="0"/>
                  <a:t>Note: In this case the discriminant is Δ=16+4t. There are real solutions when Δ≥0.</a:t>
                </a:r>
                <a:endParaRPr lang="en-AU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4" y="984984"/>
                <a:ext cx="10364451" cy="5334922"/>
              </a:xfrm>
              <a:prstGeom prst="rect">
                <a:avLst/>
              </a:prstGeom>
              <a:blipFill>
                <a:blip r:embed="rId2"/>
                <a:stretch>
                  <a:fillRect l="-1235" t="-1486" b="-22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291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AF6A-D497-4CB5-BA2B-08CEAB508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64" y="114021"/>
            <a:ext cx="10364451" cy="784614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/>
              <p:nvPr/>
            </p:nvSpPr>
            <p:spPr>
              <a:xfrm>
                <a:off x="995670" y="685798"/>
                <a:ext cx="10364451" cy="5895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1. Find the discriminant of the quadratic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dirty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1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+px−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in terms of p.</a:t>
                </a:r>
              </a:p>
              <a:p>
                <a:r>
                  <a:rPr lang="en-US" dirty="0"/>
                  <a:t>2. Solve the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dirty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p>
                        <m:r>
                          <a:rPr lang="en-US" sz="1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+px−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=0 in terms of p.</a:t>
                </a:r>
              </a:p>
              <a:p>
                <a:r>
                  <a:rPr lang="en-US" dirty="0"/>
                  <a:t>3. Prove that there are two solutions for all values of p.</a:t>
                </a:r>
              </a:p>
              <a:p>
                <a:r>
                  <a:rPr lang="en-US" dirty="0"/>
                  <a:t>4. Find the values of p, where p is a non-negative integer, for which the quadratic equation has rational solutions.</a:t>
                </a:r>
              </a:p>
              <a:p>
                <a:r>
                  <a:rPr lang="en-US" dirty="0"/>
                  <a:t>1. Here we have a=1, b=p and c=−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Δ=</a:t>
                </a:r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b="0" i="0" dirty="0" smtClean="0"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18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−4ac=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+25</a:t>
                </a:r>
              </a:p>
              <a:p>
                <a:r>
                  <a:rPr lang="en-US" dirty="0"/>
                  <a:t>2. The quadratic formula gives </a:t>
                </a:r>
                <a:r>
                  <a:rPr lang="en-US" sz="1800" dirty="0">
                    <a:solidFill>
                      <a:schemeClr val="tx1"/>
                    </a:solidFill>
                  </a:rPr>
                  <a:t>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18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18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b</m:t>
                                </m:r>
                              </m:e>
                              <m:sup>
                                <m:r>
                                  <a:rPr lang="en-US" sz="180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8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sz="18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𝑎𝑐</m:t>
                            </m:r>
                          </m:e>
                        </m:rad>
                      </m:num>
                      <m:den>
                        <m:r>
                          <a:rPr lang="en-US" sz="1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1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dirty="0"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</m:e>
                              <m:sup>
                                <m:r>
                                  <a:rPr lang="en-US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3. We have Δ=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+25&gt;0, for all values of p. Thus there are always two solutions.</a:t>
                </a:r>
              </a:p>
              <a:p>
                <a:r>
                  <a:rPr lang="en-US" dirty="0"/>
                  <a:t>4. If there are rational solutions, then Δ=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+25 is a perfect square. Since p is an integer, we can write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+25=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where k is an integer with k≥0.</a:t>
                </a:r>
              </a:p>
              <a:p>
                <a:r>
                  <a:rPr lang="en-US" dirty="0"/>
                  <a:t>Rearranging, we have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=25 </a:t>
                </a:r>
              </a:p>
              <a:p>
                <a:r>
                  <a:rPr lang="en-US" dirty="0"/>
                  <a:t>∴ (k−p)(</a:t>
                </a:r>
                <a:r>
                  <a:rPr lang="en-US" dirty="0" err="1"/>
                  <a:t>k+p</a:t>
                </a:r>
                <a:r>
                  <a:rPr lang="en-US" dirty="0"/>
                  <a:t>) =25</a:t>
                </a:r>
              </a:p>
              <a:p>
                <a:r>
                  <a:rPr lang="en-US" dirty="0"/>
                  <a:t>We can </a:t>
                </a:r>
                <a:r>
                  <a:rPr lang="en-US" dirty="0" err="1"/>
                  <a:t>factorise</a:t>
                </a:r>
                <a:r>
                  <a:rPr lang="en-US" dirty="0"/>
                  <a:t> 25 as 5×5 or 1×25.</a:t>
                </a:r>
              </a:p>
              <a:p>
                <a:r>
                  <a:rPr lang="en-US" dirty="0"/>
                  <a:t>Note: We do not need to consider negative factors of 25, as p and k are non-negative, and so k+p≥0. Since p is non-negative, we also know that </a:t>
                </a:r>
                <a:r>
                  <a:rPr lang="en-US" dirty="0" err="1"/>
                  <a:t>k−p≤k+p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The table on the right shows the values of k and p in each of the two cases.</a:t>
                </a:r>
              </a:p>
              <a:p>
                <a:r>
                  <a:rPr lang="en-US" dirty="0"/>
                  <a:t>Hence p=0 and p=12 are the only values for which the solutions are rational.</a:t>
                </a:r>
                <a:endParaRPr lang="en-AU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5670" y="685798"/>
                <a:ext cx="10364451" cy="5895204"/>
              </a:xfrm>
              <a:prstGeom prst="rect">
                <a:avLst/>
              </a:prstGeom>
              <a:blipFill>
                <a:blip r:embed="rId2"/>
                <a:stretch>
                  <a:fillRect l="-470" r="-235" b="-6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BAF9760C-E6B9-4FF0-85D3-EC7D20D75C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7507" y="2254907"/>
            <a:ext cx="2737913" cy="133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7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AF6A-D497-4CB5-BA2B-08CEAB508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51589"/>
            <a:ext cx="10364451" cy="801721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/>
              <p:nvPr/>
            </p:nvSpPr>
            <p:spPr>
              <a:xfrm>
                <a:off x="680937" y="953310"/>
                <a:ext cx="10894978" cy="5294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A rectangle has an area of 288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cm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. If the width is decreased by 1 cm and the length increased by 1 cm, the area would be decreased by 3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dirty="0">
                            <a:latin typeface="Cambria Math" panose="02040503050406030204" pitchFamily="18" charset="0"/>
                          </a:rPr>
                          <m:t>cm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. Find the original dimensions of the rectangle.</a:t>
                </a:r>
              </a:p>
              <a:p>
                <a:r>
                  <a:rPr lang="en-US" sz="2400" dirty="0"/>
                  <a:t>Let w and ℓ be the width and length, in </a:t>
                </a:r>
                <a:r>
                  <a:rPr lang="en-US" sz="2400" dirty="0" err="1"/>
                  <a:t>centimetres</a:t>
                </a:r>
                <a:r>
                  <a:rPr lang="en-US" sz="2400" dirty="0"/>
                  <a:t>, of the original rectangle.</a:t>
                </a:r>
              </a:p>
              <a:p>
                <a:r>
                  <a:rPr lang="en-US" sz="2400" dirty="0" err="1"/>
                  <a:t>Thenw</a:t>
                </a:r>
                <a:r>
                  <a:rPr lang="en-US" sz="2400" dirty="0"/>
                  <a:t>ℓ=288      (1)</a:t>
                </a:r>
              </a:p>
              <a:p>
                <a:r>
                  <a:rPr lang="en-US" sz="2400" dirty="0"/>
                  <a:t>The dimensions of the new rectangle are w−1 and ℓ+1, and the area is 285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dirty="0">
                            <a:latin typeface="Cambria Math" panose="02040503050406030204" pitchFamily="18" charset="0"/>
                          </a:rPr>
                          <m:t>cm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Thus(w−1)(ℓ+1)=285      (2)</a:t>
                </a:r>
              </a:p>
              <a:p>
                <a:r>
                  <a:rPr lang="en-US" sz="2400" dirty="0"/>
                  <a:t>Rearranging (1) to make ℓ the subject and substituting in (2) gives</a:t>
                </a:r>
              </a:p>
              <a:p>
                <a:r>
                  <a:rPr lang="en-US" sz="2400" dirty="0"/>
                  <a:t>(w−1)(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88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/>
                          <m:t>w</m:t>
                        </m:r>
                      </m:den>
                    </m:f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+1) =285  </a:t>
                </a:r>
                <a:r>
                  <a:rPr lang="en-US" sz="2400" dirty="0">
                    <a:sym typeface="Wingdings" panose="05000000000000000000" pitchFamily="2" charset="2"/>
                  </a:rPr>
                  <a:t> </a:t>
                </a:r>
                <a:r>
                  <a:rPr lang="en-US" sz="2400" dirty="0"/>
                  <a:t>288−</a:t>
                </a:r>
                <a:r>
                  <a:rPr lang="en-US" sz="24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88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dirty="0"/>
                          <m:t>w</m:t>
                        </m:r>
                      </m:den>
                    </m:f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+w−1 =285   </a:t>
                </a:r>
                <a:r>
                  <a:rPr lang="en-US" sz="2400" dirty="0">
                    <a:sym typeface="Wingdings" panose="05000000000000000000" pitchFamily="2" charset="2"/>
                  </a:rPr>
                  <a:t>  </a:t>
                </a:r>
                <a:r>
                  <a:rPr lang="en-US" sz="2400" dirty="0"/>
                  <a:t>w−288w+2 =0   </a:t>
                </a:r>
                <a:r>
                  <a:rPr lang="en-US" sz="2400" dirty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w</m:t>
                        </m:r>
                      </m:e>
                      <m:sup>
                        <m:r>
                          <a:rPr lang="en-US" sz="2400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+2w−288 =0</a:t>
                </a:r>
              </a:p>
              <a:p>
                <a:r>
                  <a:rPr lang="en-US" sz="2400" dirty="0"/>
                  <a:t>Using the general quadratic formula gives</a:t>
                </a:r>
              </a:p>
              <a:p>
                <a:r>
                  <a:rPr lang="en-US" sz="2400" dirty="0"/>
                  <a:t>w=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sz="240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40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2400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−4</m:t>
                            </m:r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(−288)</m:t>
                            </m:r>
                          </m:e>
                        </m:rad>
                      </m:num>
                      <m:den>
                        <m:r>
                          <a:rPr lang="en-US" sz="24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=−18 or 16</a:t>
                </a:r>
              </a:p>
              <a:p>
                <a:r>
                  <a:rPr lang="en-US" sz="2400" dirty="0"/>
                  <a:t>But w&gt;0, and so w=16. The original dimensions of the rectangle are 16 cm by 18 cm.</a:t>
                </a:r>
                <a:endParaRPr lang="en-AU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37" y="953310"/>
                <a:ext cx="10894978" cy="5294270"/>
              </a:xfrm>
              <a:prstGeom prst="rect">
                <a:avLst/>
              </a:prstGeom>
              <a:blipFill>
                <a:blip r:embed="rId2"/>
                <a:stretch>
                  <a:fillRect l="-895" t="-921" r="-1567" b="-161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735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AF6A-D497-4CB5-BA2B-08CEAB508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/>
              <p:nvPr/>
            </p:nvSpPr>
            <p:spPr>
              <a:xfrm>
                <a:off x="913774" y="2068101"/>
                <a:ext cx="10364451" cy="4466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tx1"/>
                    </a:solidFill>
                  </a:rPr>
                  <a:t>Solve the equation x−4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−12=0 for x.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Solution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to be defined, we must have x≥0.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Let x=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tx1"/>
                            </a:solidFill>
                          </a:rPr>
                          <m:t>a</m:t>
                        </m:r>
                      </m:e>
                      <m:sup>
                        <m:r>
                          <a:rPr lang="en-US" sz="28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, where a≥0.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The equation becomes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tx1"/>
                            </a:solidFill>
                          </a:rPr>
                          <m:t>a</m:t>
                        </m:r>
                      </m:e>
                      <m:sup>
                        <m:r>
                          <a:rPr lang="en-US" sz="28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−4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800" dirty="0">
                                <a:solidFill>
                                  <a:schemeClr val="tx1"/>
                                </a:solidFill>
                              </a:rPr>
                              <m:t>a</m:t>
                            </m:r>
                          </m:e>
                          <m:sup>
                            <m:r>
                              <a:rPr lang="en-US" sz="280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sz="28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solidFill>
                      <a:schemeClr val="tx1"/>
                    </a:solidFill>
                  </a:rPr>
                  <a:t>−12 =0 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a2−4a−12 =0 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(a−6)(a+2) =0 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∴ a=6 or a =−2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</a:rPr>
                  <a:t>But a≥0. Hence a=6 and so x=36.</a:t>
                </a:r>
                <a:endParaRPr lang="en-A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82BEEBC-B7C2-4CAA-9864-5BE0951C2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774" y="2068101"/>
                <a:ext cx="10364451" cy="4466479"/>
              </a:xfrm>
              <a:prstGeom prst="rect">
                <a:avLst/>
              </a:prstGeom>
              <a:blipFill>
                <a:blip r:embed="rId2"/>
                <a:stretch>
                  <a:fillRect l="-1235" t="-1501" b="-286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46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159</TotalTime>
  <Words>1352</Words>
  <Application>Microsoft Office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Tw Cen MT</vt:lpstr>
      <vt:lpstr>Droplet</vt:lpstr>
      <vt:lpstr>Quadratic equations</vt:lpstr>
      <vt:lpstr>Quadratic functions </vt:lpstr>
      <vt:lpstr>example</vt:lpstr>
      <vt:lpstr>The discriminant: real solutions</vt:lpstr>
      <vt:lpstr>The discriminant: rational solutions</vt:lpstr>
      <vt:lpstr>example</vt:lpstr>
      <vt:lpstr>example</vt:lpstr>
      <vt:lpstr>example</vt:lpstr>
      <vt:lpstr>example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 equations</dc:title>
  <dc:creator>Lyn ZHANG</dc:creator>
  <cp:lastModifiedBy>Lyn ZHANG</cp:lastModifiedBy>
  <cp:revision>25</cp:revision>
  <dcterms:created xsi:type="dcterms:W3CDTF">2021-07-07T01:38:19Z</dcterms:created>
  <dcterms:modified xsi:type="dcterms:W3CDTF">2021-07-08T04:53:33Z</dcterms:modified>
</cp:coreProperties>
</file>