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1" r:id="rId3"/>
    <p:sldId id="262" r:id="rId4"/>
    <p:sldId id="257" r:id="rId5"/>
    <p:sldId id="258"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4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307156-4111-4940-90D4-1F3FB6B9E36C}" type="datetimeFigureOut">
              <a:rPr lang="en-AU" smtClean="0"/>
              <a:t>6/08/2021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650E88-62FC-4BA2-AAD6-A070DB0D14BC}" type="slidenum">
              <a:rPr lang="en-AU" smtClean="0"/>
              <a:t>‹#›</a:t>
            </a:fld>
            <a:endParaRPr lang="en-AU"/>
          </a:p>
        </p:txBody>
      </p:sp>
    </p:spTree>
    <p:extLst>
      <p:ext uri="{BB962C8B-B14F-4D97-AF65-F5344CB8AC3E}">
        <p14:creationId xmlns:p14="http://schemas.microsoft.com/office/powerpoint/2010/main" val="3321132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https://www.transum.org/Software/MathsMenu/Starter.asp?ID_Starter=50</a:t>
            </a:r>
          </a:p>
        </p:txBody>
      </p:sp>
      <p:sp>
        <p:nvSpPr>
          <p:cNvPr id="4" name="Slide Number Placeholder 3"/>
          <p:cNvSpPr>
            <a:spLocks noGrp="1"/>
          </p:cNvSpPr>
          <p:nvPr>
            <p:ph type="sldNum" sz="quarter" idx="5"/>
          </p:nvPr>
        </p:nvSpPr>
        <p:spPr/>
        <p:txBody>
          <a:bodyPr/>
          <a:lstStyle/>
          <a:p>
            <a:fld id="{4C650E88-62FC-4BA2-AAD6-A070DB0D14BC}" type="slidenum">
              <a:rPr lang="en-AU" smtClean="0"/>
              <a:t>2</a:t>
            </a:fld>
            <a:endParaRPr lang="en-AU"/>
          </a:p>
        </p:txBody>
      </p:sp>
    </p:spTree>
    <p:extLst>
      <p:ext uri="{BB962C8B-B14F-4D97-AF65-F5344CB8AC3E}">
        <p14:creationId xmlns:p14="http://schemas.microsoft.com/office/powerpoint/2010/main" val="2407843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https://www.transum.org/Software/MathsMenu/Starter.asp?ID_Starter=54</a:t>
            </a:r>
          </a:p>
        </p:txBody>
      </p:sp>
      <p:sp>
        <p:nvSpPr>
          <p:cNvPr id="4" name="Slide Number Placeholder 3"/>
          <p:cNvSpPr>
            <a:spLocks noGrp="1"/>
          </p:cNvSpPr>
          <p:nvPr>
            <p:ph type="sldNum" sz="quarter" idx="5"/>
          </p:nvPr>
        </p:nvSpPr>
        <p:spPr/>
        <p:txBody>
          <a:bodyPr/>
          <a:lstStyle/>
          <a:p>
            <a:fld id="{4C650E88-62FC-4BA2-AAD6-A070DB0D14BC}" type="slidenum">
              <a:rPr lang="en-AU" smtClean="0"/>
              <a:t>3</a:t>
            </a:fld>
            <a:endParaRPr lang="en-AU"/>
          </a:p>
        </p:txBody>
      </p:sp>
    </p:spTree>
    <p:extLst>
      <p:ext uri="{BB962C8B-B14F-4D97-AF65-F5344CB8AC3E}">
        <p14:creationId xmlns:p14="http://schemas.microsoft.com/office/powerpoint/2010/main" val="1389801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E873F-408A-426A-B2BF-AE9F40AA70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54880363-C369-4FE0-9D92-C5E700635E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A519F329-312B-4B97-ADE5-A1EE358D9666}"/>
              </a:ext>
            </a:extLst>
          </p:cNvPr>
          <p:cNvSpPr>
            <a:spLocks noGrp="1"/>
          </p:cNvSpPr>
          <p:nvPr>
            <p:ph type="dt" sz="half" idx="10"/>
          </p:nvPr>
        </p:nvSpPr>
        <p:spPr/>
        <p:txBody>
          <a:bodyPr/>
          <a:lstStyle/>
          <a:p>
            <a:fld id="{E8A88A71-2DD2-4226-8BD1-96345B514810}" type="datetimeFigureOut">
              <a:rPr lang="en-AU" smtClean="0"/>
              <a:t>6/08/2021</a:t>
            </a:fld>
            <a:endParaRPr lang="en-AU"/>
          </a:p>
        </p:txBody>
      </p:sp>
      <p:sp>
        <p:nvSpPr>
          <p:cNvPr id="5" name="Footer Placeholder 4">
            <a:extLst>
              <a:ext uri="{FF2B5EF4-FFF2-40B4-BE49-F238E27FC236}">
                <a16:creationId xmlns:a16="http://schemas.microsoft.com/office/drawing/2014/main" id="{5B4141DC-5149-482F-B9CC-F05C0FE547D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1F264D8-161A-4FE8-8B4F-2E55F89EDCB5}"/>
              </a:ext>
            </a:extLst>
          </p:cNvPr>
          <p:cNvSpPr>
            <a:spLocks noGrp="1"/>
          </p:cNvSpPr>
          <p:nvPr>
            <p:ph type="sldNum" sz="quarter" idx="12"/>
          </p:nvPr>
        </p:nvSpPr>
        <p:spPr/>
        <p:txBody>
          <a:bodyPr/>
          <a:lstStyle/>
          <a:p>
            <a:fld id="{8626F632-91CA-4944-945B-6515CE0DD68C}" type="slidenum">
              <a:rPr lang="en-AU" smtClean="0"/>
              <a:t>‹#›</a:t>
            </a:fld>
            <a:endParaRPr lang="en-AU"/>
          </a:p>
        </p:txBody>
      </p:sp>
    </p:spTree>
    <p:extLst>
      <p:ext uri="{BB962C8B-B14F-4D97-AF65-F5344CB8AC3E}">
        <p14:creationId xmlns:p14="http://schemas.microsoft.com/office/powerpoint/2010/main" val="258453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692B0-B8B2-4D9C-B862-FB8762060D21}"/>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F170AC2A-5239-461F-83A9-287DEA6F3E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B6D8689-2A52-4AB2-9D31-31055177FBF9}"/>
              </a:ext>
            </a:extLst>
          </p:cNvPr>
          <p:cNvSpPr>
            <a:spLocks noGrp="1"/>
          </p:cNvSpPr>
          <p:nvPr>
            <p:ph type="dt" sz="half" idx="10"/>
          </p:nvPr>
        </p:nvSpPr>
        <p:spPr/>
        <p:txBody>
          <a:bodyPr/>
          <a:lstStyle/>
          <a:p>
            <a:fld id="{E8A88A71-2DD2-4226-8BD1-96345B514810}" type="datetimeFigureOut">
              <a:rPr lang="en-AU" smtClean="0"/>
              <a:t>6/08/2021</a:t>
            </a:fld>
            <a:endParaRPr lang="en-AU"/>
          </a:p>
        </p:txBody>
      </p:sp>
      <p:sp>
        <p:nvSpPr>
          <p:cNvPr id="5" name="Footer Placeholder 4">
            <a:extLst>
              <a:ext uri="{FF2B5EF4-FFF2-40B4-BE49-F238E27FC236}">
                <a16:creationId xmlns:a16="http://schemas.microsoft.com/office/drawing/2014/main" id="{C2F5BC19-41D6-4997-BF63-8B42C90D224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769794A-9BFF-4212-BEAC-CC24AB3E2F6F}"/>
              </a:ext>
            </a:extLst>
          </p:cNvPr>
          <p:cNvSpPr>
            <a:spLocks noGrp="1"/>
          </p:cNvSpPr>
          <p:nvPr>
            <p:ph type="sldNum" sz="quarter" idx="12"/>
          </p:nvPr>
        </p:nvSpPr>
        <p:spPr/>
        <p:txBody>
          <a:bodyPr/>
          <a:lstStyle/>
          <a:p>
            <a:fld id="{8626F632-91CA-4944-945B-6515CE0DD68C}" type="slidenum">
              <a:rPr lang="en-AU" smtClean="0"/>
              <a:t>‹#›</a:t>
            </a:fld>
            <a:endParaRPr lang="en-AU"/>
          </a:p>
        </p:txBody>
      </p:sp>
    </p:spTree>
    <p:extLst>
      <p:ext uri="{BB962C8B-B14F-4D97-AF65-F5344CB8AC3E}">
        <p14:creationId xmlns:p14="http://schemas.microsoft.com/office/powerpoint/2010/main" val="1291980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C990C4-F1ED-4FD0-8F9B-5B54196C3F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A699B7A-CD27-4FAD-9A64-C7567B5910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A23E875-6CEC-408C-B841-4FDBC70EAD8F}"/>
              </a:ext>
            </a:extLst>
          </p:cNvPr>
          <p:cNvSpPr>
            <a:spLocks noGrp="1"/>
          </p:cNvSpPr>
          <p:nvPr>
            <p:ph type="dt" sz="half" idx="10"/>
          </p:nvPr>
        </p:nvSpPr>
        <p:spPr/>
        <p:txBody>
          <a:bodyPr/>
          <a:lstStyle/>
          <a:p>
            <a:fld id="{E8A88A71-2DD2-4226-8BD1-96345B514810}" type="datetimeFigureOut">
              <a:rPr lang="en-AU" smtClean="0"/>
              <a:t>6/08/2021</a:t>
            </a:fld>
            <a:endParaRPr lang="en-AU"/>
          </a:p>
        </p:txBody>
      </p:sp>
      <p:sp>
        <p:nvSpPr>
          <p:cNvPr id="5" name="Footer Placeholder 4">
            <a:extLst>
              <a:ext uri="{FF2B5EF4-FFF2-40B4-BE49-F238E27FC236}">
                <a16:creationId xmlns:a16="http://schemas.microsoft.com/office/drawing/2014/main" id="{12F6E93B-F21F-4FCE-BA48-897B092B92B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4AE306E-5F3F-4FF5-A9D6-269F61061EDF}"/>
              </a:ext>
            </a:extLst>
          </p:cNvPr>
          <p:cNvSpPr>
            <a:spLocks noGrp="1"/>
          </p:cNvSpPr>
          <p:nvPr>
            <p:ph type="sldNum" sz="quarter" idx="12"/>
          </p:nvPr>
        </p:nvSpPr>
        <p:spPr/>
        <p:txBody>
          <a:bodyPr/>
          <a:lstStyle/>
          <a:p>
            <a:fld id="{8626F632-91CA-4944-945B-6515CE0DD68C}" type="slidenum">
              <a:rPr lang="en-AU" smtClean="0"/>
              <a:t>‹#›</a:t>
            </a:fld>
            <a:endParaRPr lang="en-AU"/>
          </a:p>
        </p:txBody>
      </p:sp>
    </p:spTree>
    <p:extLst>
      <p:ext uri="{BB962C8B-B14F-4D97-AF65-F5344CB8AC3E}">
        <p14:creationId xmlns:p14="http://schemas.microsoft.com/office/powerpoint/2010/main" val="2987464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8FD1E-B8F2-4898-94D3-3B4471A1125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28534BE9-B7EF-48FC-938F-A3F3E38B17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8F2C8D9-1710-4A19-B683-772F89E61540}"/>
              </a:ext>
            </a:extLst>
          </p:cNvPr>
          <p:cNvSpPr>
            <a:spLocks noGrp="1"/>
          </p:cNvSpPr>
          <p:nvPr>
            <p:ph type="dt" sz="half" idx="10"/>
          </p:nvPr>
        </p:nvSpPr>
        <p:spPr/>
        <p:txBody>
          <a:bodyPr/>
          <a:lstStyle/>
          <a:p>
            <a:fld id="{E8A88A71-2DD2-4226-8BD1-96345B514810}" type="datetimeFigureOut">
              <a:rPr lang="en-AU" smtClean="0"/>
              <a:t>6/08/2021</a:t>
            </a:fld>
            <a:endParaRPr lang="en-AU"/>
          </a:p>
        </p:txBody>
      </p:sp>
      <p:sp>
        <p:nvSpPr>
          <p:cNvPr id="5" name="Footer Placeholder 4">
            <a:extLst>
              <a:ext uri="{FF2B5EF4-FFF2-40B4-BE49-F238E27FC236}">
                <a16:creationId xmlns:a16="http://schemas.microsoft.com/office/drawing/2014/main" id="{D3A8938B-DBF8-4E73-99C2-2BDE0AC7EC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DA4A868-059C-44B5-834F-85A3BF73F054}"/>
              </a:ext>
            </a:extLst>
          </p:cNvPr>
          <p:cNvSpPr>
            <a:spLocks noGrp="1"/>
          </p:cNvSpPr>
          <p:nvPr>
            <p:ph type="sldNum" sz="quarter" idx="12"/>
          </p:nvPr>
        </p:nvSpPr>
        <p:spPr/>
        <p:txBody>
          <a:bodyPr/>
          <a:lstStyle/>
          <a:p>
            <a:fld id="{8626F632-91CA-4944-945B-6515CE0DD68C}" type="slidenum">
              <a:rPr lang="en-AU" smtClean="0"/>
              <a:t>‹#›</a:t>
            </a:fld>
            <a:endParaRPr lang="en-AU"/>
          </a:p>
        </p:txBody>
      </p:sp>
    </p:spTree>
    <p:extLst>
      <p:ext uri="{BB962C8B-B14F-4D97-AF65-F5344CB8AC3E}">
        <p14:creationId xmlns:p14="http://schemas.microsoft.com/office/powerpoint/2010/main" val="1185902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B9276-410F-4B1C-AE8F-0381A38D27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7F39E6C4-7CF1-484C-A010-F09C1D3599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B33F97-D434-48DA-8420-EE6DFF342C30}"/>
              </a:ext>
            </a:extLst>
          </p:cNvPr>
          <p:cNvSpPr>
            <a:spLocks noGrp="1"/>
          </p:cNvSpPr>
          <p:nvPr>
            <p:ph type="dt" sz="half" idx="10"/>
          </p:nvPr>
        </p:nvSpPr>
        <p:spPr/>
        <p:txBody>
          <a:bodyPr/>
          <a:lstStyle/>
          <a:p>
            <a:fld id="{E8A88A71-2DD2-4226-8BD1-96345B514810}" type="datetimeFigureOut">
              <a:rPr lang="en-AU" smtClean="0"/>
              <a:t>6/08/2021</a:t>
            </a:fld>
            <a:endParaRPr lang="en-AU"/>
          </a:p>
        </p:txBody>
      </p:sp>
      <p:sp>
        <p:nvSpPr>
          <p:cNvPr id="5" name="Footer Placeholder 4">
            <a:extLst>
              <a:ext uri="{FF2B5EF4-FFF2-40B4-BE49-F238E27FC236}">
                <a16:creationId xmlns:a16="http://schemas.microsoft.com/office/drawing/2014/main" id="{ECE2B8B8-F3A2-4123-9C97-A618F5A71BA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5FACCF-EAB2-4D33-BC21-1ABAD6E70E91}"/>
              </a:ext>
            </a:extLst>
          </p:cNvPr>
          <p:cNvSpPr>
            <a:spLocks noGrp="1"/>
          </p:cNvSpPr>
          <p:nvPr>
            <p:ph type="sldNum" sz="quarter" idx="12"/>
          </p:nvPr>
        </p:nvSpPr>
        <p:spPr/>
        <p:txBody>
          <a:bodyPr/>
          <a:lstStyle/>
          <a:p>
            <a:fld id="{8626F632-91CA-4944-945B-6515CE0DD68C}" type="slidenum">
              <a:rPr lang="en-AU" smtClean="0"/>
              <a:t>‹#›</a:t>
            </a:fld>
            <a:endParaRPr lang="en-AU"/>
          </a:p>
        </p:txBody>
      </p:sp>
    </p:spTree>
    <p:extLst>
      <p:ext uri="{BB962C8B-B14F-4D97-AF65-F5344CB8AC3E}">
        <p14:creationId xmlns:p14="http://schemas.microsoft.com/office/powerpoint/2010/main" val="3908641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98BF4-2324-4230-AF0F-CE519F2EED7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5F24477-AE9B-4472-984D-67CBA5F71C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51485F79-17F9-46FB-84BF-1F9436A2C0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0CCA26D3-200E-4795-BEBF-158C85325546}"/>
              </a:ext>
            </a:extLst>
          </p:cNvPr>
          <p:cNvSpPr>
            <a:spLocks noGrp="1"/>
          </p:cNvSpPr>
          <p:nvPr>
            <p:ph type="dt" sz="half" idx="10"/>
          </p:nvPr>
        </p:nvSpPr>
        <p:spPr/>
        <p:txBody>
          <a:bodyPr/>
          <a:lstStyle/>
          <a:p>
            <a:fld id="{E8A88A71-2DD2-4226-8BD1-96345B514810}" type="datetimeFigureOut">
              <a:rPr lang="en-AU" smtClean="0"/>
              <a:t>6/08/2021</a:t>
            </a:fld>
            <a:endParaRPr lang="en-AU"/>
          </a:p>
        </p:txBody>
      </p:sp>
      <p:sp>
        <p:nvSpPr>
          <p:cNvPr id="6" name="Footer Placeholder 5">
            <a:extLst>
              <a:ext uri="{FF2B5EF4-FFF2-40B4-BE49-F238E27FC236}">
                <a16:creationId xmlns:a16="http://schemas.microsoft.com/office/drawing/2014/main" id="{8A60B172-D4ED-46CE-B748-2912F4372D8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2A7ED22-28DF-40D2-B506-372DEBBEDC44}"/>
              </a:ext>
            </a:extLst>
          </p:cNvPr>
          <p:cNvSpPr>
            <a:spLocks noGrp="1"/>
          </p:cNvSpPr>
          <p:nvPr>
            <p:ph type="sldNum" sz="quarter" idx="12"/>
          </p:nvPr>
        </p:nvSpPr>
        <p:spPr/>
        <p:txBody>
          <a:bodyPr/>
          <a:lstStyle/>
          <a:p>
            <a:fld id="{8626F632-91CA-4944-945B-6515CE0DD68C}" type="slidenum">
              <a:rPr lang="en-AU" smtClean="0"/>
              <a:t>‹#›</a:t>
            </a:fld>
            <a:endParaRPr lang="en-AU"/>
          </a:p>
        </p:txBody>
      </p:sp>
    </p:spTree>
    <p:extLst>
      <p:ext uri="{BB962C8B-B14F-4D97-AF65-F5344CB8AC3E}">
        <p14:creationId xmlns:p14="http://schemas.microsoft.com/office/powerpoint/2010/main" val="618960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00E44-001B-4AEF-963B-CDAD91D4997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E31F95D-02BA-4074-AD2B-433C284946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79ACA5-E928-4E68-9E8B-DA0202C4E3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CD878C57-08BF-4582-8A58-2212BB9E2E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BD28B3-8E3F-4966-8035-64C24AD8295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BBE12A05-6F66-40B3-A7FE-77BB67DF5407}"/>
              </a:ext>
            </a:extLst>
          </p:cNvPr>
          <p:cNvSpPr>
            <a:spLocks noGrp="1"/>
          </p:cNvSpPr>
          <p:nvPr>
            <p:ph type="dt" sz="half" idx="10"/>
          </p:nvPr>
        </p:nvSpPr>
        <p:spPr/>
        <p:txBody>
          <a:bodyPr/>
          <a:lstStyle/>
          <a:p>
            <a:fld id="{E8A88A71-2DD2-4226-8BD1-96345B514810}" type="datetimeFigureOut">
              <a:rPr lang="en-AU" smtClean="0"/>
              <a:t>6/08/2021</a:t>
            </a:fld>
            <a:endParaRPr lang="en-AU"/>
          </a:p>
        </p:txBody>
      </p:sp>
      <p:sp>
        <p:nvSpPr>
          <p:cNvPr id="8" name="Footer Placeholder 7">
            <a:extLst>
              <a:ext uri="{FF2B5EF4-FFF2-40B4-BE49-F238E27FC236}">
                <a16:creationId xmlns:a16="http://schemas.microsoft.com/office/drawing/2014/main" id="{3A56F192-F6C8-4357-A2B2-AF38332E2D1A}"/>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10DBE5A6-0F27-4BBA-B30C-C6A50D85E510}"/>
              </a:ext>
            </a:extLst>
          </p:cNvPr>
          <p:cNvSpPr>
            <a:spLocks noGrp="1"/>
          </p:cNvSpPr>
          <p:nvPr>
            <p:ph type="sldNum" sz="quarter" idx="12"/>
          </p:nvPr>
        </p:nvSpPr>
        <p:spPr/>
        <p:txBody>
          <a:bodyPr/>
          <a:lstStyle/>
          <a:p>
            <a:fld id="{8626F632-91CA-4944-945B-6515CE0DD68C}" type="slidenum">
              <a:rPr lang="en-AU" smtClean="0"/>
              <a:t>‹#›</a:t>
            </a:fld>
            <a:endParaRPr lang="en-AU"/>
          </a:p>
        </p:txBody>
      </p:sp>
    </p:spTree>
    <p:extLst>
      <p:ext uri="{BB962C8B-B14F-4D97-AF65-F5344CB8AC3E}">
        <p14:creationId xmlns:p14="http://schemas.microsoft.com/office/powerpoint/2010/main" val="520927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269C-8B4A-4AE1-BF10-FCC9C22CC64E}"/>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18DFF0A4-2473-4737-B5FC-C44B3BBDED9E}"/>
              </a:ext>
            </a:extLst>
          </p:cNvPr>
          <p:cNvSpPr>
            <a:spLocks noGrp="1"/>
          </p:cNvSpPr>
          <p:nvPr>
            <p:ph type="dt" sz="half" idx="10"/>
          </p:nvPr>
        </p:nvSpPr>
        <p:spPr/>
        <p:txBody>
          <a:bodyPr/>
          <a:lstStyle/>
          <a:p>
            <a:fld id="{E8A88A71-2DD2-4226-8BD1-96345B514810}" type="datetimeFigureOut">
              <a:rPr lang="en-AU" smtClean="0"/>
              <a:t>6/08/2021</a:t>
            </a:fld>
            <a:endParaRPr lang="en-AU"/>
          </a:p>
        </p:txBody>
      </p:sp>
      <p:sp>
        <p:nvSpPr>
          <p:cNvPr id="4" name="Footer Placeholder 3">
            <a:extLst>
              <a:ext uri="{FF2B5EF4-FFF2-40B4-BE49-F238E27FC236}">
                <a16:creationId xmlns:a16="http://schemas.microsoft.com/office/drawing/2014/main" id="{53208DBC-F556-4220-81FB-585E7C39CDF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4E9C2C6C-31AB-417A-B5CF-CE744701C055}"/>
              </a:ext>
            </a:extLst>
          </p:cNvPr>
          <p:cNvSpPr>
            <a:spLocks noGrp="1"/>
          </p:cNvSpPr>
          <p:nvPr>
            <p:ph type="sldNum" sz="quarter" idx="12"/>
          </p:nvPr>
        </p:nvSpPr>
        <p:spPr/>
        <p:txBody>
          <a:bodyPr/>
          <a:lstStyle/>
          <a:p>
            <a:fld id="{8626F632-91CA-4944-945B-6515CE0DD68C}" type="slidenum">
              <a:rPr lang="en-AU" smtClean="0"/>
              <a:t>‹#›</a:t>
            </a:fld>
            <a:endParaRPr lang="en-AU"/>
          </a:p>
        </p:txBody>
      </p:sp>
    </p:spTree>
    <p:extLst>
      <p:ext uri="{BB962C8B-B14F-4D97-AF65-F5344CB8AC3E}">
        <p14:creationId xmlns:p14="http://schemas.microsoft.com/office/powerpoint/2010/main" val="3883329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E5F408-05AA-43C2-B0DC-DE155E7256D6}"/>
              </a:ext>
            </a:extLst>
          </p:cNvPr>
          <p:cNvSpPr>
            <a:spLocks noGrp="1"/>
          </p:cNvSpPr>
          <p:nvPr>
            <p:ph type="dt" sz="half" idx="10"/>
          </p:nvPr>
        </p:nvSpPr>
        <p:spPr/>
        <p:txBody>
          <a:bodyPr/>
          <a:lstStyle/>
          <a:p>
            <a:fld id="{E8A88A71-2DD2-4226-8BD1-96345B514810}" type="datetimeFigureOut">
              <a:rPr lang="en-AU" smtClean="0"/>
              <a:t>6/08/2021</a:t>
            </a:fld>
            <a:endParaRPr lang="en-AU"/>
          </a:p>
        </p:txBody>
      </p:sp>
      <p:sp>
        <p:nvSpPr>
          <p:cNvPr id="3" name="Footer Placeholder 2">
            <a:extLst>
              <a:ext uri="{FF2B5EF4-FFF2-40B4-BE49-F238E27FC236}">
                <a16:creationId xmlns:a16="http://schemas.microsoft.com/office/drawing/2014/main" id="{113BA685-FA5E-4DB9-BB70-CCA36ABFBF91}"/>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A30F7271-A025-477F-B69F-D8332D2EADDE}"/>
              </a:ext>
            </a:extLst>
          </p:cNvPr>
          <p:cNvSpPr>
            <a:spLocks noGrp="1"/>
          </p:cNvSpPr>
          <p:nvPr>
            <p:ph type="sldNum" sz="quarter" idx="12"/>
          </p:nvPr>
        </p:nvSpPr>
        <p:spPr/>
        <p:txBody>
          <a:bodyPr/>
          <a:lstStyle/>
          <a:p>
            <a:fld id="{8626F632-91CA-4944-945B-6515CE0DD68C}" type="slidenum">
              <a:rPr lang="en-AU" smtClean="0"/>
              <a:t>‹#›</a:t>
            </a:fld>
            <a:endParaRPr lang="en-AU"/>
          </a:p>
        </p:txBody>
      </p:sp>
    </p:spTree>
    <p:extLst>
      <p:ext uri="{BB962C8B-B14F-4D97-AF65-F5344CB8AC3E}">
        <p14:creationId xmlns:p14="http://schemas.microsoft.com/office/powerpoint/2010/main" val="1607312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F7843-7716-435A-A8A3-6DF5DDB85C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4D8FA478-2C3F-415C-83D9-A5ED4267BE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7208354-9BEA-4494-B6E6-7B710DE148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0D732A-5367-40F2-AE8E-682010D51946}"/>
              </a:ext>
            </a:extLst>
          </p:cNvPr>
          <p:cNvSpPr>
            <a:spLocks noGrp="1"/>
          </p:cNvSpPr>
          <p:nvPr>
            <p:ph type="dt" sz="half" idx="10"/>
          </p:nvPr>
        </p:nvSpPr>
        <p:spPr/>
        <p:txBody>
          <a:bodyPr/>
          <a:lstStyle/>
          <a:p>
            <a:fld id="{E8A88A71-2DD2-4226-8BD1-96345B514810}" type="datetimeFigureOut">
              <a:rPr lang="en-AU" smtClean="0"/>
              <a:t>6/08/2021</a:t>
            </a:fld>
            <a:endParaRPr lang="en-AU"/>
          </a:p>
        </p:txBody>
      </p:sp>
      <p:sp>
        <p:nvSpPr>
          <p:cNvPr id="6" name="Footer Placeholder 5">
            <a:extLst>
              <a:ext uri="{FF2B5EF4-FFF2-40B4-BE49-F238E27FC236}">
                <a16:creationId xmlns:a16="http://schemas.microsoft.com/office/drawing/2014/main" id="{8D9DA37E-A95E-428B-96C4-36BC0230622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2AEE562-0380-44AE-B9D8-C00AC97E5673}"/>
              </a:ext>
            </a:extLst>
          </p:cNvPr>
          <p:cNvSpPr>
            <a:spLocks noGrp="1"/>
          </p:cNvSpPr>
          <p:nvPr>
            <p:ph type="sldNum" sz="quarter" idx="12"/>
          </p:nvPr>
        </p:nvSpPr>
        <p:spPr/>
        <p:txBody>
          <a:bodyPr/>
          <a:lstStyle/>
          <a:p>
            <a:fld id="{8626F632-91CA-4944-945B-6515CE0DD68C}" type="slidenum">
              <a:rPr lang="en-AU" smtClean="0"/>
              <a:t>‹#›</a:t>
            </a:fld>
            <a:endParaRPr lang="en-AU"/>
          </a:p>
        </p:txBody>
      </p:sp>
    </p:spTree>
    <p:extLst>
      <p:ext uri="{BB962C8B-B14F-4D97-AF65-F5344CB8AC3E}">
        <p14:creationId xmlns:p14="http://schemas.microsoft.com/office/powerpoint/2010/main" val="556880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D198F-0967-43FC-BC94-607F45A868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306C3CD9-BDEB-4C0E-B927-A5AE790CE5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70659BFE-7B18-4BBB-88A3-0BC6CDC61D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CF0293-9B46-47C9-8545-68F6F3298167}"/>
              </a:ext>
            </a:extLst>
          </p:cNvPr>
          <p:cNvSpPr>
            <a:spLocks noGrp="1"/>
          </p:cNvSpPr>
          <p:nvPr>
            <p:ph type="dt" sz="half" idx="10"/>
          </p:nvPr>
        </p:nvSpPr>
        <p:spPr/>
        <p:txBody>
          <a:bodyPr/>
          <a:lstStyle/>
          <a:p>
            <a:fld id="{E8A88A71-2DD2-4226-8BD1-96345B514810}" type="datetimeFigureOut">
              <a:rPr lang="en-AU" smtClean="0"/>
              <a:t>6/08/2021</a:t>
            </a:fld>
            <a:endParaRPr lang="en-AU"/>
          </a:p>
        </p:txBody>
      </p:sp>
      <p:sp>
        <p:nvSpPr>
          <p:cNvPr id="6" name="Footer Placeholder 5">
            <a:extLst>
              <a:ext uri="{FF2B5EF4-FFF2-40B4-BE49-F238E27FC236}">
                <a16:creationId xmlns:a16="http://schemas.microsoft.com/office/drawing/2014/main" id="{D28459DF-083A-43B4-9F09-CC62CDE4C78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187E19B-F7A7-4B6C-8B98-72D7299CBC25}"/>
              </a:ext>
            </a:extLst>
          </p:cNvPr>
          <p:cNvSpPr>
            <a:spLocks noGrp="1"/>
          </p:cNvSpPr>
          <p:nvPr>
            <p:ph type="sldNum" sz="quarter" idx="12"/>
          </p:nvPr>
        </p:nvSpPr>
        <p:spPr/>
        <p:txBody>
          <a:bodyPr/>
          <a:lstStyle/>
          <a:p>
            <a:fld id="{8626F632-91CA-4944-945B-6515CE0DD68C}" type="slidenum">
              <a:rPr lang="en-AU" smtClean="0"/>
              <a:t>‹#›</a:t>
            </a:fld>
            <a:endParaRPr lang="en-AU"/>
          </a:p>
        </p:txBody>
      </p:sp>
    </p:spTree>
    <p:extLst>
      <p:ext uri="{BB962C8B-B14F-4D97-AF65-F5344CB8AC3E}">
        <p14:creationId xmlns:p14="http://schemas.microsoft.com/office/powerpoint/2010/main" val="6755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8F3D07-5C41-4489-9A46-FA643A55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857008C-922C-4A5C-8267-A3B5934FCC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CCE584D-9152-4F24-AE6F-177812CEEE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A88A71-2DD2-4226-8BD1-96345B514810}" type="datetimeFigureOut">
              <a:rPr lang="en-AU" smtClean="0"/>
              <a:t>6/08/2021</a:t>
            </a:fld>
            <a:endParaRPr lang="en-AU"/>
          </a:p>
        </p:txBody>
      </p:sp>
      <p:sp>
        <p:nvSpPr>
          <p:cNvPr id="5" name="Footer Placeholder 4">
            <a:extLst>
              <a:ext uri="{FF2B5EF4-FFF2-40B4-BE49-F238E27FC236}">
                <a16:creationId xmlns:a16="http://schemas.microsoft.com/office/drawing/2014/main" id="{B39AF215-7459-40FC-96A5-CA2CBEC1AC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74A07740-9D7F-441A-B60C-72BB45B024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26F632-91CA-4944-945B-6515CE0DD68C}" type="slidenum">
              <a:rPr lang="en-AU" smtClean="0"/>
              <a:t>‹#›</a:t>
            </a:fld>
            <a:endParaRPr lang="en-AU"/>
          </a:p>
        </p:txBody>
      </p:sp>
    </p:spTree>
    <p:extLst>
      <p:ext uri="{BB962C8B-B14F-4D97-AF65-F5344CB8AC3E}">
        <p14:creationId xmlns:p14="http://schemas.microsoft.com/office/powerpoint/2010/main" val="3607413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E9DA6-AFB4-4863-A0BC-4C5188A8430C}"/>
              </a:ext>
            </a:extLst>
          </p:cNvPr>
          <p:cNvSpPr>
            <a:spLocks noGrp="1"/>
          </p:cNvSpPr>
          <p:nvPr>
            <p:ph type="ctrTitle"/>
          </p:nvPr>
        </p:nvSpPr>
        <p:spPr/>
        <p:txBody>
          <a:bodyPr/>
          <a:lstStyle/>
          <a:p>
            <a:r>
              <a:rPr lang="en-US" dirty="0"/>
              <a:t>Applying quadratic equations to rate problems</a:t>
            </a:r>
            <a:endParaRPr lang="en-AU" dirty="0"/>
          </a:p>
        </p:txBody>
      </p:sp>
      <p:sp>
        <p:nvSpPr>
          <p:cNvPr id="3" name="Subtitle 2">
            <a:extLst>
              <a:ext uri="{FF2B5EF4-FFF2-40B4-BE49-F238E27FC236}">
                <a16:creationId xmlns:a16="http://schemas.microsoft.com/office/drawing/2014/main" id="{680B65A4-A352-4947-B791-57BCCA63C650}"/>
              </a:ext>
            </a:extLst>
          </p:cNvPr>
          <p:cNvSpPr>
            <a:spLocks noGrp="1"/>
          </p:cNvSpPr>
          <p:nvPr>
            <p:ph type="subTitle" idx="1"/>
          </p:nvPr>
        </p:nvSpPr>
        <p:spPr/>
        <p:txBody>
          <a:bodyPr/>
          <a:lstStyle/>
          <a:p>
            <a:r>
              <a:rPr lang="en-US" dirty="0"/>
              <a:t>5C</a:t>
            </a:r>
            <a:endParaRPr lang="en-AU" dirty="0"/>
          </a:p>
        </p:txBody>
      </p:sp>
    </p:spTree>
    <p:extLst>
      <p:ext uri="{BB962C8B-B14F-4D97-AF65-F5344CB8AC3E}">
        <p14:creationId xmlns:p14="http://schemas.microsoft.com/office/powerpoint/2010/main" val="3630798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B8AD637-92C2-4E09-BE0B-C46292E1A70E}"/>
              </a:ext>
            </a:extLst>
          </p:cNvPr>
          <p:cNvPicPr>
            <a:picLocks noGrp="1" noChangeAspect="1"/>
          </p:cNvPicPr>
          <p:nvPr>
            <p:ph idx="1"/>
          </p:nvPr>
        </p:nvPicPr>
        <p:blipFill>
          <a:blip r:embed="rId3"/>
          <a:stretch>
            <a:fillRect/>
          </a:stretch>
        </p:blipFill>
        <p:spPr>
          <a:xfrm>
            <a:off x="600205" y="0"/>
            <a:ext cx="10991589" cy="6858000"/>
          </a:xfrm>
        </p:spPr>
      </p:pic>
    </p:spTree>
    <p:extLst>
      <p:ext uri="{BB962C8B-B14F-4D97-AF65-F5344CB8AC3E}">
        <p14:creationId xmlns:p14="http://schemas.microsoft.com/office/powerpoint/2010/main" val="3651739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27756-4FF5-488F-949D-C8DD5872EF0C}"/>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C896E534-7C60-40D0-9B96-72F2CFC01F75}"/>
              </a:ext>
            </a:extLst>
          </p:cNvPr>
          <p:cNvSpPr>
            <a:spLocks noGrp="1"/>
          </p:cNvSpPr>
          <p:nvPr>
            <p:ph idx="1"/>
          </p:nvPr>
        </p:nvSpPr>
        <p:spPr/>
        <p:txBody>
          <a:bodyPr/>
          <a:lstStyle/>
          <a:p>
            <a:endParaRPr lang="en-AU"/>
          </a:p>
        </p:txBody>
      </p:sp>
      <p:pic>
        <p:nvPicPr>
          <p:cNvPr id="7" name="Picture 6">
            <a:extLst>
              <a:ext uri="{FF2B5EF4-FFF2-40B4-BE49-F238E27FC236}">
                <a16:creationId xmlns:a16="http://schemas.microsoft.com/office/drawing/2014/main" id="{467DFCC7-FB62-4B0F-9576-CCDEEF35780C}"/>
              </a:ext>
            </a:extLst>
          </p:cNvPr>
          <p:cNvPicPr>
            <a:picLocks noChangeAspect="1"/>
          </p:cNvPicPr>
          <p:nvPr/>
        </p:nvPicPr>
        <p:blipFill>
          <a:blip r:embed="rId3"/>
          <a:stretch>
            <a:fillRect/>
          </a:stretch>
        </p:blipFill>
        <p:spPr>
          <a:xfrm>
            <a:off x="529701" y="0"/>
            <a:ext cx="11132597" cy="6858000"/>
          </a:xfrm>
          <a:prstGeom prst="rect">
            <a:avLst/>
          </a:prstGeom>
        </p:spPr>
      </p:pic>
    </p:spTree>
    <p:extLst>
      <p:ext uri="{BB962C8B-B14F-4D97-AF65-F5344CB8AC3E}">
        <p14:creationId xmlns:p14="http://schemas.microsoft.com/office/powerpoint/2010/main" val="127203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325BB-74D0-4BD0-94F4-72530DCFFFF1}"/>
              </a:ext>
            </a:extLst>
          </p:cNvPr>
          <p:cNvSpPr>
            <a:spLocks noGrp="1"/>
          </p:cNvSpPr>
          <p:nvPr>
            <p:ph type="title"/>
          </p:nvPr>
        </p:nvSpPr>
        <p:spPr/>
        <p:txBody>
          <a:bodyPr/>
          <a:lstStyle/>
          <a:p>
            <a:r>
              <a:rPr lang="en-US" dirty="0"/>
              <a:t>Rate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5740F35-9C1C-4344-80F3-2CCBCBC44F41}"/>
                  </a:ext>
                </a:extLst>
              </p:cNvPr>
              <p:cNvSpPr>
                <a:spLocks noGrp="1"/>
              </p:cNvSpPr>
              <p:nvPr>
                <p:ph idx="1"/>
              </p:nvPr>
            </p:nvSpPr>
            <p:spPr/>
            <p:txBody>
              <a:bodyPr>
                <a:normAutofit/>
              </a:bodyPr>
              <a:lstStyle/>
              <a:p>
                <a:r>
                  <a:rPr lang="en-US" dirty="0"/>
                  <a:t>A rate describes how a certain quantity changes with respect to the change in another quantity (often time). An example of a rate is ‘speed’. A speed of 60 km/h gives us a measure of how fast an object is travelling. A further example is ‘flow’, where a rate of 20 L/min is going to fill an empty swimming pool faster than a rate of 6 L/min.</a:t>
                </a:r>
              </a:p>
              <a:p>
                <a:r>
                  <a:rPr lang="en-US" dirty="0"/>
                  <a:t>Many problems are solved using rates, which can be expressed as fractions. For example, a speed of 60 km/h can be expressed in fraction form as</a:t>
                </a:r>
              </a:p>
              <a:p>
                <a14:m>
                  <m:oMath xmlns:m="http://schemas.openxmlformats.org/officeDocument/2006/math">
                    <m:f>
                      <m:fPr>
                        <m:ctrlPr>
                          <a:rPr lang="en-US" i="1" dirty="0" smtClean="0">
                            <a:solidFill>
                              <a:srgbClr val="836967"/>
                            </a:solidFill>
                            <a:latin typeface="Cambria Math" panose="02040503050406030204" pitchFamily="18" charset="0"/>
                          </a:rPr>
                        </m:ctrlPr>
                      </m:fPr>
                      <m:num>
                        <m:r>
                          <m:rPr>
                            <m:nor/>
                          </m:rPr>
                          <a:rPr lang="en-US" dirty="0" smtClean="0"/>
                          <m:t>distance</m:t>
                        </m:r>
                        <m:r>
                          <m:rPr>
                            <m:nor/>
                          </m:rPr>
                          <a:rPr lang="en-US" dirty="0" smtClean="0"/>
                          <m:t> (</m:t>
                        </m:r>
                        <m:r>
                          <m:rPr>
                            <m:nor/>
                          </m:rPr>
                          <a:rPr lang="en-US" dirty="0" smtClean="0"/>
                          <m:t>km</m:t>
                        </m:r>
                        <m:r>
                          <m:rPr>
                            <m:nor/>
                          </m:rPr>
                          <a:rPr lang="en-US" dirty="0" smtClean="0"/>
                          <m:t>)</m:t>
                        </m:r>
                      </m:num>
                      <m:den>
                        <m:r>
                          <m:rPr>
                            <m:nor/>
                          </m:rPr>
                          <a:rPr lang="en-US" dirty="0" smtClean="0"/>
                          <m:t>time</m:t>
                        </m:r>
                        <m:r>
                          <m:rPr>
                            <m:nor/>
                          </m:rPr>
                          <a:rPr lang="en-US" dirty="0" smtClean="0"/>
                          <m:t> </m:t>
                        </m:r>
                        <m:r>
                          <m:rPr>
                            <m:nor/>
                          </m:rPr>
                          <a:rPr lang="en-US" dirty="0" smtClean="0"/>
                          <m:t>taken</m:t>
                        </m:r>
                        <m:r>
                          <m:rPr>
                            <m:nor/>
                          </m:rPr>
                          <a:rPr lang="en-US" dirty="0" smtClean="0"/>
                          <m:t> (</m:t>
                        </m:r>
                        <m:r>
                          <m:rPr>
                            <m:nor/>
                          </m:rPr>
                          <a:rPr lang="en-US" dirty="0" smtClean="0"/>
                          <m:t>h</m:t>
                        </m:r>
                        <m:r>
                          <m:rPr>
                            <m:nor/>
                          </m:rPr>
                          <a:rPr lang="en-US" dirty="0" smtClean="0"/>
                          <m:t>)</m:t>
                        </m:r>
                      </m:den>
                    </m:f>
                    <m:r>
                      <a:rPr lang="en-US" i="1" dirty="0" smtClean="0">
                        <a:latin typeface="Cambria Math" panose="02040503050406030204" pitchFamily="18" charset="0"/>
                      </a:rPr>
                      <m:t> </m:t>
                    </m:r>
                  </m:oMath>
                </a14:m>
                <a:r>
                  <a:rPr lang="en-US" dirty="0"/>
                  <a:t>=</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dirty="0" smtClean="0">
                            <a:latin typeface="Cambria Math" panose="02040503050406030204" pitchFamily="18" charset="0"/>
                          </a:rPr>
                          <m:t>60</m:t>
                        </m:r>
                      </m:num>
                      <m:den>
                        <m:r>
                          <a:rPr lang="en-US" i="0" dirty="0" smtClean="0">
                            <a:latin typeface="Cambria Math" panose="02040503050406030204" pitchFamily="18" charset="0"/>
                          </a:rPr>
                          <m:t>1</m:t>
                        </m:r>
                      </m:den>
                    </m:f>
                  </m:oMath>
                </a14:m>
                <a:endParaRPr lang="en-US" dirty="0"/>
              </a:p>
            </p:txBody>
          </p:sp>
        </mc:Choice>
        <mc:Fallback xmlns="">
          <p:sp>
            <p:nvSpPr>
              <p:cNvPr id="3" name="Content Placeholder 2">
                <a:extLst>
                  <a:ext uri="{FF2B5EF4-FFF2-40B4-BE49-F238E27FC236}">
                    <a16:creationId xmlns:a16="http://schemas.microsoft.com/office/drawing/2014/main" id="{35740F35-9C1C-4344-80F3-2CCBCBC44F41}"/>
                  </a:ext>
                </a:extLst>
              </p:cNvPr>
              <p:cNvSpPr>
                <a:spLocks noGrp="1" noRot="1" noChangeAspect="1" noMove="1" noResize="1" noEditPoints="1" noAdjustHandles="1" noChangeArrowheads="1" noChangeShapeType="1" noTextEdit="1"/>
              </p:cNvSpPr>
              <p:nvPr>
                <p:ph idx="1"/>
              </p:nvPr>
            </p:nvSpPr>
            <p:spPr>
              <a:blipFill>
                <a:blip r:embed="rId3"/>
                <a:stretch>
                  <a:fillRect l="-1043" t="-2241" r="-116"/>
                </a:stretch>
              </a:blipFill>
            </p:spPr>
            <p:txBody>
              <a:bodyPr/>
              <a:lstStyle/>
              <a:p>
                <a:r>
                  <a:rPr lang="en-AU">
                    <a:noFill/>
                  </a:rPr>
                  <a:t> </a:t>
                </a:r>
              </a:p>
            </p:txBody>
          </p:sp>
        </mc:Fallback>
      </mc:AlternateContent>
    </p:spTree>
    <p:extLst>
      <p:ext uri="{BB962C8B-B14F-4D97-AF65-F5344CB8AC3E}">
        <p14:creationId xmlns:p14="http://schemas.microsoft.com/office/powerpoint/2010/main" val="388669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325BB-74D0-4BD0-94F4-72530DCFFFF1}"/>
              </a:ext>
            </a:extLst>
          </p:cNvPr>
          <p:cNvSpPr>
            <a:spLocks noGrp="1"/>
          </p:cNvSpPr>
          <p:nvPr>
            <p:ph type="title"/>
          </p:nvPr>
        </p:nvSpPr>
        <p:spPr>
          <a:xfrm>
            <a:off x="838200" y="287527"/>
            <a:ext cx="10515600" cy="787019"/>
          </a:xfrm>
        </p:spPr>
        <p:txBody>
          <a:bodyPr/>
          <a:lstStyle/>
          <a:p>
            <a:r>
              <a:rPr lang="en-US" dirty="0"/>
              <a:t>Example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5740F35-9C1C-4344-80F3-2CCBCBC44F41}"/>
                  </a:ext>
                </a:extLst>
              </p:cNvPr>
              <p:cNvSpPr>
                <a:spLocks noGrp="1"/>
              </p:cNvSpPr>
              <p:nvPr>
                <p:ph idx="1"/>
              </p:nvPr>
            </p:nvSpPr>
            <p:spPr>
              <a:xfrm>
                <a:off x="838200" y="1207008"/>
                <a:ext cx="10515600" cy="5230368"/>
              </a:xfrm>
            </p:spPr>
            <p:txBody>
              <a:bodyPr>
                <a:normAutofit/>
              </a:bodyPr>
              <a:lstStyle/>
              <a:p>
                <a:r>
                  <a:rPr lang="en-US" dirty="0"/>
                  <a:t>1. Express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dirty="0" smtClean="0">
                            <a:latin typeface="Cambria Math" panose="02040503050406030204" pitchFamily="18" charset="0"/>
                          </a:rPr>
                          <m:t>6</m:t>
                        </m:r>
                      </m:num>
                      <m:den>
                        <m:r>
                          <a:rPr lang="en-US" i="1" dirty="0" smtClean="0">
                            <a:latin typeface="Cambria Math" panose="02040503050406030204" pitchFamily="18" charset="0"/>
                          </a:rPr>
                          <m:t>𝑥</m:t>
                        </m:r>
                      </m:den>
                    </m:f>
                  </m:oMath>
                </a14:m>
                <a:r>
                  <a:rPr lang="en-US" dirty="0"/>
                  <a:t> +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dirty="0" smtClean="0">
                            <a:latin typeface="Cambria Math" panose="02040503050406030204" pitchFamily="18" charset="0"/>
                          </a:rPr>
                          <m:t>6</m:t>
                        </m:r>
                      </m:num>
                      <m:den>
                        <m:r>
                          <a:rPr lang="en-US" i="1" dirty="0" smtClean="0">
                            <a:latin typeface="Cambria Math" panose="02040503050406030204" pitchFamily="18" charset="0"/>
                          </a:rPr>
                          <m:t>𝑥</m:t>
                        </m:r>
                        <m:r>
                          <a:rPr lang="en-US" b="0" i="1" dirty="0" smtClean="0">
                            <a:latin typeface="Cambria Math" panose="02040503050406030204" pitchFamily="18" charset="0"/>
                          </a:rPr>
                          <m:t>+8</m:t>
                        </m:r>
                      </m:den>
                    </m:f>
                  </m:oMath>
                </a14:m>
                <a:r>
                  <a:rPr lang="en-US" dirty="0"/>
                  <a:t>  as a single fraction.</a:t>
                </a:r>
              </a:p>
              <a:p>
                <a:r>
                  <a:rPr lang="en-US" dirty="0"/>
                  <a:t>2. Solve the equation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dirty="0" smtClean="0">
                            <a:latin typeface="Cambria Math" panose="02040503050406030204" pitchFamily="18" charset="0"/>
                          </a:rPr>
                          <m:t>6</m:t>
                        </m:r>
                      </m:num>
                      <m:den>
                        <m:r>
                          <a:rPr lang="en-US" i="1" dirty="0" smtClean="0">
                            <a:latin typeface="Cambria Math" panose="02040503050406030204" pitchFamily="18" charset="0"/>
                          </a:rPr>
                          <m:t>𝑥</m:t>
                        </m:r>
                      </m:den>
                    </m:f>
                  </m:oMath>
                </a14:m>
                <a:r>
                  <a:rPr lang="en-US" dirty="0"/>
                  <a:t> +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dirty="0" smtClean="0">
                            <a:latin typeface="Cambria Math" panose="02040503050406030204" pitchFamily="18" charset="0"/>
                          </a:rPr>
                          <m:t>6</m:t>
                        </m:r>
                      </m:num>
                      <m:den>
                        <m:r>
                          <a:rPr lang="en-US" i="1" dirty="0" smtClean="0">
                            <a:latin typeface="Cambria Math" panose="02040503050406030204" pitchFamily="18" charset="0"/>
                          </a:rPr>
                          <m:t>𝑥</m:t>
                        </m:r>
                        <m:r>
                          <a:rPr lang="en-US" b="0" i="1" dirty="0" smtClean="0">
                            <a:latin typeface="Cambria Math" panose="02040503050406030204" pitchFamily="18" charset="0"/>
                          </a:rPr>
                          <m:t>+8</m:t>
                        </m:r>
                      </m:den>
                    </m:f>
                    <m:r>
                      <a:rPr lang="en-US" b="0" i="1" dirty="0" smtClean="0">
                        <a:latin typeface="Cambria Math" panose="02040503050406030204" pitchFamily="18" charset="0"/>
                      </a:rPr>
                      <m:t> </m:t>
                    </m:r>
                  </m:oMath>
                </a14:m>
                <a:r>
                  <a:rPr lang="en-US" dirty="0"/>
                  <a:t>=2 for x.</a:t>
                </a:r>
              </a:p>
              <a:p>
                <a:r>
                  <a:rPr lang="en-US" dirty="0">
                    <a:solidFill>
                      <a:schemeClr val="tx1"/>
                    </a:solidFill>
                  </a:rPr>
                  <a:t>1.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dirty="0" smtClean="0">
                            <a:solidFill>
                              <a:schemeClr val="tx1"/>
                            </a:solidFill>
                            <a:latin typeface="Cambria Math" panose="02040503050406030204" pitchFamily="18" charset="0"/>
                          </a:rPr>
                          <m:t>6</m:t>
                        </m:r>
                      </m:num>
                      <m:den>
                        <m:r>
                          <a:rPr lang="en-US" i="1" dirty="0" smtClean="0">
                            <a:solidFill>
                              <a:schemeClr val="tx1"/>
                            </a:solidFill>
                            <a:latin typeface="Cambria Math" panose="02040503050406030204" pitchFamily="18" charset="0"/>
                          </a:rPr>
                          <m:t>𝑥</m:t>
                        </m:r>
                      </m:den>
                    </m:f>
                  </m:oMath>
                </a14:m>
                <a:r>
                  <a:rPr lang="en-US" dirty="0">
                    <a:solidFill>
                      <a:schemeClr val="tx1"/>
                    </a:solidFill>
                  </a:rPr>
                  <a:t> </a:t>
                </a:r>
                <a:r>
                  <a:rPr lang="en-US" dirty="0"/>
                  <a:t>+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dirty="0" smtClean="0">
                            <a:latin typeface="Cambria Math" panose="02040503050406030204" pitchFamily="18" charset="0"/>
                          </a:rPr>
                          <m:t>6</m:t>
                        </m:r>
                      </m:num>
                      <m:den>
                        <m:r>
                          <a:rPr lang="en-US" i="1" dirty="0" smtClean="0">
                            <a:latin typeface="Cambria Math" panose="02040503050406030204" pitchFamily="18" charset="0"/>
                          </a:rPr>
                          <m:t>𝑥</m:t>
                        </m:r>
                        <m:r>
                          <a:rPr lang="en-US" b="0" i="1" dirty="0" smtClean="0">
                            <a:latin typeface="Cambria Math" panose="02040503050406030204" pitchFamily="18" charset="0"/>
                          </a:rPr>
                          <m:t>+8</m:t>
                        </m:r>
                      </m:den>
                    </m:f>
                    <m:r>
                      <a:rPr lang="en-US" b="0" i="1" dirty="0" smtClean="0">
                        <a:latin typeface="Cambria Math" panose="02040503050406030204" pitchFamily="18" charset="0"/>
                      </a:rPr>
                      <m:t> </m:t>
                    </m:r>
                  </m:oMath>
                </a14:m>
                <a:r>
                  <a:rPr lang="en-US" dirty="0"/>
                  <a:t>=</a:t>
                </a:r>
                <a:r>
                  <a:rPr lang="en-US" dirty="0">
                    <a:solidFill>
                      <a:srgbClr val="836967"/>
                    </a:solidFill>
                  </a:rPr>
                  <a:t>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dirty="0" smtClean="0">
                            <a:latin typeface="Cambria Math" panose="02040503050406030204" pitchFamily="18" charset="0"/>
                          </a:rPr>
                          <m:t>6</m:t>
                        </m:r>
                        <m:r>
                          <a:rPr lang="en-US" b="0" i="0" dirty="0" smtClean="0">
                            <a:latin typeface="Cambria Math" panose="02040503050406030204" pitchFamily="18" charset="0"/>
                          </a:rPr>
                          <m:t>(</m:t>
                        </m:r>
                        <m:r>
                          <m:rPr>
                            <m:sty m:val="p"/>
                          </m:rPr>
                          <a:rPr lang="en-US" b="0" i="0" dirty="0" smtClean="0">
                            <a:latin typeface="Cambria Math" panose="02040503050406030204" pitchFamily="18" charset="0"/>
                          </a:rPr>
                          <m:t>x</m:t>
                        </m:r>
                        <m:r>
                          <a:rPr lang="en-US" b="0" i="0" dirty="0" smtClean="0">
                            <a:latin typeface="Cambria Math" panose="02040503050406030204" pitchFamily="18" charset="0"/>
                          </a:rPr>
                          <m:t>+8)</m:t>
                        </m:r>
                      </m:num>
                      <m:den>
                        <m:r>
                          <a:rPr lang="en-US" i="1" dirty="0" smtClean="0">
                            <a:latin typeface="Cambria Math" panose="02040503050406030204" pitchFamily="18" charset="0"/>
                          </a:rPr>
                          <m:t>𝑥</m:t>
                        </m:r>
                        <m:r>
                          <a:rPr lang="en-US" b="0" i="1" dirty="0" smtClean="0">
                            <a:latin typeface="Cambria Math" panose="02040503050406030204" pitchFamily="18" charset="0"/>
                          </a:rPr>
                          <m:t>(</m:t>
                        </m:r>
                        <m:r>
                          <a:rPr lang="en-US" b="0" i="1" dirty="0" smtClean="0">
                            <a:latin typeface="Cambria Math" panose="02040503050406030204" pitchFamily="18" charset="0"/>
                          </a:rPr>
                          <m:t>𝑥</m:t>
                        </m:r>
                        <m:r>
                          <a:rPr lang="en-US" b="0" i="1" dirty="0" smtClean="0">
                            <a:latin typeface="Cambria Math" panose="02040503050406030204" pitchFamily="18" charset="0"/>
                          </a:rPr>
                          <m:t>+8)</m:t>
                        </m:r>
                      </m:den>
                    </m:f>
                  </m:oMath>
                </a14:m>
                <a:r>
                  <a:rPr lang="en-US" dirty="0"/>
                  <a:t> +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dirty="0" smtClean="0">
                            <a:latin typeface="Cambria Math" panose="02040503050406030204" pitchFamily="18" charset="0"/>
                          </a:rPr>
                          <m:t>6</m:t>
                        </m:r>
                        <m:r>
                          <m:rPr>
                            <m:sty m:val="p"/>
                          </m:rPr>
                          <a:rPr lang="en-US" b="0" i="0" dirty="0" smtClean="0">
                            <a:latin typeface="Cambria Math" panose="02040503050406030204" pitchFamily="18" charset="0"/>
                          </a:rPr>
                          <m:t>x</m:t>
                        </m:r>
                      </m:num>
                      <m:den>
                        <m:r>
                          <a:rPr lang="en-US" b="0" i="1" dirty="0" smtClean="0">
                            <a:latin typeface="Cambria Math" panose="02040503050406030204" pitchFamily="18" charset="0"/>
                          </a:rPr>
                          <m:t>𝑥</m:t>
                        </m:r>
                        <m:r>
                          <a:rPr lang="en-US" b="0" i="1" dirty="0" smtClean="0">
                            <a:latin typeface="Cambria Math" panose="02040503050406030204" pitchFamily="18" charset="0"/>
                          </a:rPr>
                          <m:t>(</m:t>
                        </m:r>
                        <m:r>
                          <a:rPr lang="en-US" i="1" dirty="0" smtClean="0">
                            <a:latin typeface="Cambria Math" panose="02040503050406030204" pitchFamily="18" charset="0"/>
                          </a:rPr>
                          <m:t>𝑥</m:t>
                        </m:r>
                        <m:r>
                          <a:rPr lang="en-US" b="0" i="1" dirty="0" smtClean="0">
                            <a:latin typeface="Cambria Math" panose="02040503050406030204" pitchFamily="18" charset="0"/>
                          </a:rPr>
                          <m:t>+8)</m:t>
                        </m:r>
                      </m:den>
                    </m:f>
                    <m:r>
                      <a:rPr lang="en-US" b="0" i="1" dirty="0" smtClean="0">
                        <a:latin typeface="Cambria Math" panose="02040503050406030204" pitchFamily="18" charset="0"/>
                      </a:rPr>
                      <m:t>  </m:t>
                    </m:r>
                  </m:oMath>
                </a14:m>
                <a:r>
                  <a:rPr lang="en-US" dirty="0"/>
                  <a:t>=</a:t>
                </a:r>
                <a:r>
                  <a:rPr lang="en-US" dirty="0">
                    <a:solidFill>
                      <a:srgbClr val="836967"/>
                    </a:solidFill>
                  </a:rPr>
                  <a:t>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dirty="0" smtClean="0">
                            <a:latin typeface="Cambria Math" panose="02040503050406030204" pitchFamily="18" charset="0"/>
                          </a:rPr>
                          <m:t>6</m:t>
                        </m:r>
                        <m:r>
                          <m:rPr>
                            <m:sty m:val="p"/>
                          </m:rPr>
                          <a:rPr lang="en-US" b="0" i="0" dirty="0" smtClean="0">
                            <a:latin typeface="Cambria Math" panose="02040503050406030204" pitchFamily="18" charset="0"/>
                          </a:rPr>
                          <m:t>x</m:t>
                        </m:r>
                        <m:r>
                          <a:rPr lang="en-US" i="1" dirty="0">
                            <a:latin typeface="Cambria Math" panose="02040503050406030204" pitchFamily="18" charset="0"/>
                          </a:rPr>
                          <m:t>+48+6</m:t>
                        </m:r>
                        <m:r>
                          <a:rPr lang="en-US" i="1" dirty="0">
                            <a:latin typeface="Cambria Math" panose="02040503050406030204" pitchFamily="18" charset="0"/>
                          </a:rPr>
                          <m:t>𝑥</m:t>
                        </m:r>
                      </m:num>
                      <m:den>
                        <m:r>
                          <a:rPr lang="en-US" b="0" i="1" dirty="0" smtClean="0">
                            <a:latin typeface="Cambria Math" panose="02040503050406030204" pitchFamily="18" charset="0"/>
                          </a:rPr>
                          <m:t>𝑥</m:t>
                        </m:r>
                        <m:r>
                          <a:rPr lang="en-US" b="0" i="1" dirty="0" smtClean="0">
                            <a:latin typeface="Cambria Math" panose="02040503050406030204" pitchFamily="18" charset="0"/>
                          </a:rPr>
                          <m:t>(</m:t>
                        </m:r>
                        <m:r>
                          <a:rPr lang="en-US" i="1" dirty="0" smtClean="0">
                            <a:latin typeface="Cambria Math" panose="02040503050406030204" pitchFamily="18" charset="0"/>
                          </a:rPr>
                          <m:t>𝑥</m:t>
                        </m:r>
                        <m:r>
                          <a:rPr lang="en-US" b="0" i="1" dirty="0" smtClean="0">
                            <a:latin typeface="Cambria Math" panose="02040503050406030204" pitchFamily="18" charset="0"/>
                          </a:rPr>
                          <m:t>+8)</m:t>
                        </m:r>
                      </m:den>
                    </m:f>
                    <m:r>
                      <a:rPr lang="en-US" b="0" i="1" dirty="0" smtClean="0">
                        <a:latin typeface="Cambria Math" panose="02040503050406030204" pitchFamily="18" charset="0"/>
                      </a:rPr>
                      <m:t> </m:t>
                    </m:r>
                  </m:oMath>
                </a14:m>
                <a:r>
                  <a:rPr lang="en-US" dirty="0"/>
                  <a:t>=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i="1" dirty="0">
                            <a:latin typeface="Cambria Math" panose="02040503050406030204" pitchFamily="18" charset="0"/>
                          </a:rPr>
                          <m:t>12(</m:t>
                        </m:r>
                        <m:r>
                          <m:rPr>
                            <m:sty m:val="p"/>
                          </m:rPr>
                          <a:rPr lang="en-US" i="1" dirty="0">
                            <a:latin typeface="Cambria Math" panose="02040503050406030204" pitchFamily="18" charset="0"/>
                          </a:rPr>
                          <m:t>x</m:t>
                        </m:r>
                        <m:r>
                          <a:rPr lang="en-US" i="1" dirty="0">
                            <a:latin typeface="Cambria Math" panose="02040503050406030204" pitchFamily="18" charset="0"/>
                          </a:rPr>
                          <m:t>+4)</m:t>
                        </m:r>
                      </m:num>
                      <m:den>
                        <m:r>
                          <a:rPr lang="en-US" b="0" i="1" dirty="0" smtClean="0">
                            <a:latin typeface="Cambria Math" panose="02040503050406030204" pitchFamily="18" charset="0"/>
                          </a:rPr>
                          <m:t>𝑥</m:t>
                        </m:r>
                        <m:r>
                          <a:rPr lang="en-US" b="0" i="1" dirty="0" smtClean="0">
                            <a:latin typeface="Cambria Math" panose="02040503050406030204" pitchFamily="18" charset="0"/>
                          </a:rPr>
                          <m:t>(</m:t>
                        </m:r>
                        <m:r>
                          <a:rPr lang="en-US" i="1" dirty="0" smtClean="0">
                            <a:latin typeface="Cambria Math" panose="02040503050406030204" pitchFamily="18" charset="0"/>
                          </a:rPr>
                          <m:t>𝑥</m:t>
                        </m:r>
                        <m:r>
                          <a:rPr lang="en-US" b="0" i="1" dirty="0" smtClean="0">
                            <a:latin typeface="Cambria Math" panose="02040503050406030204" pitchFamily="18" charset="0"/>
                          </a:rPr>
                          <m:t>+8)</m:t>
                        </m:r>
                      </m:den>
                    </m:f>
                  </m:oMath>
                </a14:m>
                <a:endParaRPr lang="en-US" dirty="0"/>
              </a:p>
              <a:p>
                <a:r>
                  <a:rPr lang="en-US" dirty="0"/>
                  <a:t>2. Since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dirty="0" smtClean="0">
                            <a:latin typeface="Cambria Math" panose="02040503050406030204" pitchFamily="18" charset="0"/>
                          </a:rPr>
                          <m:t>6</m:t>
                        </m:r>
                      </m:num>
                      <m:den>
                        <m:r>
                          <a:rPr lang="en-US" i="1" dirty="0" smtClean="0">
                            <a:latin typeface="Cambria Math" panose="02040503050406030204" pitchFamily="18" charset="0"/>
                          </a:rPr>
                          <m:t>𝑥</m:t>
                        </m:r>
                      </m:den>
                    </m:f>
                  </m:oMath>
                </a14:m>
                <a:r>
                  <a:rPr lang="en-US" dirty="0"/>
                  <a:t> +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dirty="0" smtClean="0">
                            <a:latin typeface="Cambria Math" panose="02040503050406030204" pitchFamily="18" charset="0"/>
                          </a:rPr>
                          <m:t>6</m:t>
                        </m:r>
                      </m:num>
                      <m:den>
                        <m:r>
                          <a:rPr lang="en-US" i="1" dirty="0" smtClean="0">
                            <a:latin typeface="Cambria Math" panose="02040503050406030204" pitchFamily="18" charset="0"/>
                          </a:rPr>
                          <m:t>𝑥</m:t>
                        </m:r>
                        <m:r>
                          <a:rPr lang="en-US" b="0" i="1" dirty="0" smtClean="0">
                            <a:latin typeface="Cambria Math" panose="02040503050406030204" pitchFamily="18" charset="0"/>
                          </a:rPr>
                          <m:t>+8</m:t>
                        </m:r>
                      </m:den>
                    </m:f>
                    <m:r>
                      <a:rPr lang="en-US" b="0" i="1" dirty="0" smtClean="0">
                        <a:latin typeface="Cambria Math" panose="02040503050406030204" pitchFamily="18" charset="0"/>
                      </a:rPr>
                      <m:t> </m:t>
                    </m:r>
                  </m:oMath>
                </a14:m>
                <a:r>
                  <a:rPr lang="en-US" dirty="0"/>
                  <a:t>=</a:t>
                </a:r>
                <a:r>
                  <a:rPr lang="en-US" dirty="0">
                    <a:solidFill>
                      <a:srgbClr val="836967"/>
                    </a:solidFill>
                  </a:rPr>
                  <a:t>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i="1" dirty="0">
                            <a:latin typeface="Cambria Math" panose="02040503050406030204" pitchFamily="18" charset="0"/>
                          </a:rPr>
                          <m:t>12(</m:t>
                        </m:r>
                        <m:r>
                          <m:rPr>
                            <m:sty m:val="p"/>
                          </m:rPr>
                          <a:rPr lang="en-US" i="1" dirty="0">
                            <a:latin typeface="Cambria Math" panose="02040503050406030204" pitchFamily="18" charset="0"/>
                          </a:rPr>
                          <m:t>x</m:t>
                        </m:r>
                        <m:r>
                          <a:rPr lang="en-US" i="1" dirty="0">
                            <a:latin typeface="Cambria Math" panose="02040503050406030204" pitchFamily="18" charset="0"/>
                          </a:rPr>
                          <m:t>+4)</m:t>
                        </m:r>
                      </m:num>
                      <m:den>
                        <m:r>
                          <a:rPr lang="en-US" b="0" i="1" dirty="0" smtClean="0">
                            <a:latin typeface="Cambria Math" panose="02040503050406030204" pitchFamily="18" charset="0"/>
                          </a:rPr>
                          <m:t>𝑥</m:t>
                        </m:r>
                        <m:r>
                          <a:rPr lang="en-US" b="0" i="1" dirty="0" smtClean="0">
                            <a:latin typeface="Cambria Math" panose="02040503050406030204" pitchFamily="18" charset="0"/>
                          </a:rPr>
                          <m:t>(</m:t>
                        </m:r>
                        <m:r>
                          <a:rPr lang="en-US" i="1" dirty="0" smtClean="0">
                            <a:latin typeface="Cambria Math" panose="02040503050406030204" pitchFamily="18" charset="0"/>
                          </a:rPr>
                          <m:t>𝑥</m:t>
                        </m:r>
                        <m:r>
                          <a:rPr lang="en-US" b="0" i="1" dirty="0" smtClean="0">
                            <a:latin typeface="Cambria Math" panose="02040503050406030204" pitchFamily="18" charset="0"/>
                          </a:rPr>
                          <m:t>+8)</m:t>
                        </m:r>
                      </m:den>
                    </m:f>
                  </m:oMath>
                </a14:m>
                <a:r>
                  <a:rPr lang="en-US" dirty="0"/>
                  <a:t>, we have</a:t>
                </a:r>
              </a:p>
              <a:p>
                <a14:m>
                  <m:oMath xmlns:m="http://schemas.openxmlformats.org/officeDocument/2006/math">
                    <m:f>
                      <m:fPr>
                        <m:ctrlPr>
                          <a:rPr lang="en-US" i="1" dirty="0" smtClean="0">
                            <a:solidFill>
                              <a:srgbClr val="836967"/>
                            </a:solidFill>
                            <a:latin typeface="Cambria Math" panose="02040503050406030204" pitchFamily="18" charset="0"/>
                          </a:rPr>
                        </m:ctrlPr>
                      </m:fPr>
                      <m:num>
                        <m:r>
                          <a:rPr lang="en-US" i="1" dirty="0">
                            <a:latin typeface="Cambria Math" panose="02040503050406030204" pitchFamily="18" charset="0"/>
                          </a:rPr>
                          <m:t>12(</m:t>
                        </m:r>
                        <m:r>
                          <m:rPr>
                            <m:sty m:val="p"/>
                          </m:rPr>
                          <a:rPr lang="en-US" i="1" dirty="0">
                            <a:latin typeface="Cambria Math" panose="02040503050406030204" pitchFamily="18" charset="0"/>
                          </a:rPr>
                          <m:t>x</m:t>
                        </m:r>
                        <m:r>
                          <a:rPr lang="en-US" i="1" dirty="0">
                            <a:latin typeface="Cambria Math" panose="02040503050406030204" pitchFamily="18" charset="0"/>
                          </a:rPr>
                          <m:t>+4)</m:t>
                        </m:r>
                      </m:num>
                      <m:den>
                        <m:r>
                          <a:rPr lang="en-US" b="0" i="1" dirty="0" smtClean="0">
                            <a:latin typeface="Cambria Math" panose="02040503050406030204" pitchFamily="18" charset="0"/>
                          </a:rPr>
                          <m:t>𝑥</m:t>
                        </m:r>
                        <m:r>
                          <a:rPr lang="en-US" b="0" i="1" dirty="0" smtClean="0">
                            <a:latin typeface="Cambria Math" panose="02040503050406030204" pitchFamily="18" charset="0"/>
                          </a:rPr>
                          <m:t>(</m:t>
                        </m:r>
                        <m:r>
                          <a:rPr lang="en-US" i="1" dirty="0" smtClean="0">
                            <a:latin typeface="Cambria Math" panose="02040503050406030204" pitchFamily="18" charset="0"/>
                          </a:rPr>
                          <m:t>𝑥</m:t>
                        </m:r>
                        <m:r>
                          <a:rPr lang="en-US" b="0" i="1" dirty="0" smtClean="0">
                            <a:latin typeface="Cambria Math" panose="02040503050406030204" pitchFamily="18" charset="0"/>
                          </a:rPr>
                          <m:t>+8)</m:t>
                        </m:r>
                      </m:den>
                    </m:f>
                  </m:oMath>
                </a14:m>
                <a:r>
                  <a:rPr lang="en-US" dirty="0"/>
                  <a:t> =2  </a:t>
                </a:r>
                <a:r>
                  <a:rPr lang="en-US" dirty="0">
                    <a:sym typeface="Wingdings" panose="05000000000000000000" pitchFamily="2" charset="2"/>
                  </a:rPr>
                  <a:t> </a:t>
                </a:r>
                <a:r>
                  <a:rPr lang="en-US" dirty="0"/>
                  <a:t>12(x+4) =2x(x+8)   </a:t>
                </a:r>
                <a:r>
                  <a:rPr lang="en-US" dirty="0">
                    <a:sym typeface="Wingdings" panose="05000000000000000000" pitchFamily="2" charset="2"/>
                  </a:rPr>
                  <a:t>  </a:t>
                </a:r>
                <a:r>
                  <a:rPr lang="en-US" dirty="0"/>
                  <a:t>6(x+4) =x(x+8)  </a:t>
                </a:r>
                <a:r>
                  <a:rPr lang="en-US" dirty="0">
                    <a:sym typeface="Wingdings" panose="05000000000000000000" pitchFamily="2" charset="2"/>
                  </a:rPr>
                  <a:t>  </a:t>
                </a:r>
                <a:r>
                  <a:rPr lang="en-US" dirty="0"/>
                  <a:t>6x+24 =</a:t>
                </a:r>
                <a:r>
                  <a:rPr lang="en-US" dirty="0">
                    <a:solidFill>
                      <a:srgbClr val="836967"/>
                    </a:solidFill>
                  </a:rPr>
                  <a:t> </a:t>
                </a:r>
                <a14:m>
                  <m:oMath xmlns:m="http://schemas.openxmlformats.org/officeDocument/2006/math">
                    <m:sSup>
                      <m:sSupPr>
                        <m:ctrlPr>
                          <a:rPr lang="en-US" i="1" dirty="0" smtClean="0">
                            <a:solidFill>
                              <a:srgbClr val="836967"/>
                            </a:solidFill>
                            <a:latin typeface="Cambria Math" panose="02040503050406030204" pitchFamily="18" charset="0"/>
                          </a:rPr>
                        </m:ctrlPr>
                      </m:sSupPr>
                      <m:e>
                        <m:r>
                          <a:rPr lang="en-US" i="1" dirty="0" smtClean="0">
                            <a:latin typeface="Cambria Math" panose="02040503050406030204" pitchFamily="18" charset="0"/>
                          </a:rPr>
                          <m:t>𝑥</m:t>
                        </m:r>
                      </m:e>
                      <m:sup>
                        <m:r>
                          <a:rPr lang="en-US" i="0" dirty="0" smtClean="0">
                            <a:latin typeface="Cambria Math" panose="02040503050406030204" pitchFamily="18" charset="0"/>
                          </a:rPr>
                          <m:t>2</m:t>
                        </m:r>
                      </m:sup>
                    </m:sSup>
                    <m:r>
                      <a:rPr lang="en-US" i="1" dirty="0" smtClean="0">
                        <a:latin typeface="Cambria Math" panose="02040503050406030204" pitchFamily="18" charset="0"/>
                      </a:rPr>
                      <m:t> </m:t>
                    </m:r>
                  </m:oMath>
                </a14:m>
                <a:r>
                  <a:rPr lang="en-US" dirty="0"/>
                  <a:t>+8x </a:t>
                </a:r>
              </a:p>
              <a:p>
                <a14:m>
                  <m:oMath xmlns:m="http://schemas.openxmlformats.org/officeDocument/2006/math">
                    <m:sSup>
                      <m:sSupPr>
                        <m:ctrlPr>
                          <a:rPr lang="en-US" i="1" dirty="0" smtClean="0">
                            <a:solidFill>
                              <a:srgbClr val="836967"/>
                            </a:solidFill>
                            <a:latin typeface="Cambria Math" panose="02040503050406030204" pitchFamily="18" charset="0"/>
                          </a:rPr>
                        </m:ctrlPr>
                      </m:sSupPr>
                      <m:e>
                        <m:r>
                          <a:rPr lang="en-US" i="1" dirty="0" smtClean="0">
                            <a:latin typeface="Cambria Math" panose="02040503050406030204" pitchFamily="18" charset="0"/>
                          </a:rPr>
                          <m:t>𝑥</m:t>
                        </m:r>
                      </m:e>
                      <m:sup>
                        <m:r>
                          <a:rPr lang="en-US" i="0" dirty="0" smtClean="0">
                            <a:latin typeface="Cambria Math" panose="02040503050406030204" pitchFamily="18" charset="0"/>
                          </a:rPr>
                          <m:t>2</m:t>
                        </m:r>
                      </m:sup>
                    </m:sSup>
                  </m:oMath>
                </a14:m>
                <a:r>
                  <a:rPr lang="en-US" dirty="0"/>
                  <a:t>+2x−24 =0  </a:t>
                </a:r>
                <a:r>
                  <a:rPr lang="en-US" dirty="0">
                    <a:sym typeface="Wingdings" panose="05000000000000000000" pitchFamily="2" charset="2"/>
                  </a:rPr>
                  <a:t>  </a:t>
                </a:r>
                <a:r>
                  <a:rPr lang="en-US" dirty="0"/>
                  <a:t>(x+6)(x−4) =0</a:t>
                </a:r>
              </a:p>
              <a:p>
                <a:r>
                  <a:rPr lang="en-US" dirty="0"/>
                  <a:t>Therefore x=−6 or x=4.</a:t>
                </a:r>
                <a:endParaRPr lang="en-AU" dirty="0"/>
              </a:p>
            </p:txBody>
          </p:sp>
        </mc:Choice>
        <mc:Fallback xmlns="">
          <p:sp>
            <p:nvSpPr>
              <p:cNvPr id="3" name="Content Placeholder 2">
                <a:extLst>
                  <a:ext uri="{FF2B5EF4-FFF2-40B4-BE49-F238E27FC236}">
                    <a16:creationId xmlns:a16="http://schemas.microsoft.com/office/drawing/2014/main" id="{35740F35-9C1C-4344-80F3-2CCBCBC44F41}"/>
                  </a:ext>
                </a:extLst>
              </p:cNvPr>
              <p:cNvSpPr>
                <a:spLocks noGrp="1" noRot="1" noChangeAspect="1" noMove="1" noResize="1" noEditPoints="1" noAdjustHandles="1" noChangeArrowheads="1" noChangeShapeType="1" noTextEdit="1"/>
              </p:cNvSpPr>
              <p:nvPr>
                <p:ph idx="1"/>
              </p:nvPr>
            </p:nvSpPr>
            <p:spPr>
              <a:xfrm>
                <a:off x="838200" y="1207008"/>
                <a:ext cx="10515600" cy="5230368"/>
              </a:xfrm>
              <a:blipFill>
                <a:blip r:embed="rId3"/>
                <a:stretch>
                  <a:fillRect l="-1043" t="-233" r="-1913"/>
                </a:stretch>
              </a:blipFill>
            </p:spPr>
            <p:txBody>
              <a:bodyPr/>
              <a:lstStyle/>
              <a:p>
                <a:r>
                  <a:rPr lang="en-AU">
                    <a:noFill/>
                  </a:rPr>
                  <a:t> </a:t>
                </a:r>
              </a:p>
            </p:txBody>
          </p:sp>
        </mc:Fallback>
      </mc:AlternateContent>
    </p:spTree>
    <p:extLst>
      <p:ext uri="{BB962C8B-B14F-4D97-AF65-F5344CB8AC3E}">
        <p14:creationId xmlns:p14="http://schemas.microsoft.com/office/powerpoint/2010/main" val="353405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325BB-74D0-4BD0-94F4-72530DCFFFF1}"/>
              </a:ext>
            </a:extLst>
          </p:cNvPr>
          <p:cNvSpPr>
            <a:spLocks noGrp="1"/>
          </p:cNvSpPr>
          <p:nvPr>
            <p:ph type="title"/>
          </p:nvPr>
        </p:nvSpPr>
        <p:spPr>
          <a:xfrm>
            <a:off x="838200" y="0"/>
            <a:ext cx="10515600" cy="1006475"/>
          </a:xfrm>
        </p:spPr>
        <p:txBody>
          <a:bodyPr/>
          <a:lstStyle/>
          <a:p>
            <a:r>
              <a:rPr lang="en-US" dirty="0"/>
              <a:t>Example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5740F35-9C1C-4344-80F3-2CCBCBC44F41}"/>
                  </a:ext>
                </a:extLst>
              </p:cNvPr>
              <p:cNvSpPr>
                <a:spLocks noGrp="1"/>
              </p:cNvSpPr>
              <p:nvPr>
                <p:ph idx="1"/>
              </p:nvPr>
            </p:nvSpPr>
            <p:spPr>
              <a:xfrm>
                <a:off x="838200" y="805306"/>
                <a:ext cx="10515600" cy="5595493"/>
              </a:xfrm>
            </p:spPr>
            <p:txBody>
              <a:bodyPr>
                <a:normAutofit fontScale="77500" lnSpcReduction="20000"/>
              </a:bodyPr>
              <a:lstStyle/>
              <a:p>
                <a:r>
                  <a:rPr lang="en-US" dirty="0"/>
                  <a:t>A car travels 500 km at a constant speed. If it had travelled at a speed of 10 km/h less, it </a:t>
                </a:r>
                <a:r>
                  <a:rPr lang="en-US" dirty="0" err="1"/>
                  <a:t>wouldhave</a:t>
                </a:r>
                <a:r>
                  <a:rPr lang="en-US" dirty="0"/>
                  <a:t> taken 1 hour more to travel the distance. Find the speed of the car.</a:t>
                </a:r>
              </a:p>
              <a:p>
                <a:r>
                  <a:rPr lang="en-US" dirty="0"/>
                  <a:t>For an object travelling at a constant speed in one direction:</a:t>
                </a:r>
              </a:p>
              <a:p>
                <a:r>
                  <a:rPr lang="en-US" dirty="0"/>
                  <a:t>speed=</a:t>
                </a:r>
                <a:r>
                  <a:rPr lang="en-US" dirty="0">
                    <a:solidFill>
                      <a:srgbClr val="836967"/>
                    </a:solidFill>
                  </a:rPr>
                  <a:t> </a:t>
                </a:r>
                <a14:m>
                  <m:oMath xmlns:m="http://schemas.openxmlformats.org/officeDocument/2006/math">
                    <m:f>
                      <m:fPr>
                        <m:ctrlPr>
                          <a:rPr lang="en-US" i="1" dirty="0" smtClean="0">
                            <a:solidFill>
                              <a:srgbClr val="836967"/>
                            </a:solidFill>
                            <a:latin typeface="Cambria Math" panose="02040503050406030204" pitchFamily="18" charset="0"/>
                          </a:rPr>
                        </m:ctrlPr>
                      </m:fPr>
                      <m:num>
                        <m:r>
                          <m:rPr>
                            <m:nor/>
                          </m:rPr>
                          <a:rPr lang="en-US" dirty="0" smtClean="0"/>
                          <m:t>distance</m:t>
                        </m:r>
                        <m:r>
                          <m:rPr>
                            <m:nor/>
                          </m:rPr>
                          <a:rPr lang="en-US" dirty="0" smtClean="0"/>
                          <m:t> </m:t>
                        </m:r>
                        <m:r>
                          <m:rPr>
                            <m:nor/>
                          </m:rPr>
                          <a:rPr lang="en-US" dirty="0" smtClean="0"/>
                          <m:t>travelled</m:t>
                        </m:r>
                      </m:num>
                      <m:den>
                        <m:r>
                          <m:rPr>
                            <m:nor/>
                          </m:rPr>
                          <a:rPr lang="en-US" dirty="0" smtClean="0"/>
                          <m:t>time</m:t>
                        </m:r>
                        <m:r>
                          <m:rPr>
                            <m:nor/>
                          </m:rPr>
                          <a:rPr lang="en-US" dirty="0" smtClean="0"/>
                          <m:t> </m:t>
                        </m:r>
                        <m:r>
                          <m:rPr>
                            <m:nor/>
                          </m:rPr>
                          <a:rPr lang="en-US" dirty="0" smtClean="0"/>
                          <m:t>taken</m:t>
                        </m:r>
                      </m:den>
                    </m:f>
                  </m:oMath>
                </a14:m>
                <a:endParaRPr lang="en-US" dirty="0"/>
              </a:p>
              <a:p>
                <a:r>
                  <a:rPr lang="en-US" dirty="0"/>
                  <a:t>and so  time taken=</a:t>
                </a:r>
                <a:r>
                  <a:rPr lang="en-US" dirty="0">
                    <a:solidFill>
                      <a:srgbClr val="836967"/>
                    </a:solidFill>
                  </a:rPr>
                  <a:t> </a:t>
                </a:r>
                <a14:m>
                  <m:oMath xmlns:m="http://schemas.openxmlformats.org/officeDocument/2006/math">
                    <m:f>
                      <m:fPr>
                        <m:ctrlPr>
                          <a:rPr lang="en-US" i="1" dirty="0" smtClean="0">
                            <a:solidFill>
                              <a:srgbClr val="836967"/>
                            </a:solidFill>
                            <a:latin typeface="Cambria Math" panose="02040503050406030204" pitchFamily="18" charset="0"/>
                          </a:rPr>
                        </m:ctrlPr>
                      </m:fPr>
                      <m:num>
                        <m:r>
                          <m:rPr>
                            <m:nor/>
                          </m:rPr>
                          <a:rPr lang="en-US" dirty="0" smtClean="0"/>
                          <m:t>distance</m:t>
                        </m:r>
                        <m:r>
                          <m:rPr>
                            <m:nor/>
                          </m:rPr>
                          <a:rPr lang="en-US" dirty="0" smtClean="0"/>
                          <m:t> </m:t>
                        </m:r>
                        <m:r>
                          <m:rPr>
                            <m:nor/>
                          </m:rPr>
                          <a:rPr lang="en-US" dirty="0" smtClean="0"/>
                          <m:t>travelled</m:t>
                        </m:r>
                      </m:num>
                      <m:den>
                        <m:r>
                          <m:rPr>
                            <m:nor/>
                          </m:rPr>
                          <a:rPr lang="en-US" dirty="0" smtClean="0"/>
                          <m:t>speed</m:t>
                        </m:r>
                      </m:den>
                    </m:f>
                    <m:r>
                      <a:rPr lang="en-US" i="1" dirty="0" smtClean="0">
                        <a:latin typeface="Cambria Math" panose="02040503050406030204" pitchFamily="18" charset="0"/>
                      </a:rPr>
                      <m:t> </m:t>
                    </m:r>
                  </m:oMath>
                </a14:m>
                <a:r>
                  <a:rPr lang="en-US" dirty="0"/>
                  <a:t>And  distance travelled=speed × time taken</a:t>
                </a:r>
                <a:endParaRPr lang="en-AU" dirty="0"/>
              </a:p>
              <a:p>
                <a:r>
                  <a:rPr lang="en-US" dirty="0"/>
                  <a:t>Let x km/h be the speed of the car.</a:t>
                </a:r>
              </a:p>
              <a:p>
                <a:r>
                  <a:rPr lang="en-US" dirty="0"/>
                  <a:t>It takes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dirty="0" smtClean="0">
                            <a:latin typeface="Cambria Math" panose="02040503050406030204" pitchFamily="18" charset="0"/>
                          </a:rPr>
                          <m:t>500</m:t>
                        </m:r>
                      </m:num>
                      <m:den>
                        <m:r>
                          <a:rPr lang="en-US" i="1" dirty="0" smtClean="0">
                            <a:latin typeface="Cambria Math" panose="02040503050406030204" pitchFamily="18" charset="0"/>
                          </a:rPr>
                          <m:t>𝑥</m:t>
                        </m:r>
                      </m:den>
                    </m:f>
                  </m:oMath>
                </a14:m>
                <a:r>
                  <a:rPr lang="en-US" dirty="0"/>
                  <a:t> hours for the journey.</a:t>
                </a:r>
              </a:p>
              <a:p>
                <a:r>
                  <a:rPr lang="en-US" dirty="0"/>
                  <a:t>If the speed is 10 km/h less, then the new speed is (x−10) km/h.</a:t>
                </a:r>
              </a:p>
              <a:p>
                <a:r>
                  <a:rPr lang="en-US" dirty="0"/>
                  <a:t>The time taken is </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dirty="0" smtClean="0">
                            <a:latin typeface="Cambria Math" panose="02040503050406030204" pitchFamily="18" charset="0"/>
                          </a:rPr>
                          <m:t>500</m:t>
                        </m:r>
                      </m:num>
                      <m:den>
                        <m:r>
                          <a:rPr lang="en-US" i="1" dirty="0" smtClean="0">
                            <a:latin typeface="Cambria Math" panose="02040503050406030204" pitchFamily="18" charset="0"/>
                          </a:rPr>
                          <m:t>𝑥</m:t>
                        </m:r>
                      </m:den>
                    </m:f>
                    <m:r>
                      <a:rPr lang="en-US" i="1" dirty="0" smtClean="0">
                        <a:latin typeface="Cambria Math" panose="02040503050406030204" pitchFamily="18" charset="0"/>
                      </a:rPr>
                      <m:t> </m:t>
                    </m:r>
                  </m:oMath>
                </a14:m>
                <a:r>
                  <a:rPr lang="en-US" dirty="0"/>
                  <a:t>+1 hours.</a:t>
                </a:r>
              </a:p>
              <a:p>
                <a:r>
                  <a:rPr lang="en-US" dirty="0"/>
                  <a:t>We can now write: 500 =(x−10)×(</a:t>
                </a:r>
                <a14:m>
                  <m:oMath xmlns:m="http://schemas.openxmlformats.org/officeDocument/2006/math">
                    <m:f>
                      <m:fPr>
                        <m:ctrlPr>
                          <a:rPr lang="en-US" i="1" dirty="0" smtClean="0">
                            <a:solidFill>
                              <a:srgbClr val="836967"/>
                            </a:solidFill>
                            <a:latin typeface="Cambria Math" panose="02040503050406030204" pitchFamily="18" charset="0"/>
                          </a:rPr>
                        </m:ctrlPr>
                      </m:fPr>
                      <m:num>
                        <m:r>
                          <a:rPr lang="en-US" dirty="0" smtClean="0">
                            <a:latin typeface="Cambria Math" panose="02040503050406030204" pitchFamily="18" charset="0"/>
                          </a:rPr>
                          <m:t>500</m:t>
                        </m:r>
                      </m:num>
                      <m:den>
                        <m:r>
                          <a:rPr lang="en-US" i="1" dirty="0" smtClean="0">
                            <a:latin typeface="Cambria Math" panose="02040503050406030204" pitchFamily="18" charset="0"/>
                          </a:rPr>
                          <m:t>𝑥</m:t>
                        </m:r>
                      </m:den>
                    </m:f>
                    <m:r>
                      <a:rPr lang="en-US" i="1" dirty="0" smtClean="0">
                        <a:latin typeface="Cambria Math" panose="02040503050406030204" pitchFamily="18" charset="0"/>
                      </a:rPr>
                      <m:t> </m:t>
                    </m:r>
                  </m:oMath>
                </a14:m>
                <a:r>
                  <a:rPr lang="en-US" dirty="0"/>
                  <a:t>+1)  </a:t>
                </a:r>
                <a:r>
                  <a:rPr lang="en-US" dirty="0">
                    <a:sym typeface="Wingdings" panose="05000000000000000000" pitchFamily="2" charset="2"/>
                  </a:rPr>
                  <a:t> </a:t>
                </a:r>
                <a:r>
                  <a:rPr lang="en-US" dirty="0"/>
                  <a:t>500x =(x−10)(500+x) </a:t>
                </a:r>
              </a:p>
              <a:p>
                <a:r>
                  <a:rPr lang="en-US" dirty="0"/>
                  <a:t>500x =490x−5000+</a:t>
                </a:r>
                <a:r>
                  <a:rPr lang="en-US" dirty="0">
                    <a:solidFill>
                      <a:srgbClr val="836967"/>
                    </a:solidFill>
                  </a:rPr>
                  <a:t> </a:t>
                </a:r>
                <a14:m>
                  <m:oMath xmlns:m="http://schemas.openxmlformats.org/officeDocument/2006/math">
                    <m:sSup>
                      <m:sSupPr>
                        <m:ctrlPr>
                          <a:rPr lang="en-US" i="1" dirty="0" smtClean="0">
                            <a:solidFill>
                              <a:srgbClr val="836967"/>
                            </a:solidFill>
                            <a:latin typeface="Cambria Math" panose="02040503050406030204" pitchFamily="18" charset="0"/>
                          </a:rPr>
                        </m:ctrlPr>
                      </m:sSupPr>
                      <m:e>
                        <m:r>
                          <a:rPr lang="en-US" i="1" dirty="0" smtClean="0">
                            <a:latin typeface="Cambria Math" panose="02040503050406030204" pitchFamily="18" charset="0"/>
                          </a:rPr>
                          <m:t>𝑥</m:t>
                        </m:r>
                      </m:e>
                      <m:sup>
                        <m:r>
                          <a:rPr lang="en-US" i="0" dirty="0" smtClean="0">
                            <a:latin typeface="Cambria Math" panose="02040503050406030204" pitchFamily="18" charset="0"/>
                          </a:rPr>
                          <m:t>2</m:t>
                        </m:r>
                      </m:sup>
                    </m:sSup>
                  </m:oMath>
                </a14:m>
                <a:r>
                  <a:rPr lang="en-US" dirty="0"/>
                  <a:t>  </a:t>
                </a:r>
                <a:r>
                  <a:rPr lang="en-US" dirty="0">
                    <a:sym typeface="Wingdings" panose="05000000000000000000" pitchFamily="2" charset="2"/>
                  </a:rPr>
                  <a:t>  </a:t>
                </a:r>
                <a:r>
                  <a:rPr lang="en-US" dirty="0"/>
                  <a:t>Thus </a:t>
                </a:r>
                <a14:m>
                  <m:oMath xmlns:m="http://schemas.openxmlformats.org/officeDocument/2006/math">
                    <m:sSup>
                      <m:sSupPr>
                        <m:ctrlPr>
                          <a:rPr lang="en-US" i="1" dirty="0" smtClean="0">
                            <a:solidFill>
                              <a:srgbClr val="836967"/>
                            </a:solidFill>
                            <a:latin typeface="Cambria Math" panose="02040503050406030204" pitchFamily="18" charset="0"/>
                          </a:rPr>
                        </m:ctrlPr>
                      </m:sSupPr>
                      <m:e>
                        <m:r>
                          <a:rPr lang="en-US" i="1" dirty="0" smtClean="0">
                            <a:latin typeface="Cambria Math" panose="02040503050406030204" pitchFamily="18" charset="0"/>
                          </a:rPr>
                          <m:t>𝑥</m:t>
                        </m:r>
                      </m:e>
                      <m:sup>
                        <m:r>
                          <a:rPr lang="en-US" i="0" dirty="0" smtClean="0">
                            <a:latin typeface="Cambria Math" panose="02040503050406030204" pitchFamily="18" charset="0"/>
                          </a:rPr>
                          <m:t>2</m:t>
                        </m:r>
                      </m:sup>
                    </m:sSup>
                    <m:r>
                      <a:rPr lang="en-US" i="1" dirty="0" smtClean="0">
                        <a:latin typeface="Cambria Math" panose="02040503050406030204" pitchFamily="18" charset="0"/>
                      </a:rPr>
                      <m:t> </m:t>
                    </m:r>
                  </m:oMath>
                </a14:m>
                <a:r>
                  <a:rPr lang="en-US" dirty="0"/>
                  <a:t>−10x−5000=0</a:t>
                </a:r>
              </a:p>
              <a:p>
                <a:r>
                  <a:rPr lang="en-US" dirty="0"/>
                  <a:t>and so  x=</a:t>
                </a:r>
                <a:r>
                  <a:rPr lang="en-US" sz="2800" dirty="0">
                    <a:solidFill>
                      <a:schemeClr val="tx1"/>
                    </a:solidFill>
                  </a:rPr>
                  <a:t> =</a:t>
                </a:r>
                <a14:m>
                  <m:oMath xmlns:m="http://schemas.openxmlformats.org/officeDocument/2006/math">
                    <m:f>
                      <m:fPr>
                        <m:ctrlPr>
                          <a:rPr lang="en-US" sz="2800" i="1" dirty="0" smtClean="0">
                            <a:solidFill>
                              <a:schemeClr val="tx1"/>
                            </a:solidFill>
                            <a:latin typeface="Cambria Math" panose="02040503050406030204" pitchFamily="18" charset="0"/>
                          </a:rPr>
                        </m:ctrlPr>
                      </m:fPr>
                      <m:num>
                        <m:r>
                          <a:rPr lang="en-US" sz="2800" b="0" i="0" dirty="0" smtClean="0">
                            <a:solidFill>
                              <a:schemeClr val="tx1"/>
                            </a:solidFill>
                            <a:latin typeface="Cambria Math" panose="02040503050406030204" pitchFamily="18" charset="0"/>
                          </a:rPr>
                          <m:t>10</m:t>
                        </m:r>
                        <m:r>
                          <a:rPr lang="en-US" sz="2800" i="0" dirty="0" smtClean="0">
                            <a:solidFill>
                              <a:schemeClr val="tx1"/>
                            </a:solidFill>
                            <a:latin typeface="Cambria Math" panose="02040503050406030204" pitchFamily="18" charset="0"/>
                          </a:rPr>
                          <m:t>±</m:t>
                        </m:r>
                        <m:rad>
                          <m:radPr>
                            <m:degHide m:val="on"/>
                            <m:ctrlPr>
                              <a:rPr lang="en-US" sz="2800" i="1" dirty="0" smtClean="0">
                                <a:solidFill>
                                  <a:schemeClr val="tx1"/>
                                </a:solidFill>
                                <a:latin typeface="Cambria Math" panose="02040503050406030204" pitchFamily="18" charset="0"/>
                              </a:rPr>
                            </m:ctrlPr>
                          </m:radPr>
                          <m:deg/>
                          <m:e>
                            <m:r>
                              <a:rPr lang="en-US" sz="2800" i="1" dirty="0" smtClean="0">
                                <a:solidFill>
                                  <a:schemeClr val="tx1"/>
                                </a:solidFill>
                                <a:latin typeface="Cambria Math" panose="02040503050406030204" pitchFamily="18" charset="0"/>
                              </a:rPr>
                              <m:t>1</m:t>
                            </m:r>
                            <m:r>
                              <a:rPr lang="en-US" sz="2800" b="0" i="1" dirty="0" smtClean="0">
                                <a:solidFill>
                                  <a:schemeClr val="tx1"/>
                                </a:solidFill>
                                <a:latin typeface="Cambria Math" panose="02040503050406030204" pitchFamily="18" charset="0"/>
                              </a:rPr>
                              <m:t>00</m:t>
                            </m:r>
                            <m:r>
                              <a:rPr lang="en-US" sz="2800" b="0" i="0" dirty="0" smtClean="0">
                                <a:solidFill>
                                  <a:schemeClr val="tx1"/>
                                </a:solidFill>
                                <a:latin typeface="Cambria Math" panose="02040503050406030204" pitchFamily="18" charset="0"/>
                              </a:rPr>
                              <m:t>+</m:t>
                            </m:r>
                            <m:r>
                              <a:rPr lang="en-US" sz="2800" i="0" dirty="0" smtClean="0">
                                <a:solidFill>
                                  <a:schemeClr val="tx1"/>
                                </a:solidFill>
                                <a:latin typeface="Cambria Math" panose="02040503050406030204" pitchFamily="18" charset="0"/>
                              </a:rPr>
                              <m:t>4</m:t>
                            </m:r>
                            <m:r>
                              <a:rPr lang="en-US" dirty="0">
                                <a:latin typeface="Cambria Math" panose="02040503050406030204" pitchFamily="18" charset="0"/>
                              </a:rPr>
                              <m:t>×500</m:t>
                            </m:r>
                          </m:e>
                        </m:rad>
                      </m:num>
                      <m:den>
                        <m:r>
                          <a:rPr lang="en-US" sz="2800" i="0" dirty="0" smtClean="0">
                            <a:solidFill>
                              <a:schemeClr val="tx1"/>
                            </a:solidFill>
                            <a:latin typeface="Cambria Math" panose="02040503050406030204" pitchFamily="18" charset="0"/>
                          </a:rPr>
                          <m:t>2</m:t>
                        </m:r>
                      </m:den>
                    </m:f>
                    <m:r>
                      <a:rPr lang="en-US" sz="2800" i="1" dirty="0" smtClean="0">
                        <a:solidFill>
                          <a:schemeClr val="tx1"/>
                        </a:solidFill>
                        <a:latin typeface="Cambria Math" panose="02040503050406030204" pitchFamily="18" charset="0"/>
                      </a:rPr>
                      <m:t> </m:t>
                    </m:r>
                  </m:oMath>
                </a14:m>
                <a:r>
                  <a:rPr lang="en-US" dirty="0"/>
                  <a:t>=5(1± </a:t>
                </a:r>
                <a14:m>
                  <m:oMath xmlns:m="http://schemas.openxmlformats.org/officeDocument/2006/math">
                    <m:rad>
                      <m:radPr>
                        <m:degHide m:val="on"/>
                        <m:ctrlPr>
                          <a:rPr lang="en-US" i="1" dirty="0">
                            <a:latin typeface="Cambria Math" panose="02040503050406030204" pitchFamily="18" charset="0"/>
                          </a:rPr>
                        </m:ctrlPr>
                      </m:radPr>
                      <m:deg/>
                      <m:e>
                        <m:r>
                          <a:rPr lang="en-US" b="0" i="1" dirty="0" smtClean="0">
                            <a:latin typeface="Cambria Math" panose="02040503050406030204" pitchFamily="18" charset="0"/>
                          </a:rPr>
                          <m:t>2</m:t>
                        </m:r>
                        <m:r>
                          <a:rPr lang="en-US" dirty="0">
                            <a:latin typeface="Cambria Math" panose="02040503050406030204" pitchFamily="18" charset="0"/>
                          </a:rPr>
                          <m:t>0</m:t>
                        </m:r>
                        <m:r>
                          <a:rPr lang="en-US" b="0" i="0" dirty="0" smtClean="0">
                            <a:latin typeface="Cambria Math" panose="02040503050406030204" pitchFamily="18" charset="0"/>
                          </a:rPr>
                          <m:t>1</m:t>
                        </m:r>
                      </m:e>
                    </m:rad>
                    <m:r>
                      <a:rPr lang="en-US" i="1" dirty="0">
                        <a:latin typeface="Cambria Math" panose="02040503050406030204" pitchFamily="18" charset="0"/>
                      </a:rPr>
                      <m:t> </m:t>
                    </m:r>
                  </m:oMath>
                </a14:m>
                <a:r>
                  <a:rPr lang="en-US" dirty="0"/>
                  <a:t>)</a:t>
                </a:r>
              </a:p>
              <a:p>
                <a:r>
                  <a:rPr lang="en-US" dirty="0"/>
                  <a:t>The speed is 5(1+ </a:t>
                </a:r>
                <a14:m>
                  <m:oMath xmlns:m="http://schemas.openxmlformats.org/officeDocument/2006/math">
                    <m:rad>
                      <m:radPr>
                        <m:degHide m:val="on"/>
                        <m:ctrlPr>
                          <a:rPr lang="en-US" i="1" dirty="0">
                            <a:latin typeface="Cambria Math" panose="02040503050406030204" pitchFamily="18" charset="0"/>
                          </a:rPr>
                        </m:ctrlPr>
                      </m:radPr>
                      <m:deg/>
                      <m:e>
                        <m:r>
                          <a:rPr lang="en-US" b="0" i="1" dirty="0" smtClean="0">
                            <a:latin typeface="Cambria Math" panose="02040503050406030204" pitchFamily="18" charset="0"/>
                          </a:rPr>
                          <m:t>2</m:t>
                        </m:r>
                        <m:r>
                          <a:rPr lang="en-US" dirty="0">
                            <a:latin typeface="Cambria Math" panose="02040503050406030204" pitchFamily="18" charset="0"/>
                          </a:rPr>
                          <m:t>0</m:t>
                        </m:r>
                        <m:r>
                          <a:rPr lang="en-US" b="0" i="0" dirty="0" smtClean="0">
                            <a:latin typeface="Cambria Math" panose="02040503050406030204" pitchFamily="18" charset="0"/>
                          </a:rPr>
                          <m:t>1</m:t>
                        </m:r>
                      </m:e>
                    </m:rad>
                    <m:r>
                      <a:rPr lang="en-US" b="0" i="1" dirty="0" smtClean="0">
                        <a:latin typeface="Cambria Math" panose="02040503050406030204" pitchFamily="18" charset="0"/>
                      </a:rPr>
                      <m:t> </m:t>
                    </m:r>
                  </m:oMath>
                </a14:m>
                <a:r>
                  <a:rPr lang="en-US" dirty="0"/>
                  <a:t>)≈75.887 km/h.</a:t>
                </a:r>
              </a:p>
            </p:txBody>
          </p:sp>
        </mc:Choice>
        <mc:Fallback xmlns="">
          <p:sp>
            <p:nvSpPr>
              <p:cNvPr id="3" name="Content Placeholder 2">
                <a:extLst>
                  <a:ext uri="{FF2B5EF4-FFF2-40B4-BE49-F238E27FC236}">
                    <a16:creationId xmlns:a16="http://schemas.microsoft.com/office/drawing/2014/main" id="{35740F35-9C1C-4344-80F3-2CCBCBC44F41}"/>
                  </a:ext>
                </a:extLst>
              </p:cNvPr>
              <p:cNvSpPr>
                <a:spLocks noGrp="1" noRot="1" noChangeAspect="1" noMove="1" noResize="1" noEditPoints="1" noAdjustHandles="1" noChangeArrowheads="1" noChangeShapeType="1" noTextEdit="1"/>
              </p:cNvSpPr>
              <p:nvPr>
                <p:ph idx="1"/>
              </p:nvPr>
            </p:nvSpPr>
            <p:spPr>
              <a:xfrm>
                <a:off x="838200" y="805306"/>
                <a:ext cx="10515600" cy="5595493"/>
              </a:xfrm>
              <a:blipFill>
                <a:blip r:embed="rId3"/>
                <a:stretch>
                  <a:fillRect l="-696" t="-2288"/>
                </a:stretch>
              </a:blipFill>
            </p:spPr>
            <p:txBody>
              <a:bodyPr/>
              <a:lstStyle/>
              <a:p>
                <a:r>
                  <a:rPr lang="en-AU">
                    <a:noFill/>
                  </a:rPr>
                  <a:t> </a:t>
                </a:r>
              </a:p>
            </p:txBody>
          </p:sp>
        </mc:Fallback>
      </mc:AlternateContent>
    </p:spTree>
    <p:extLst>
      <p:ext uri="{BB962C8B-B14F-4D97-AF65-F5344CB8AC3E}">
        <p14:creationId xmlns:p14="http://schemas.microsoft.com/office/powerpoint/2010/main" val="234039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calcmode="lin" valueType="num">
                                      <p:cBhvr additive="base">
                                        <p:cTn id="5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325BB-74D0-4BD0-94F4-72530DCFFFF1}"/>
              </a:ext>
            </a:extLst>
          </p:cNvPr>
          <p:cNvSpPr>
            <a:spLocks noGrp="1"/>
          </p:cNvSpPr>
          <p:nvPr>
            <p:ph type="title"/>
          </p:nvPr>
        </p:nvSpPr>
        <p:spPr>
          <a:xfrm>
            <a:off x="838200" y="0"/>
            <a:ext cx="10515600" cy="788276"/>
          </a:xfrm>
        </p:spPr>
        <p:txBody>
          <a:bodyPr/>
          <a:lstStyle/>
          <a:p>
            <a:r>
              <a:rPr lang="en-US" dirty="0"/>
              <a:t>Example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5740F35-9C1C-4344-80F3-2CCBCBC44F41}"/>
                  </a:ext>
                </a:extLst>
              </p:cNvPr>
              <p:cNvSpPr>
                <a:spLocks noGrp="1"/>
              </p:cNvSpPr>
              <p:nvPr>
                <p:ph idx="1"/>
              </p:nvPr>
            </p:nvSpPr>
            <p:spPr>
              <a:xfrm>
                <a:off x="204952" y="911882"/>
                <a:ext cx="11824138" cy="5946118"/>
              </a:xfrm>
            </p:spPr>
            <p:txBody>
              <a:bodyPr>
                <a:normAutofit fontScale="62500" lnSpcReduction="20000"/>
              </a:bodyPr>
              <a:lstStyle/>
              <a:p>
                <a:r>
                  <a:rPr lang="en-US" dirty="0"/>
                  <a:t>A tank is filled by two pipes. The smaller pipe alone will take 24 minutes longer than the larger pipe alone, and 32 minutes longer than when both pipes are used. How long will each pipe take to fill the tank alone? How long will it take for both pipes used together to fill the tank?</a:t>
                </a:r>
              </a:p>
              <a:p>
                <a:r>
                  <a:rPr lang="en-US" dirty="0"/>
                  <a:t>Let C cubic units be the capacity of the tank, and let x minutes be the time it takes for the larger pipe alone to fill the tank.</a:t>
                </a:r>
              </a:p>
              <a:p>
                <a:r>
                  <a:rPr lang="en-US" dirty="0"/>
                  <a:t>Then the average rate of flow for the larger pipe is </a:t>
                </a:r>
                <a14:m>
                  <m:oMath xmlns:m="http://schemas.openxmlformats.org/officeDocument/2006/math">
                    <m:f>
                      <m:fPr>
                        <m:ctrlPr>
                          <a:rPr lang="en-US" i="1" dirty="0" smtClean="0">
                            <a:solidFill>
                              <a:srgbClr val="836967"/>
                            </a:solidFill>
                            <a:latin typeface="Cambria Math" panose="02040503050406030204" pitchFamily="18" charset="0"/>
                          </a:rPr>
                        </m:ctrlPr>
                      </m:fPr>
                      <m:num>
                        <m:r>
                          <m:rPr>
                            <m:sty m:val="p"/>
                          </m:rPr>
                          <a:rPr lang="en-US" b="0" i="0" dirty="0" smtClean="0">
                            <a:solidFill>
                              <a:srgbClr val="836967"/>
                            </a:solidFill>
                            <a:latin typeface="Cambria Math" panose="02040503050406030204" pitchFamily="18" charset="0"/>
                          </a:rPr>
                          <m:t>C</m:t>
                        </m:r>
                      </m:num>
                      <m:den>
                        <m:r>
                          <a:rPr lang="en-US" i="1" dirty="0" smtClean="0">
                            <a:latin typeface="Cambria Math" panose="02040503050406030204" pitchFamily="18" charset="0"/>
                          </a:rPr>
                          <m:t>𝑥</m:t>
                        </m:r>
                      </m:den>
                    </m:f>
                    <m:r>
                      <a:rPr lang="en-US" i="1" dirty="0" smtClean="0">
                        <a:latin typeface="Cambria Math" panose="02040503050406030204" pitchFamily="18" charset="0"/>
                      </a:rPr>
                      <m:t> </m:t>
                    </m:r>
                  </m:oMath>
                </a14:m>
                <a:r>
                  <a:rPr lang="en-US" dirty="0"/>
                  <a:t> cubic units per minute.</a:t>
                </a:r>
              </a:p>
              <a:p>
                <a:r>
                  <a:rPr lang="en-US" dirty="0"/>
                  <a:t>Since the smaller pipe alone takes (x+24) minutes to fill the tank, the average rate of flow for the smaller pipe is </a:t>
                </a:r>
                <a14:m>
                  <m:oMath xmlns:m="http://schemas.openxmlformats.org/officeDocument/2006/math">
                    <m:f>
                      <m:fPr>
                        <m:ctrlPr>
                          <a:rPr lang="en-US" i="1" dirty="0" smtClean="0">
                            <a:solidFill>
                              <a:srgbClr val="836967"/>
                            </a:solidFill>
                            <a:latin typeface="Cambria Math" panose="02040503050406030204" pitchFamily="18" charset="0"/>
                          </a:rPr>
                        </m:ctrlPr>
                      </m:fPr>
                      <m:num>
                        <m:r>
                          <m:rPr>
                            <m:sty m:val="p"/>
                          </m:rPr>
                          <a:rPr lang="en-US" b="0" i="0" dirty="0" smtClean="0">
                            <a:solidFill>
                              <a:srgbClr val="836967"/>
                            </a:solidFill>
                            <a:latin typeface="Cambria Math" panose="02040503050406030204" pitchFamily="18" charset="0"/>
                          </a:rPr>
                          <m:t>C</m:t>
                        </m:r>
                      </m:num>
                      <m:den>
                        <m:r>
                          <a:rPr lang="en-US" i="1" dirty="0" smtClean="0">
                            <a:latin typeface="Cambria Math" panose="02040503050406030204" pitchFamily="18" charset="0"/>
                          </a:rPr>
                          <m:t>𝑥</m:t>
                        </m:r>
                        <m:r>
                          <a:rPr lang="en-US" b="0" i="1" dirty="0" smtClean="0">
                            <a:latin typeface="Cambria Math" panose="02040503050406030204" pitchFamily="18" charset="0"/>
                          </a:rPr>
                          <m:t>+24</m:t>
                        </m:r>
                      </m:den>
                    </m:f>
                    <m:r>
                      <a:rPr lang="en-US" i="1" dirty="0" smtClean="0">
                        <a:latin typeface="Cambria Math" panose="02040503050406030204" pitchFamily="18" charset="0"/>
                      </a:rPr>
                      <m:t> </m:t>
                    </m:r>
                  </m:oMath>
                </a14:m>
                <a:r>
                  <a:rPr lang="en-US" dirty="0"/>
                  <a:t> cubic units per minute.</a:t>
                </a:r>
              </a:p>
              <a:p>
                <a:r>
                  <a:rPr lang="en-US" dirty="0"/>
                  <a:t>The average rate of flow when both pipes are used together is the sum of these two rates: </a:t>
                </a:r>
                <a14:m>
                  <m:oMath xmlns:m="http://schemas.openxmlformats.org/officeDocument/2006/math">
                    <m:f>
                      <m:fPr>
                        <m:ctrlPr>
                          <a:rPr lang="en-US" i="1" dirty="0" smtClean="0">
                            <a:solidFill>
                              <a:schemeClr val="tx1"/>
                            </a:solidFill>
                            <a:latin typeface="Cambria Math" panose="02040503050406030204" pitchFamily="18" charset="0"/>
                          </a:rPr>
                        </m:ctrlPr>
                      </m:fPr>
                      <m:num>
                        <m:r>
                          <m:rPr>
                            <m:sty m:val="p"/>
                          </m:rPr>
                          <a:rPr lang="en-US" b="0" i="0" dirty="0" smtClean="0">
                            <a:solidFill>
                              <a:schemeClr val="tx1"/>
                            </a:solidFill>
                            <a:latin typeface="Cambria Math" panose="02040503050406030204" pitchFamily="18" charset="0"/>
                          </a:rPr>
                          <m:t>C</m:t>
                        </m:r>
                      </m:num>
                      <m:den>
                        <m:r>
                          <a:rPr lang="en-US" i="1" dirty="0" smtClean="0">
                            <a:solidFill>
                              <a:schemeClr val="tx1"/>
                            </a:solidFill>
                            <a:latin typeface="Cambria Math" panose="02040503050406030204" pitchFamily="18" charset="0"/>
                          </a:rPr>
                          <m:t>𝑥</m:t>
                        </m:r>
                      </m:den>
                    </m:f>
                    <m:r>
                      <a:rPr lang="en-US" i="1" dirty="0" smtClean="0">
                        <a:solidFill>
                          <a:schemeClr val="tx1"/>
                        </a:solidFill>
                        <a:latin typeface="Cambria Math" panose="02040503050406030204" pitchFamily="18" charset="0"/>
                      </a:rPr>
                      <m:t> </m:t>
                    </m:r>
                  </m:oMath>
                </a14:m>
                <a:r>
                  <a:rPr lang="en-US" dirty="0">
                    <a:solidFill>
                      <a:schemeClr val="tx1"/>
                    </a:solidFill>
                  </a:rPr>
                  <a:t>+ </a:t>
                </a:r>
                <a14:m>
                  <m:oMath xmlns:m="http://schemas.openxmlformats.org/officeDocument/2006/math">
                    <m:f>
                      <m:fPr>
                        <m:ctrlPr>
                          <a:rPr lang="en-US" i="1" dirty="0">
                            <a:solidFill>
                              <a:schemeClr val="tx1"/>
                            </a:solidFill>
                            <a:latin typeface="Cambria Math" panose="02040503050406030204" pitchFamily="18" charset="0"/>
                          </a:rPr>
                        </m:ctrlPr>
                      </m:fPr>
                      <m:num>
                        <m:r>
                          <m:rPr>
                            <m:sty m:val="p"/>
                          </m:rPr>
                          <a:rPr lang="en-US" dirty="0">
                            <a:solidFill>
                              <a:schemeClr val="tx1"/>
                            </a:solidFill>
                            <a:latin typeface="Cambria Math" panose="02040503050406030204" pitchFamily="18" charset="0"/>
                          </a:rPr>
                          <m:t>C</m:t>
                        </m:r>
                      </m:num>
                      <m:den>
                        <m:r>
                          <a:rPr lang="en-US" i="1" dirty="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+24</m:t>
                        </m:r>
                      </m:den>
                    </m:f>
                    <m:r>
                      <a:rPr lang="en-US" i="1" dirty="0">
                        <a:solidFill>
                          <a:schemeClr val="tx1"/>
                        </a:solidFill>
                        <a:latin typeface="Cambria Math" panose="02040503050406030204" pitchFamily="18" charset="0"/>
                      </a:rPr>
                      <m:t> </m:t>
                    </m:r>
                  </m:oMath>
                </a14:m>
                <a:r>
                  <a:rPr lang="en-US" dirty="0">
                    <a:solidFill>
                      <a:schemeClr val="tx1"/>
                    </a:solidFill>
                  </a:rPr>
                  <a:t> cubic units per minute</a:t>
                </a:r>
              </a:p>
              <a:p>
                <a:r>
                  <a:rPr lang="en-US" dirty="0">
                    <a:solidFill>
                      <a:schemeClr val="tx1"/>
                    </a:solidFill>
                  </a:rPr>
                  <a:t>Expressed as a single fraction: </a:t>
                </a:r>
                <a14:m>
                  <m:oMath xmlns:m="http://schemas.openxmlformats.org/officeDocument/2006/math">
                    <m:f>
                      <m:fPr>
                        <m:ctrlPr>
                          <a:rPr lang="en-US" i="1" dirty="0" smtClean="0">
                            <a:solidFill>
                              <a:schemeClr val="tx1"/>
                            </a:solidFill>
                            <a:latin typeface="Cambria Math" panose="02040503050406030204" pitchFamily="18" charset="0"/>
                          </a:rPr>
                        </m:ctrlPr>
                      </m:fPr>
                      <m:num>
                        <m:r>
                          <m:rPr>
                            <m:sty m:val="p"/>
                          </m:rPr>
                          <a:rPr lang="en-US" b="0" i="0" dirty="0" smtClean="0">
                            <a:solidFill>
                              <a:schemeClr val="tx1"/>
                            </a:solidFill>
                            <a:latin typeface="Cambria Math" panose="02040503050406030204" pitchFamily="18" charset="0"/>
                          </a:rPr>
                          <m:t>C</m:t>
                        </m:r>
                      </m:num>
                      <m:den>
                        <m:r>
                          <a:rPr lang="en-US" i="1" dirty="0" smtClean="0">
                            <a:solidFill>
                              <a:schemeClr val="tx1"/>
                            </a:solidFill>
                            <a:latin typeface="Cambria Math" panose="02040503050406030204" pitchFamily="18" charset="0"/>
                          </a:rPr>
                          <m:t>𝑥</m:t>
                        </m:r>
                      </m:den>
                    </m:f>
                    <m:r>
                      <a:rPr lang="en-US" i="1" dirty="0" smtClean="0">
                        <a:solidFill>
                          <a:schemeClr val="tx1"/>
                        </a:solidFill>
                        <a:latin typeface="Cambria Math" panose="02040503050406030204" pitchFamily="18" charset="0"/>
                      </a:rPr>
                      <m:t> </m:t>
                    </m:r>
                  </m:oMath>
                </a14:m>
                <a:r>
                  <a:rPr lang="en-US" dirty="0">
                    <a:solidFill>
                      <a:schemeClr val="tx1"/>
                    </a:solidFill>
                  </a:rPr>
                  <a:t>+ </a:t>
                </a:r>
                <a14:m>
                  <m:oMath xmlns:m="http://schemas.openxmlformats.org/officeDocument/2006/math">
                    <m:f>
                      <m:fPr>
                        <m:ctrlPr>
                          <a:rPr lang="en-US" i="1" dirty="0">
                            <a:solidFill>
                              <a:schemeClr val="tx1"/>
                            </a:solidFill>
                            <a:latin typeface="Cambria Math" panose="02040503050406030204" pitchFamily="18" charset="0"/>
                          </a:rPr>
                        </m:ctrlPr>
                      </m:fPr>
                      <m:num>
                        <m:r>
                          <m:rPr>
                            <m:sty m:val="p"/>
                          </m:rPr>
                          <a:rPr lang="en-US" dirty="0">
                            <a:solidFill>
                              <a:schemeClr val="tx1"/>
                            </a:solidFill>
                            <a:latin typeface="Cambria Math" panose="02040503050406030204" pitchFamily="18" charset="0"/>
                          </a:rPr>
                          <m:t>C</m:t>
                        </m:r>
                      </m:num>
                      <m:den>
                        <m:r>
                          <a:rPr lang="en-US" i="1" dirty="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+24</m:t>
                        </m:r>
                      </m:den>
                    </m:f>
                    <m:r>
                      <a:rPr lang="en-US" b="0" i="1" dirty="0" smtClean="0">
                        <a:solidFill>
                          <a:schemeClr val="tx1"/>
                        </a:solidFill>
                        <a:latin typeface="Cambria Math" panose="02040503050406030204" pitchFamily="18" charset="0"/>
                      </a:rPr>
                      <m:t> </m:t>
                    </m:r>
                  </m:oMath>
                </a14:m>
                <a:r>
                  <a:rPr lang="en-US" dirty="0">
                    <a:solidFill>
                      <a:schemeClr val="tx1"/>
                    </a:solidFill>
                  </a:rPr>
                  <a:t>= </a:t>
                </a:r>
                <a14:m>
                  <m:oMath xmlns:m="http://schemas.openxmlformats.org/officeDocument/2006/math">
                    <m:f>
                      <m:fPr>
                        <m:ctrlPr>
                          <a:rPr lang="en-US" i="1" dirty="0">
                            <a:solidFill>
                              <a:schemeClr val="tx1"/>
                            </a:solidFill>
                            <a:latin typeface="Cambria Math" panose="02040503050406030204" pitchFamily="18" charset="0"/>
                          </a:rPr>
                        </m:ctrlPr>
                      </m:fPr>
                      <m:num>
                        <m:r>
                          <m:rPr>
                            <m:sty m:val="p"/>
                          </m:rPr>
                          <a:rPr lang="en-US" i="1" dirty="0">
                            <a:solidFill>
                              <a:schemeClr val="tx1"/>
                            </a:solidFill>
                            <a:latin typeface="Cambria Math" panose="02040503050406030204" pitchFamily="18" charset="0"/>
                          </a:rPr>
                          <m:t>C</m:t>
                        </m:r>
                        <m:r>
                          <a:rPr lang="en-US" i="1" dirty="0">
                            <a:solidFill>
                              <a:schemeClr val="tx1"/>
                            </a:solidFill>
                            <a:latin typeface="Cambria Math" panose="02040503050406030204" pitchFamily="18" charset="0"/>
                          </a:rPr>
                          <m:t>(</m:t>
                        </m:r>
                        <m:r>
                          <m:rPr>
                            <m:sty m:val="p"/>
                          </m:rPr>
                          <a:rPr lang="en-US" i="1" dirty="0">
                            <a:solidFill>
                              <a:schemeClr val="tx1"/>
                            </a:solidFill>
                            <a:latin typeface="Cambria Math" panose="02040503050406030204" pitchFamily="18" charset="0"/>
                          </a:rPr>
                          <m:t>x</m:t>
                        </m:r>
                        <m:r>
                          <a:rPr lang="en-US" i="1" dirty="0">
                            <a:solidFill>
                              <a:schemeClr val="tx1"/>
                            </a:solidFill>
                            <a:latin typeface="Cambria Math" panose="02040503050406030204" pitchFamily="18" charset="0"/>
                          </a:rPr>
                          <m:t>+24)+</m:t>
                        </m:r>
                        <m:r>
                          <m:rPr>
                            <m:sty m:val="p"/>
                          </m:rPr>
                          <a:rPr lang="en-US" i="1" dirty="0">
                            <a:solidFill>
                              <a:schemeClr val="tx1"/>
                            </a:solidFill>
                            <a:latin typeface="Cambria Math" panose="02040503050406030204" pitchFamily="18" charset="0"/>
                          </a:rPr>
                          <m:t>Cx</m:t>
                        </m:r>
                      </m:num>
                      <m:den>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+24)</m:t>
                        </m:r>
                      </m:den>
                    </m:f>
                    <m:r>
                      <a:rPr lang="en-US" i="1" dirty="0">
                        <a:solidFill>
                          <a:schemeClr val="tx1"/>
                        </a:solidFill>
                        <a:latin typeface="Cambria Math" panose="02040503050406030204" pitchFamily="18" charset="0"/>
                      </a:rPr>
                      <m:t> </m:t>
                    </m:r>
                  </m:oMath>
                </a14:m>
                <a:r>
                  <a:rPr lang="en-US" dirty="0"/>
                  <a:t>=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2</m:t>
                        </m:r>
                        <m:r>
                          <a:rPr lang="en-US" i="1" dirty="0">
                            <a:latin typeface="Cambria Math" panose="02040503050406030204" pitchFamily="18" charset="0"/>
                          </a:rPr>
                          <m:t>𝐶</m:t>
                        </m:r>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+12)</m:t>
                        </m:r>
                      </m:num>
                      <m:den>
                        <m:r>
                          <a:rPr lang="en-US" i="1" dirty="0">
                            <a:latin typeface="Cambria Math" panose="02040503050406030204" pitchFamily="18" charset="0"/>
                          </a:rPr>
                          <m:t>𝑥</m:t>
                        </m:r>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+24)</m:t>
                        </m:r>
                      </m:den>
                    </m:f>
                    <m:r>
                      <a:rPr lang="en-US" i="1" dirty="0">
                        <a:latin typeface="Cambria Math" panose="02040503050406030204" pitchFamily="18" charset="0"/>
                      </a:rPr>
                      <m:t> </m:t>
                    </m:r>
                  </m:oMath>
                </a14:m>
                <a:endParaRPr lang="en-US" dirty="0">
                  <a:solidFill>
                    <a:schemeClr val="tx1"/>
                  </a:solidFill>
                </a:endParaRPr>
              </a:p>
              <a:p>
                <a:r>
                  <a:rPr lang="en-US" dirty="0">
                    <a:solidFill>
                      <a:schemeClr val="tx1"/>
                    </a:solidFill>
                  </a:rPr>
                  <a:t>The time taken to fill </a:t>
                </a:r>
                <a:r>
                  <a:rPr lang="en-US" dirty="0"/>
                  <a:t>the tank using both pipes is C÷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2</m:t>
                        </m:r>
                        <m:r>
                          <a:rPr lang="en-US" i="1" dirty="0">
                            <a:latin typeface="Cambria Math" panose="02040503050406030204" pitchFamily="18" charset="0"/>
                          </a:rPr>
                          <m:t>𝐶</m:t>
                        </m:r>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+12)</m:t>
                        </m:r>
                      </m:num>
                      <m:den>
                        <m:r>
                          <a:rPr lang="en-US" i="1" dirty="0">
                            <a:latin typeface="Cambria Math" panose="02040503050406030204" pitchFamily="18" charset="0"/>
                          </a:rPr>
                          <m:t>𝑥</m:t>
                        </m:r>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+24)</m:t>
                        </m:r>
                      </m:den>
                    </m:f>
                    <m:r>
                      <a:rPr lang="en-US" i="1" dirty="0">
                        <a:latin typeface="Cambria Math" panose="02040503050406030204" pitchFamily="18" charset="0"/>
                      </a:rPr>
                      <m:t> </m:t>
                    </m:r>
                  </m:oMath>
                </a14:m>
                <a:r>
                  <a:rPr lang="en-US" dirty="0"/>
                  <a:t>=C ×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𝑥</m:t>
                        </m:r>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+24</m:t>
                        </m:r>
                        <m:r>
                          <m:rPr>
                            <m:nor/>
                          </m:rPr>
                          <a:rPr lang="en-US" b="0" i="0" dirty="0" smtClean="0">
                            <a:latin typeface="Cambria Math" panose="02040503050406030204" pitchFamily="18" charset="0"/>
                          </a:rPr>
                          <m:t>)</m:t>
                        </m:r>
                      </m:num>
                      <m:den>
                        <m:r>
                          <a:rPr lang="en-US" i="1" dirty="0">
                            <a:latin typeface="Cambria Math" panose="02040503050406030204" pitchFamily="18" charset="0"/>
                          </a:rPr>
                          <m:t>2</m:t>
                        </m:r>
                        <m:r>
                          <a:rPr lang="en-US" i="1" dirty="0">
                            <a:latin typeface="Cambria Math" panose="02040503050406030204" pitchFamily="18" charset="0"/>
                          </a:rPr>
                          <m:t>𝐶</m:t>
                        </m:r>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+12)</m:t>
                        </m:r>
                      </m:den>
                    </m:f>
                    <m:r>
                      <a:rPr lang="en-US" i="1" dirty="0">
                        <a:latin typeface="Cambria Math" panose="02040503050406030204" pitchFamily="18" charset="0"/>
                      </a:rPr>
                      <m:t> </m:t>
                    </m:r>
                  </m:oMath>
                </a14:m>
                <a:r>
                  <a:rPr lang="en-US" dirty="0"/>
                  <a:t>=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𝑥</m:t>
                        </m:r>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+24</m:t>
                        </m:r>
                        <m:r>
                          <m:rPr>
                            <m:nor/>
                          </m:rPr>
                          <a:rPr lang="en-US" dirty="0">
                            <a:latin typeface="Cambria Math" panose="02040503050406030204" pitchFamily="18" charset="0"/>
                          </a:rPr>
                          <m:t>)</m:t>
                        </m:r>
                      </m:num>
                      <m:den>
                        <m:r>
                          <a:rPr lang="en-US" i="1" dirty="0">
                            <a:latin typeface="Cambria Math" panose="02040503050406030204" pitchFamily="18" charset="0"/>
                          </a:rPr>
                          <m:t>2(</m:t>
                        </m:r>
                        <m:r>
                          <a:rPr lang="en-US" i="1" dirty="0">
                            <a:latin typeface="Cambria Math" panose="02040503050406030204" pitchFamily="18" charset="0"/>
                          </a:rPr>
                          <m:t>𝑥</m:t>
                        </m:r>
                        <m:r>
                          <a:rPr lang="en-US" i="1" dirty="0">
                            <a:latin typeface="Cambria Math" panose="02040503050406030204" pitchFamily="18" charset="0"/>
                          </a:rPr>
                          <m:t>+12)</m:t>
                        </m:r>
                      </m:den>
                    </m:f>
                    <m:r>
                      <a:rPr lang="en-US" i="1" dirty="0">
                        <a:latin typeface="Cambria Math" panose="02040503050406030204" pitchFamily="18" charset="0"/>
                      </a:rPr>
                      <m:t> </m:t>
                    </m:r>
                  </m:oMath>
                </a14:m>
                <a:endParaRPr lang="en-US" dirty="0"/>
              </a:p>
              <a:p>
                <a:r>
                  <a:rPr lang="en-US" dirty="0"/>
                  <a:t>Therefore the time taken for the smaller pipe alone to fill the tank can be also be expressed as </a:t>
                </a:r>
                <a14:m>
                  <m:oMath xmlns:m="http://schemas.openxmlformats.org/officeDocument/2006/math">
                    <m:f>
                      <m:fPr>
                        <m:ctrlPr>
                          <a:rPr lang="en-US" i="1" dirty="0" smtClean="0">
                            <a:latin typeface="Cambria Math" panose="02040503050406030204" pitchFamily="18" charset="0"/>
                          </a:rPr>
                        </m:ctrlPr>
                      </m:fPr>
                      <m:num>
                        <m:r>
                          <a:rPr lang="en-US" i="1" dirty="0">
                            <a:latin typeface="Cambria Math" panose="02040503050406030204" pitchFamily="18" charset="0"/>
                          </a:rPr>
                          <m:t>𝑥</m:t>
                        </m:r>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+24</m:t>
                        </m:r>
                        <m:r>
                          <m:rPr>
                            <m:nor/>
                          </m:rPr>
                          <a:rPr lang="en-US" dirty="0">
                            <a:latin typeface="Cambria Math" panose="02040503050406030204" pitchFamily="18" charset="0"/>
                          </a:rPr>
                          <m:t>)</m:t>
                        </m:r>
                      </m:num>
                      <m:den>
                        <m:r>
                          <a:rPr lang="en-US" i="1" dirty="0">
                            <a:latin typeface="Cambria Math" panose="02040503050406030204" pitchFamily="18" charset="0"/>
                          </a:rPr>
                          <m:t>2(</m:t>
                        </m:r>
                        <m:r>
                          <a:rPr lang="en-US" i="1" dirty="0">
                            <a:latin typeface="Cambria Math" panose="02040503050406030204" pitchFamily="18" charset="0"/>
                          </a:rPr>
                          <m:t>𝑥</m:t>
                        </m:r>
                        <m:r>
                          <a:rPr lang="en-US" i="1" dirty="0">
                            <a:latin typeface="Cambria Math" panose="02040503050406030204" pitchFamily="18" charset="0"/>
                          </a:rPr>
                          <m:t>+12)</m:t>
                        </m:r>
                      </m:den>
                    </m:f>
                  </m:oMath>
                </a14:m>
                <a:r>
                  <a:rPr lang="en-US" dirty="0"/>
                  <a:t>+32 minutes.</a:t>
                </a:r>
              </a:p>
              <a:p>
                <a:r>
                  <a:rPr lang="en-US" dirty="0"/>
                  <a:t>Thus </a:t>
                </a:r>
                <a14:m>
                  <m:oMath xmlns:m="http://schemas.openxmlformats.org/officeDocument/2006/math">
                    <m:f>
                      <m:fPr>
                        <m:ctrlPr>
                          <a:rPr lang="en-US" i="1" dirty="0" smtClean="0">
                            <a:latin typeface="Cambria Math" panose="02040503050406030204" pitchFamily="18" charset="0"/>
                          </a:rPr>
                        </m:ctrlPr>
                      </m:fPr>
                      <m:num>
                        <m:r>
                          <a:rPr lang="en-US" i="1" dirty="0">
                            <a:latin typeface="Cambria Math" panose="02040503050406030204" pitchFamily="18" charset="0"/>
                          </a:rPr>
                          <m:t>𝑥</m:t>
                        </m:r>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+24</m:t>
                        </m:r>
                        <m:r>
                          <m:rPr>
                            <m:nor/>
                          </m:rPr>
                          <a:rPr lang="en-US" dirty="0">
                            <a:latin typeface="Cambria Math" panose="02040503050406030204" pitchFamily="18" charset="0"/>
                          </a:rPr>
                          <m:t>)</m:t>
                        </m:r>
                      </m:num>
                      <m:den>
                        <m:r>
                          <a:rPr lang="en-US" i="1" dirty="0">
                            <a:latin typeface="Cambria Math" panose="02040503050406030204" pitchFamily="18" charset="0"/>
                          </a:rPr>
                          <m:t>2(</m:t>
                        </m:r>
                        <m:r>
                          <a:rPr lang="en-US" i="1" dirty="0">
                            <a:latin typeface="Cambria Math" panose="02040503050406030204" pitchFamily="18" charset="0"/>
                          </a:rPr>
                          <m:t>𝑥</m:t>
                        </m:r>
                        <m:r>
                          <a:rPr lang="en-US" i="1" dirty="0">
                            <a:latin typeface="Cambria Math" panose="02040503050406030204" pitchFamily="18" charset="0"/>
                          </a:rPr>
                          <m:t>+12)</m:t>
                        </m:r>
                      </m:den>
                    </m:f>
                  </m:oMath>
                </a14:m>
                <a:r>
                  <a:rPr lang="en-US" dirty="0"/>
                  <a:t>+32 =x+24   </a:t>
                </a:r>
                <a:r>
                  <a:rPr lang="en-US" dirty="0">
                    <a:sym typeface="Wingdings" panose="05000000000000000000" pitchFamily="2" charset="2"/>
                  </a:rPr>
                  <a:t>  </a:t>
                </a:r>
                <a14:m>
                  <m:oMath xmlns:m="http://schemas.openxmlformats.org/officeDocument/2006/math">
                    <m:f>
                      <m:fPr>
                        <m:ctrlPr>
                          <a:rPr lang="en-US" i="1" dirty="0" smtClean="0">
                            <a:latin typeface="Cambria Math" panose="02040503050406030204" pitchFamily="18" charset="0"/>
                          </a:rPr>
                        </m:ctrlPr>
                      </m:fPr>
                      <m:num>
                        <m:r>
                          <a:rPr lang="en-US" i="1" dirty="0">
                            <a:latin typeface="Cambria Math" panose="02040503050406030204" pitchFamily="18" charset="0"/>
                          </a:rPr>
                          <m:t>𝑥</m:t>
                        </m:r>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+24</m:t>
                        </m:r>
                        <m:r>
                          <m:rPr>
                            <m:nor/>
                          </m:rPr>
                          <a:rPr lang="en-US" dirty="0">
                            <a:latin typeface="Cambria Math" panose="02040503050406030204" pitchFamily="18" charset="0"/>
                          </a:rPr>
                          <m:t>)</m:t>
                        </m:r>
                      </m:num>
                      <m:den>
                        <m:r>
                          <a:rPr lang="en-US" i="1" dirty="0">
                            <a:latin typeface="Cambria Math" panose="02040503050406030204" pitchFamily="18" charset="0"/>
                          </a:rPr>
                          <m:t>2(</m:t>
                        </m:r>
                        <m:r>
                          <a:rPr lang="en-US" i="1" dirty="0">
                            <a:latin typeface="Cambria Math" panose="02040503050406030204" pitchFamily="18" charset="0"/>
                          </a:rPr>
                          <m:t>𝑥</m:t>
                        </m:r>
                        <m:r>
                          <a:rPr lang="en-US" i="1" dirty="0">
                            <a:latin typeface="Cambria Math" panose="02040503050406030204" pitchFamily="18" charset="0"/>
                          </a:rPr>
                          <m:t>+12)</m:t>
                        </m:r>
                      </m:den>
                    </m:f>
                    <m:r>
                      <a:rPr lang="en-US" i="1" dirty="0">
                        <a:latin typeface="Cambria Math" panose="02040503050406030204" pitchFamily="18" charset="0"/>
                      </a:rPr>
                      <m:t> </m:t>
                    </m:r>
                  </m:oMath>
                </a14:m>
                <a:r>
                  <a:rPr lang="en-US" dirty="0"/>
                  <a:t> =x−8  </a:t>
                </a:r>
                <a:r>
                  <a:rPr lang="en-US" dirty="0">
                    <a:sym typeface="Wingdings" panose="05000000000000000000" pitchFamily="2" charset="2"/>
                  </a:rPr>
                  <a:t>  </a:t>
                </a:r>
                <a:r>
                  <a:rPr lang="en-US" dirty="0"/>
                  <a:t>x(x+24) =2(x+12)(x−8)   </a:t>
                </a:r>
                <a:r>
                  <a:rPr lang="en-US" dirty="0">
                    <a:sym typeface="Wingdings" panose="05000000000000000000" pitchFamily="2" charset="2"/>
                  </a:rPr>
                  <a:t> </a:t>
                </a:r>
                <a14:m>
                  <m:oMath xmlns:m="http://schemas.openxmlformats.org/officeDocument/2006/math">
                    <m:sSup>
                      <m:sSupPr>
                        <m:ctrlPr>
                          <a:rPr lang="en-US" i="1" dirty="0">
                            <a:solidFill>
                              <a:srgbClr val="836967"/>
                            </a:solidFill>
                            <a:latin typeface="Cambria Math" panose="02040503050406030204" pitchFamily="18" charset="0"/>
                          </a:rPr>
                        </m:ctrlPr>
                      </m:sSupPr>
                      <m:e>
                        <m:r>
                          <a:rPr lang="en-US" i="1" dirty="0">
                            <a:latin typeface="Cambria Math" panose="02040503050406030204" pitchFamily="18" charset="0"/>
                          </a:rPr>
                          <m:t>𝑥</m:t>
                        </m:r>
                      </m:e>
                      <m:sup>
                        <m:r>
                          <a:rPr lang="en-US" dirty="0">
                            <a:latin typeface="Cambria Math" panose="02040503050406030204" pitchFamily="18" charset="0"/>
                          </a:rPr>
                          <m:t>2</m:t>
                        </m:r>
                      </m:sup>
                    </m:sSup>
                    <m:r>
                      <a:rPr lang="en-US" i="1" dirty="0">
                        <a:latin typeface="Cambria Math" panose="02040503050406030204" pitchFamily="18" charset="0"/>
                      </a:rPr>
                      <m:t> </m:t>
                    </m:r>
                  </m:oMath>
                </a14:m>
                <a:r>
                  <a:rPr lang="en-US" dirty="0"/>
                  <a:t>+24x =2</a:t>
                </a:r>
                <a14:m>
                  <m:oMath xmlns:m="http://schemas.openxmlformats.org/officeDocument/2006/math">
                    <m:sSup>
                      <m:sSupPr>
                        <m:ctrlPr>
                          <a:rPr lang="en-US" i="1" dirty="0">
                            <a:solidFill>
                              <a:srgbClr val="836967"/>
                            </a:solidFill>
                            <a:latin typeface="Cambria Math" panose="02040503050406030204" pitchFamily="18" charset="0"/>
                          </a:rPr>
                        </m:ctrlPr>
                      </m:sSupPr>
                      <m:e>
                        <m:r>
                          <a:rPr lang="en-US" i="1" dirty="0">
                            <a:latin typeface="Cambria Math" panose="02040503050406030204" pitchFamily="18" charset="0"/>
                          </a:rPr>
                          <m:t>𝑥</m:t>
                        </m:r>
                      </m:e>
                      <m:sup>
                        <m:r>
                          <a:rPr lang="en-US" dirty="0">
                            <a:latin typeface="Cambria Math" panose="02040503050406030204" pitchFamily="18" charset="0"/>
                          </a:rPr>
                          <m:t>2</m:t>
                        </m:r>
                      </m:sup>
                    </m:sSup>
                  </m:oMath>
                </a14:m>
                <a:r>
                  <a:rPr lang="en-US" dirty="0"/>
                  <a:t>+8x−192 </a:t>
                </a:r>
              </a:p>
              <a:p>
                <a14:m>
                  <m:oMath xmlns:m="http://schemas.openxmlformats.org/officeDocument/2006/math">
                    <m:sSup>
                      <m:sSupPr>
                        <m:ctrlPr>
                          <a:rPr lang="en-US" i="1" dirty="0" smtClean="0">
                            <a:solidFill>
                              <a:srgbClr val="836967"/>
                            </a:solidFill>
                            <a:latin typeface="Cambria Math" panose="02040503050406030204" pitchFamily="18" charset="0"/>
                          </a:rPr>
                        </m:ctrlPr>
                      </m:sSupPr>
                      <m:e>
                        <m:r>
                          <a:rPr lang="en-US" i="1" dirty="0" smtClean="0">
                            <a:latin typeface="Cambria Math" panose="02040503050406030204" pitchFamily="18" charset="0"/>
                          </a:rPr>
                          <m:t>𝑥</m:t>
                        </m:r>
                      </m:e>
                      <m:sup>
                        <m:r>
                          <a:rPr lang="en-US" i="0" dirty="0" smtClean="0">
                            <a:latin typeface="Cambria Math" panose="02040503050406030204" pitchFamily="18" charset="0"/>
                          </a:rPr>
                          <m:t>2</m:t>
                        </m:r>
                      </m:sup>
                    </m:sSup>
                  </m:oMath>
                </a14:m>
                <a:r>
                  <a:rPr lang="en-US" dirty="0"/>
                  <a:t>−16x−192 =0   </a:t>
                </a:r>
                <a:r>
                  <a:rPr lang="en-US" dirty="0">
                    <a:sym typeface="Wingdings" panose="05000000000000000000" pitchFamily="2" charset="2"/>
                  </a:rPr>
                  <a:t>  </a:t>
                </a:r>
                <a:r>
                  <a:rPr lang="en-US" dirty="0"/>
                  <a:t>(x−24)(x+8) =0  </a:t>
                </a:r>
                <a:r>
                  <a:rPr lang="en-US" dirty="0">
                    <a:sym typeface="Wingdings" panose="05000000000000000000" pitchFamily="2" charset="2"/>
                  </a:rPr>
                  <a:t>  </a:t>
                </a:r>
                <a:r>
                  <a:rPr lang="en-US" dirty="0"/>
                  <a:t>But x&gt;0, and hence x=24.</a:t>
                </a:r>
              </a:p>
              <a:p>
                <a:r>
                  <a:rPr lang="en-US" dirty="0"/>
                  <a:t>It takes 24 minutes for the larger pipe alone to fill the tank, 48 minutes for the smaller pipe alone to fill the tank, and 16 minutes for both pipes together to fill the tank.</a:t>
                </a:r>
                <a:endParaRPr lang="en-AU" dirty="0"/>
              </a:p>
            </p:txBody>
          </p:sp>
        </mc:Choice>
        <mc:Fallback xmlns="">
          <p:sp>
            <p:nvSpPr>
              <p:cNvPr id="3" name="Content Placeholder 2">
                <a:extLst>
                  <a:ext uri="{FF2B5EF4-FFF2-40B4-BE49-F238E27FC236}">
                    <a16:creationId xmlns:a16="http://schemas.microsoft.com/office/drawing/2014/main" id="{35740F35-9C1C-4344-80F3-2CCBCBC44F41}"/>
                  </a:ext>
                </a:extLst>
              </p:cNvPr>
              <p:cNvSpPr>
                <a:spLocks noGrp="1" noRot="1" noChangeAspect="1" noMove="1" noResize="1" noEditPoints="1" noAdjustHandles="1" noChangeArrowheads="1" noChangeShapeType="1" noTextEdit="1"/>
              </p:cNvSpPr>
              <p:nvPr>
                <p:ph idx="1"/>
              </p:nvPr>
            </p:nvSpPr>
            <p:spPr>
              <a:xfrm>
                <a:off x="204952" y="911882"/>
                <a:ext cx="11824138" cy="5946118"/>
              </a:xfrm>
              <a:blipFill>
                <a:blip r:embed="rId3"/>
                <a:stretch>
                  <a:fillRect l="-361" t="-1744" r="-722"/>
                </a:stretch>
              </a:blipFill>
            </p:spPr>
            <p:txBody>
              <a:bodyPr/>
              <a:lstStyle/>
              <a:p>
                <a:r>
                  <a:rPr lang="en-AU">
                    <a:noFill/>
                  </a:rPr>
                  <a:t> </a:t>
                </a:r>
              </a:p>
            </p:txBody>
          </p:sp>
        </mc:Fallback>
      </mc:AlternateContent>
    </p:spTree>
    <p:extLst>
      <p:ext uri="{BB962C8B-B14F-4D97-AF65-F5344CB8AC3E}">
        <p14:creationId xmlns:p14="http://schemas.microsoft.com/office/powerpoint/2010/main" val="2179260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810</Words>
  <Application>Microsoft Office PowerPoint</Application>
  <PresentationFormat>Widescreen</PresentationFormat>
  <Paragraphs>43</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Cambria Math</vt:lpstr>
      <vt:lpstr>Office Theme</vt:lpstr>
      <vt:lpstr>Applying quadratic equations to rate problems</vt:lpstr>
      <vt:lpstr>PowerPoint Presentation</vt:lpstr>
      <vt:lpstr>PowerPoint Presentation</vt:lpstr>
      <vt:lpstr>Rate </vt:lpstr>
      <vt:lpstr>Example </vt:lpstr>
      <vt:lpstr>Example </vt:lpstr>
      <vt:lpstr>Example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quadratic equations to rate problems</dc:title>
  <dc:creator>Lyn ZHANG</dc:creator>
  <cp:lastModifiedBy>Lyn ZHANG</cp:lastModifiedBy>
  <cp:revision>12</cp:revision>
  <dcterms:created xsi:type="dcterms:W3CDTF">2021-07-07T04:18:21Z</dcterms:created>
  <dcterms:modified xsi:type="dcterms:W3CDTF">2021-08-05T22:38:10Z</dcterms:modified>
</cp:coreProperties>
</file>