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2" r:id="rId3"/>
    <p:sldId id="257" r:id="rId4"/>
    <p:sldId id="258" r:id="rId5"/>
    <p:sldId id="259" r:id="rId6"/>
    <p:sldId id="260" r:id="rId7"/>
    <p:sldId id="271" r:id="rId8"/>
    <p:sldId id="261" r:id="rId9"/>
    <p:sldId id="262"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33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DF1130-D390-4CB0-972A-81343B58ECCD}" type="datetimeFigureOut">
              <a:rPr lang="en-AU" smtClean="0"/>
              <a:t>11/08/2021</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15F946-B906-469B-9A06-F7F54309ADE8}" type="slidenum">
              <a:rPr lang="en-AU" smtClean="0"/>
              <a:t>‹#›</a:t>
            </a:fld>
            <a:endParaRPr lang="en-AU"/>
          </a:p>
        </p:txBody>
      </p:sp>
    </p:spTree>
    <p:extLst>
      <p:ext uri="{BB962C8B-B14F-4D97-AF65-F5344CB8AC3E}">
        <p14:creationId xmlns:p14="http://schemas.microsoft.com/office/powerpoint/2010/main" val="2657095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https://www.transum.org/Maths/Exercise/Improper_Fractions.asp?Level=3</a:t>
            </a:r>
          </a:p>
        </p:txBody>
      </p:sp>
      <p:sp>
        <p:nvSpPr>
          <p:cNvPr id="4" name="Slide Number Placeholder 3"/>
          <p:cNvSpPr>
            <a:spLocks noGrp="1"/>
          </p:cNvSpPr>
          <p:nvPr>
            <p:ph type="sldNum" sz="quarter" idx="5"/>
          </p:nvPr>
        </p:nvSpPr>
        <p:spPr/>
        <p:txBody>
          <a:bodyPr/>
          <a:lstStyle/>
          <a:p>
            <a:fld id="{0315F946-B906-469B-9A06-F7F54309ADE8}" type="slidenum">
              <a:rPr lang="en-AU" smtClean="0"/>
              <a:t>2</a:t>
            </a:fld>
            <a:endParaRPr lang="en-AU"/>
          </a:p>
        </p:txBody>
      </p:sp>
    </p:spTree>
    <p:extLst>
      <p:ext uri="{BB962C8B-B14F-4D97-AF65-F5344CB8AC3E}">
        <p14:creationId xmlns:p14="http://schemas.microsoft.com/office/powerpoint/2010/main" val="4239897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41E6E1-56D0-4F0B-93DF-E6C4F5AB5946}" type="datetimeFigureOut">
              <a:rPr lang="en-AU" smtClean="0"/>
              <a:t>11/08/2021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75727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1E6E1-56D0-4F0B-93DF-E6C4F5AB5946}" type="datetimeFigureOut">
              <a:rPr lang="en-AU" smtClean="0"/>
              <a:t>11/08/2021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3758055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1E6E1-56D0-4F0B-93DF-E6C4F5AB5946}" type="datetimeFigureOut">
              <a:rPr lang="en-AU" smtClean="0"/>
              <a:t>11/08/2021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3956395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1E6E1-56D0-4F0B-93DF-E6C4F5AB5946}" type="datetimeFigureOut">
              <a:rPr lang="en-AU" smtClean="0"/>
              <a:t>11/08/2021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412514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1E6E1-56D0-4F0B-93DF-E6C4F5AB5946}" type="datetimeFigureOut">
              <a:rPr lang="en-AU" smtClean="0"/>
              <a:t>11/08/2021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329975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41E6E1-56D0-4F0B-93DF-E6C4F5AB5946}" type="datetimeFigureOut">
              <a:rPr lang="en-AU" smtClean="0"/>
              <a:t>11/08/2021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2336448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41E6E1-56D0-4F0B-93DF-E6C4F5AB5946}" type="datetimeFigureOut">
              <a:rPr lang="en-AU" smtClean="0"/>
              <a:t>11/08/2021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7341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41E6E1-56D0-4F0B-93DF-E6C4F5AB5946}" type="datetimeFigureOut">
              <a:rPr lang="en-AU" smtClean="0"/>
              <a:t>11/08/2021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221240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1E6E1-56D0-4F0B-93DF-E6C4F5AB5946}" type="datetimeFigureOut">
              <a:rPr lang="en-AU" smtClean="0"/>
              <a:t>11/08/2021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112842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1E6E1-56D0-4F0B-93DF-E6C4F5AB5946}" type="datetimeFigureOut">
              <a:rPr lang="en-AU" smtClean="0"/>
              <a:t>11/08/2021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133575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1E6E1-56D0-4F0B-93DF-E6C4F5AB5946}" type="datetimeFigureOut">
              <a:rPr lang="en-AU" smtClean="0"/>
              <a:t>11/08/2021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71AECD8-F809-456F-8CFB-A31B6F8B5F0B}" type="slidenum">
              <a:rPr lang="en-AU" smtClean="0"/>
              <a:t>‹#›</a:t>
            </a:fld>
            <a:endParaRPr lang="en-AU"/>
          </a:p>
        </p:txBody>
      </p:sp>
    </p:spTree>
    <p:extLst>
      <p:ext uri="{BB962C8B-B14F-4D97-AF65-F5344CB8AC3E}">
        <p14:creationId xmlns:p14="http://schemas.microsoft.com/office/powerpoint/2010/main" val="2477670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41E6E1-56D0-4F0B-93DF-E6C4F5AB5946}" type="datetimeFigureOut">
              <a:rPr lang="en-AU" smtClean="0"/>
              <a:t>11/08/2021</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AECD8-F809-456F-8CFB-A31B6F8B5F0B}" type="slidenum">
              <a:rPr lang="en-AU" smtClean="0"/>
              <a:t>‹#›</a:t>
            </a:fld>
            <a:endParaRPr lang="en-AU"/>
          </a:p>
        </p:txBody>
      </p:sp>
    </p:spTree>
    <p:extLst>
      <p:ext uri="{BB962C8B-B14F-4D97-AF65-F5344CB8AC3E}">
        <p14:creationId xmlns:p14="http://schemas.microsoft.com/office/powerpoint/2010/main" val="333905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3ADF0-91D9-4337-B6AC-32D7AFF8E235}"/>
              </a:ext>
            </a:extLst>
          </p:cNvPr>
          <p:cNvSpPr>
            <a:spLocks noGrp="1"/>
          </p:cNvSpPr>
          <p:nvPr>
            <p:ph type="ctrTitle"/>
          </p:nvPr>
        </p:nvSpPr>
        <p:spPr/>
        <p:txBody>
          <a:bodyPr/>
          <a:lstStyle/>
          <a:p>
            <a:r>
              <a:rPr lang="en-AU" dirty="0"/>
              <a:t>Partial fraction</a:t>
            </a:r>
          </a:p>
        </p:txBody>
      </p:sp>
      <p:sp>
        <p:nvSpPr>
          <p:cNvPr id="3" name="Subtitle 2">
            <a:extLst>
              <a:ext uri="{FF2B5EF4-FFF2-40B4-BE49-F238E27FC236}">
                <a16:creationId xmlns:a16="http://schemas.microsoft.com/office/drawing/2014/main" id="{690F5F35-D3FB-488E-A2D1-64068E43C558}"/>
              </a:ext>
            </a:extLst>
          </p:cNvPr>
          <p:cNvSpPr>
            <a:spLocks noGrp="1"/>
          </p:cNvSpPr>
          <p:nvPr>
            <p:ph type="subTitle" idx="1"/>
          </p:nvPr>
        </p:nvSpPr>
        <p:spPr/>
        <p:txBody>
          <a:bodyPr/>
          <a:lstStyle/>
          <a:p>
            <a:r>
              <a:rPr lang="en-AU" dirty="0"/>
              <a:t>5D</a:t>
            </a:r>
          </a:p>
        </p:txBody>
      </p:sp>
    </p:spTree>
    <p:extLst>
      <p:ext uri="{BB962C8B-B14F-4D97-AF65-F5344CB8AC3E}">
        <p14:creationId xmlns:p14="http://schemas.microsoft.com/office/powerpoint/2010/main" val="3531404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p:txBody>
          <a:bodyPr/>
          <a:lstStyle/>
          <a:p>
            <a:r>
              <a:rPr lang="en-AU" dirty="0"/>
              <a:t>Improper fractions</a:t>
            </a:r>
          </a:p>
        </p:txBody>
      </p:sp>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p:txBody>
          <a:bodyPr/>
          <a:lstStyle/>
          <a:p>
            <a:r>
              <a:rPr lang="en-US" dirty="0"/>
              <a:t>Improper algebraic fractions can be expressed as a sum of partial fractions by first dividing the denominator into the numerator to produce a quotient and a proper fraction. This proper fraction can then be resolved into its partial fractions using the techniques just introduced.</a:t>
            </a:r>
            <a:endParaRPr lang="en-AU" dirty="0"/>
          </a:p>
        </p:txBody>
      </p:sp>
    </p:spTree>
    <p:extLst>
      <p:ext uri="{BB962C8B-B14F-4D97-AF65-F5344CB8AC3E}">
        <p14:creationId xmlns:p14="http://schemas.microsoft.com/office/powerpoint/2010/main" val="2900408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p:txBody>
              <a:bodyPr>
                <a:normAutofit/>
              </a:bodyPr>
              <a:lstStyle/>
              <a:p>
                <a:r>
                  <a:rPr lang="en-US" dirty="0"/>
                  <a:t>Express </a:t>
                </a:r>
                <a14:m>
                  <m:oMath xmlns:m="http://schemas.openxmlformats.org/officeDocument/2006/math">
                    <m:f>
                      <m:fPr>
                        <m:ctrlPr>
                          <a:rPr lang="en-US" i="1" dirty="0" smtClean="0">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5</m:t>
                            </m:r>
                          </m:sup>
                        </m:sSup>
                        <m:r>
                          <a:rPr lang="en-US" b="0" i="1" dirty="0" smtClean="0">
                            <a:latin typeface="Cambria Math" panose="02040503050406030204" pitchFamily="18" charset="0"/>
                          </a:rPr>
                          <m:t>+2</m:t>
                        </m:r>
                      </m:num>
                      <m:den>
                        <m:r>
                          <a:rPr lang="en-US" b="0" i="1" dirty="0" smtClean="0">
                            <a:latin typeface="Cambria Math" panose="02040503050406030204" pitchFamily="18" charset="0"/>
                          </a:rPr>
                          <m:t>2</m:t>
                        </m:r>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latin typeface="Cambria Math" panose="02040503050406030204" pitchFamily="18" charset="0"/>
                          </a:rPr>
                          <m:t>−1</m:t>
                        </m:r>
                      </m:den>
                    </m:f>
                    <m:r>
                      <a:rPr lang="en-US" i="1" dirty="0">
                        <a:latin typeface="Cambria Math" panose="02040503050406030204" pitchFamily="18" charset="0"/>
                      </a:rPr>
                      <m:t> </m:t>
                    </m:r>
                  </m:oMath>
                </a14:m>
                <a:r>
                  <a:rPr lang="en-US" dirty="0"/>
                  <a:t> as partial fractions.</a:t>
                </a:r>
              </a:p>
              <a:p>
                <a:r>
                  <a:rPr lang="en-US" dirty="0"/>
                  <a:t>Dividing through:</a:t>
                </a:r>
              </a:p>
              <a:p>
                <a:r>
                  <a:rPr lang="en-US" dirty="0"/>
                  <a:t>Therefore</a:t>
                </a:r>
              </a:p>
              <a:p>
                <a14:m>
                  <m:oMath xmlns:m="http://schemas.openxmlformats.org/officeDocument/2006/math">
                    <m:f>
                      <m:fPr>
                        <m:ctrlPr>
                          <a:rPr lang="en-US" i="1" dirty="0" smtClean="0">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5</m:t>
                            </m:r>
                          </m:sup>
                        </m:sSup>
                        <m:r>
                          <a:rPr lang="en-US" b="0" i="1" dirty="0" smtClean="0">
                            <a:latin typeface="Cambria Math" panose="02040503050406030204" pitchFamily="18" charset="0"/>
                          </a:rPr>
                          <m:t>+2</m:t>
                        </m:r>
                      </m:num>
                      <m:den>
                        <m:r>
                          <a:rPr lang="en-US" b="0" i="1" dirty="0" smtClean="0">
                            <a:latin typeface="Cambria Math" panose="02040503050406030204" pitchFamily="18" charset="0"/>
                          </a:rPr>
                          <m:t>2</m:t>
                        </m:r>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latin typeface="Cambria Math" panose="02040503050406030204" pitchFamily="18" charset="0"/>
                          </a:rPr>
                          <m:t>−1</m:t>
                        </m:r>
                      </m:den>
                    </m:f>
                    <m:r>
                      <a:rPr lang="en-US" b="0" i="1" dirty="0" smtClean="0">
                        <a:latin typeface="Cambria Math" panose="02040503050406030204" pitchFamily="18" charset="0"/>
                      </a:rPr>
                      <m:t> </m:t>
                    </m:r>
                  </m:oMath>
                </a14:m>
                <a:r>
                  <a:rPr lang="en-US" dirty="0"/>
                  <a:t>= </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3</m:t>
                        </m:r>
                      </m:sup>
                    </m:sSup>
                    <m:r>
                      <a:rPr lang="en-US" i="1" dirty="0">
                        <a:latin typeface="Cambria Math" panose="02040503050406030204" pitchFamily="18" charset="0"/>
                      </a:rPr>
                      <m:t> </m:t>
                    </m:r>
                  </m:oMath>
                </a14:m>
                <a:r>
                  <a:rPr lang="en-US" dirty="0"/>
                  <a:t>+ </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𝑥</m:t>
                        </m:r>
                        <m:r>
                          <a:rPr lang="en-US" i="1" dirty="0">
                            <a:latin typeface="Cambria Math" panose="02040503050406030204" pitchFamily="18" charset="0"/>
                          </a:rPr>
                          <m:t>+2</m:t>
                        </m:r>
                      </m:num>
                      <m:den>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−1</m:t>
                        </m:r>
                      </m:den>
                    </m:f>
                    <m:r>
                      <a:rPr lang="en-US" i="1" dirty="0">
                        <a:latin typeface="Cambria Math" panose="02040503050406030204" pitchFamily="18" charset="0"/>
                      </a:rPr>
                      <m:t> </m:t>
                    </m:r>
                  </m:oMath>
                </a14:m>
                <a:endParaRPr lang="en-US" dirty="0"/>
              </a:p>
              <a:p>
                <a:r>
                  <a:rPr lang="en-US" dirty="0"/>
                  <a:t>By expressing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𝑥</m:t>
                        </m:r>
                        <m:r>
                          <a:rPr lang="en-US" i="1" dirty="0">
                            <a:latin typeface="Cambria Math" panose="02040503050406030204" pitchFamily="18" charset="0"/>
                          </a:rPr>
                          <m:t>+2</m:t>
                        </m:r>
                      </m:num>
                      <m:den>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𝑥</m:t>
                        </m:r>
                        <m:r>
                          <a:rPr lang="en-US" i="1" dirty="0">
                            <a:latin typeface="Cambria Math" panose="02040503050406030204" pitchFamily="18" charset="0"/>
                          </a:rPr>
                          <m:t>+2</m:t>
                        </m:r>
                      </m:num>
                      <m:den>
                        <m:r>
                          <a:rPr lang="en-US" b="0" i="1" dirty="0" smtClean="0">
                            <a:latin typeface="Cambria Math" panose="02040503050406030204" pitchFamily="18" charset="0"/>
                          </a:rPr>
                          <m:t>(</m:t>
                        </m:r>
                        <m:r>
                          <a:rPr lang="en-US" b="0" i="1" dirty="0" smtClean="0">
                            <a:latin typeface="Cambria Math" panose="02040503050406030204" pitchFamily="18" charset="0"/>
                          </a:rPr>
                          <m:t>𝑥</m:t>
                        </m:r>
                        <m:r>
                          <a:rPr lang="en-US" b="0" i="1" dirty="0" smtClean="0">
                            <a:latin typeface="Cambria Math" panose="02040503050406030204" pitchFamily="18" charset="0"/>
                          </a:rPr>
                          <m:t>+1)(</m:t>
                        </m:r>
                        <m:r>
                          <a:rPr lang="en-US" b="0" i="1" dirty="0" smtClean="0">
                            <a:latin typeface="Cambria Math" panose="02040503050406030204" pitchFamily="18" charset="0"/>
                          </a:rPr>
                          <m:t>𝑥</m:t>
                        </m:r>
                        <m:r>
                          <a:rPr lang="en-US" b="0" i="1" dirty="0" smtClean="0">
                            <a:latin typeface="Cambria Math" panose="02040503050406030204" pitchFamily="18" charset="0"/>
                          </a:rPr>
                          <m:t>−1)</m:t>
                        </m:r>
                      </m:den>
                    </m:f>
                    <m:r>
                      <a:rPr lang="en-US" i="1" dirty="0">
                        <a:latin typeface="Cambria Math" panose="02040503050406030204" pitchFamily="18" charset="0"/>
                      </a:rPr>
                      <m:t> </m:t>
                    </m:r>
                  </m:oMath>
                </a14:m>
                <a:r>
                  <a:rPr lang="en-US" dirty="0"/>
                  <a:t> as partial fractions, we obtain</a:t>
                </a:r>
              </a:p>
              <a:p>
                <a14:m>
                  <m:oMath xmlns:m="http://schemas.openxmlformats.org/officeDocument/2006/math">
                    <m:f>
                      <m:fPr>
                        <m:ctrlPr>
                          <a:rPr lang="en-US" i="1" dirty="0" smtClean="0">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5</m:t>
                            </m:r>
                          </m:sup>
                        </m:sSup>
                        <m:r>
                          <a:rPr lang="en-US" b="0" i="1" dirty="0" smtClean="0">
                            <a:latin typeface="Cambria Math" panose="02040503050406030204" pitchFamily="18" charset="0"/>
                          </a:rPr>
                          <m:t>+2</m:t>
                        </m:r>
                      </m:num>
                      <m:den>
                        <m:r>
                          <a:rPr lang="en-US" b="0" i="1" dirty="0" smtClean="0">
                            <a:latin typeface="Cambria Math" panose="02040503050406030204" pitchFamily="18" charset="0"/>
                          </a:rPr>
                          <m:t>2</m:t>
                        </m:r>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latin typeface="Cambria Math" panose="02040503050406030204" pitchFamily="18" charset="0"/>
                          </a:rPr>
                          <m:t>−1</m:t>
                        </m:r>
                      </m:den>
                    </m:f>
                    <m:r>
                      <a:rPr lang="en-US" b="0" i="1" dirty="0" smtClean="0">
                        <a:latin typeface="Cambria Math" panose="02040503050406030204" pitchFamily="18" charset="0"/>
                      </a:rPr>
                      <m:t> </m:t>
                    </m:r>
                  </m:oMath>
                </a14:m>
                <a:r>
                  <a:rPr lang="en-US" dirty="0"/>
                  <a:t>= </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b="0" i="1" dirty="0" smtClean="0">
                            <a:latin typeface="Cambria Math" panose="02040503050406030204" pitchFamily="18" charset="0"/>
                          </a:rPr>
                          <m:t>3</m:t>
                        </m:r>
                      </m:sup>
                    </m:sSup>
                    <m:r>
                      <a:rPr lang="en-US" i="1" dirty="0">
                        <a:latin typeface="Cambria Math" panose="02040503050406030204" pitchFamily="18" charset="0"/>
                      </a:rPr>
                      <m:t> </m:t>
                    </m:r>
                  </m:oMath>
                </a14:m>
                <a:r>
                  <a:rPr lang="en-US" dirty="0"/>
                  <a:t>+ </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1</m:t>
                        </m:r>
                      </m:num>
                      <m:den>
                        <m:r>
                          <a:rPr lang="en-US" b="0" i="1" dirty="0" smtClean="0">
                            <a:latin typeface="Cambria Math" panose="02040503050406030204" pitchFamily="18" charset="0"/>
                          </a:rPr>
                          <m:t>2(</m:t>
                        </m:r>
                        <m:r>
                          <a:rPr lang="en-US" b="0" i="1" dirty="0" smtClean="0">
                            <a:latin typeface="Cambria Math" panose="02040503050406030204" pitchFamily="18" charset="0"/>
                          </a:rPr>
                          <m:t>𝑥</m:t>
                        </m:r>
                        <m:r>
                          <a:rPr lang="en-US" b="0" i="1" dirty="0" smtClean="0">
                            <a:latin typeface="Cambria Math" panose="02040503050406030204" pitchFamily="18" charset="0"/>
                          </a:rPr>
                          <m:t>+1)</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3</m:t>
                        </m:r>
                      </m:num>
                      <m:den>
                        <m:r>
                          <a:rPr lang="en-US" b="0" i="1" dirty="0" smtClean="0">
                            <a:latin typeface="Cambria Math" panose="02040503050406030204" pitchFamily="18" charset="0"/>
                          </a:rPr>
                          <m:t>2(</m:t>
                        </m:r>
                        <m:r>
                          <a:rPr lang="en-US" b="0" i="1" dirty="0" smtClean="0">
                            <a:latin typeface="Cambria Math" panose="02040503050406030204" pitchFamily="18" charset="0"/>
                          </a:rPr>
                          <m:t>𝑥</m:t>
                        </m:r>
                        <m:r>
                          <a:rPr lang="en-US" b="0" i="1" dirty="0" smtClean="0">
                            <a:latin typeface="Cambria Math" panose="02040503050406030204" pitchFamily="18" charset="0"/>
                          </a:rPr>
                          <m:t>−1)</m:t>
                        </m:r>
                      </m:den>
                    </m:f>
                    <m:r>
                      <a:rPr lang="en-US" i="1" dirty="0" smtClean="0">
                        <a:latin typeface="Cambria Math" panose="02040503050406030204" pitchFamily="18" charset="0"/>
                      </a:rPr>
                      <m:t> </m:t>
                    </m:r>
                  </m:oMath>
                </a14:m>
                <a:endParaRPr lang="en-AU" dirty="0"/>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0AEE7636-612B-4253-AF9E-A3E811CB8FA8}"/>
              </a:ext>
            </a:extLst>
          </p:cNvPr>
          <p:cNvPicPr>
            <a:picLocks noChangeAspect="1"/>
          </p:cNvPicPr>
          <p:nvPr/>
        </p:nvPicPr>
        <p:blipFill>
          <a:blip r:embed="rId3"/>
          <a:stretch>
            <a:fillRect/>
          </a:stretch>
        </p:blipFill>
        <p:spPr>
          <a:xfrm>
            <a:off x="7006514" y="298258"/>
            <a:ext cx="3855928" cy="3713992"/>
          </a:xfrm>
          <a:prstGeom prst="rect">
            <a:avLst/>
          </a:prstGeom>
        </p:spPr>
      </p:pic>
    </p:spTree>
    <p:extLst>
      <p:ext uri="{BB962C8B-B14F-4D97-AF65-F5344CB8AC3E}">
        <p14:creationId xmlns:p14="http://schemas.microsoft.com/office/powerpoint/2010/main" val="165597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0"/>
            <a:ext cx="10515600" cy="864585"/>
          </a:xfrm>
        </p:spPr>
        <p:txBody>
          <a:bodyPr/>
          <a:lstStyle/>
          <a:p>
            <a:r>
              <a:rPr lang="en-AU" dirty="0"/>
              <a:t>Section summary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706925"/>
                <a:ext cx="12192000" cy="6151070"/>
              </a:xfrm>
            </p:spPr>
            <p:txBody>
              <a:bodyPr>
                <a:normAutofit fontScale="92500" lnSpcReduction="20000"/>
              </a:bodyPr>
              <a:lstStyle/>
              <a:p>
                <a:pPr>
                  <a:lnSpc>
                    <a:spcPct val="120000"/>
                  </a:lnSpc>
                </a:pPr>
                <a:r>
                  <a:rPr lang="en-US" dirty="0"/>
                  <a:t>A rational function may be expressed as a sum of simpler functions by resolving it into </a:t>
                </a:r>
                <a:r>
                  <a:rPr lang="en-US" b="1" dirty="0"/>
                  <a:t>partial fractions</a:t>
                </a:r>
                <a:r>
                  <a:rPr lang="en-US" dirty="0"/>
                  <a:t>. For example: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4</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+2</m:t>
                        </m:r>
                      </m:num>
                      <m:den>
                        <m:sSup>
                          <m:sSupPr>
                            <m:ctrlPr>
                              <a:rPr lang="en-US" i="1" dirty="0">
                                <a:solidFill>
                                  <a:schemeClr val="tx1"/>
                                </a:solidFill>
                                <a:latin typeface="Cambria Math" panose="02040503050406030204" pitchFamily="18" charset="0"/>
                              </a:rPr>
                            </m:ctrlPr>
                          </m:sSupPr>
                          <m:e>
                            <m:r>
                              <a:rPr lang="en-US" b="0" i="1" dirty="0" smtClean="0">
                                <a:solidFill>
                                  <a:schemeClr val="tx1"/>
                                </a:solidFill>
                                <a:latin typeface="Cambria Math" panose="02040503050406030204" pitchFamily="18" charset="0"/>
                              </a:rPr>
                              <m:t>𝑥</m:t>
                            </m:r>
                          </m:e>
                          <m:sup>
                            <m:r>
                              <a:rPr lang="en-US" b="0" i="1" dirty="0" smtClean="0">
                                <a:solidFill>
                                  <a:schemeClr val="tx1"/>
                                </a:solidFill>
                                <a:latin typeface="Cambria Math" panose="02040503050406030204" pitchFamily="18" charset="0"/>
                              </a:rPr>
                              <m:t>2</m:t>
                            </m:r>
                          </m:sup>
                        </m:sSup>
                        <m:r>
                          <a:rPr lang="en-US" b="0" i="1" dirty="0" smtClean="0">
                            <a:solidFill>
                              <a:schemeClr val="tx1"/>
                            </a:solidFill>
                            <a:latin typeface="Cambria Math" panose="02040503050406030204" pitchFamily="18" charset="0"/>
                          </a:rPr>
                          <m:t>−1</m:t>
                        </m:r>
                      </m:den>
                    </m:f>
                    <m:r>
                      <a:rPr lang="en-US" b="0" i="1" dirty="0" smtClean="0">
                        <a:solidFill>
                          <a:schemeClr val="tx1"/>
                        </a:solidFill>
                        <a:latin typeface="Cambria Math" panose="02040503050406030204" pitchFamily="18" charset="0"/>
                      </a:rPr>
                      <m:t> </m:t>
                    </m:r>
                  </m:oMath>
                </a14:m>
                <a:r>
                  <a:rPr lang="en-US" dirty="0">
                    <a:solidFill>
                      <a:schemeClr val="tx1"/>
                    </a:solidFill>
                  </a:rPr>
                  <a:t>=</a:t>
                </a:r>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3</m:t>
                        </m:r>
                      </m:num>
                      <m:den>
                        <m:r>
                          <a:rPr lang="en-US" b="0" i="1" dirty="0" smtClean="0">
                            <a:latin typeface="Cambria Math" panose="02040503050406030204" pitchFamily="18" charset="0"/>
                          </a:rPr>
                          <m:t>𝑥</m:t>
                        </m:r>
                        <m:r>
                          <a:rPr lang="en-US" b="0" i="1" dirty="0" smtClean="0">
                            <a:latin typeface="Cambria Math" panose="02040503050406030204" pitchFamily="18" charset="0"/>
                          </a:rPr>
                          <m:t>−1</m:t>
                        </m:r>
                      </m:den>
                    </m:f>
                    <m:r>
                      <a:rPr lang="en-US" b="0" i="1" dirty="0" smtClean="0">
                        <a:latin typeface="Cambria Math" panose="02040503050406030204" pitchFamily="18" charset="0"/>
                      </a:rPr>
                      <m:t> </m:t>
                    </m:r>
                  </m:oMath>
                </a14:m>
                <a:r>
                  <a:rPr lang="en-US" dirty="0">
                    <a:solidFill>
                      <a:schemeClr val="tx1"/>
                    </a:solidFill>
                  </a:rPr>
                  <a:t>+</a:t>
                </a:r>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1</m:t>
                        </m:r>
                      </m:num>
                      <m:den>
                        <m:r>
                          <a:rPr lang="en-US" b="0" i="1" dirty="0" smtClean="0">
                            <a:latin typeface="Cambria Math" panose="02040503050406030204" pitchFamily="18" charset="0"/>
                          </a:rPr>
                          <m:t>𝑥</m:t>
                        </m:r>
                        <m:r>
                          <a:rPr lang="en-US" b="0" i="1" dirty="0" smtClean="0">
                            <a:latin typeface="Cambria Math" panose="02040503050406030204" pitchFamily="18" charset="0"/>
                          </a:rPr>
                          <m:t>+1</m:t>
                        </m:r>
                      </m:den>
                    </m:f>
                    <m:r>
                      <a:rPr lang="en-US" b="0" i="1" dirty="0" smtClean="0">
                        <a:latin typeface="Cambria Math" panose="02040503050406030204" pitchFamily="18" charset="0"/>
                      </a:rPr>
                      <m:t> </m:t>
                    </m:r>
                  </m:oMath>
                </a14:m>
                <a:endParaRPr lang="en-US" dirty="0"/>
              </a:p>
              <a:p>
                <a:pPr>
                  <a:lnSpc>
                    <a:spcPct val="120000"/>
                  </a:lnSpc>
                </a:pPr>
                <a:r>
                  <a:rPr lang="en-US" dirty="0"/>
                  <a:t>Examples of resolving a proper fraction into partial fractions:</a:t>
                </a:r>
              </a:p>
              <a:p>
                <a:pPr marL="0" indent="0">
                  <a:lnSpc>
                    <a:spcPct val="120000"/>
                  </a:lnSpc>
                  <a:buNone/>
                </a:pPr>
                <a:r>
                  <a:rPr lang="en-US" dirty="0"/>
                  <a:t>1. </a:t>
                </a:r>
                <a:r>
                  <a:rPr lang="en-US" i="1" dirty="0"/>
                  <a:t>Single linear factors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3</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−4</m:t>
                        </m:r>
                      </m:num>
                      <m:den>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−3)(</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den>
                    </m:f>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𝐴</m:t>
                        </m:r>
                      </m:num>
                      <m:den>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−3</m:t>
                        </m:r>
                      </m:den>
                    </m:f>
                    <m:r>
                      <a:rPr lang="en-US" b="0" i="1" dirty="0" smtClean="0">
                        <a:solidFill>
                          <a:schemeClr val="tx1"/>
                        </a:solidFill>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𝐵</m:t>
                        </m:r>
                      </m:num>
                      <m:den>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den>
                    </m:f>
                    <m:r>
                      <a:rPr lang="en-US" b="0" i="1" dirty="0" smtClean="0">
                        <a:solidFill>
                          <a:schemeClr val="tx1"/>
                        </a:solidFill>
                        <a:latin typeface="Cambria Math" panose="02040503050406030204" pitchFamily="18" charset="0"/>
                      </a:rPr>
                      <m:t> </m:t>
                    </m:r>
                  </m:oMath>
                </a14:m>
                <a:endParaRPr lang="en-US" dirty="0"/>
              </a:p>
              <a:p>
                <a:pPr marL="0" indent="0">
                  <a:lnSpc>
                    <a:spcPct val="120000"/>
                  </a:lnSpc>
                  <a:buNone/>
                </a:pPr>
                <a:r>
                  <a:rPr lang="en-US" dirty="0"/>
                  <a:t>2. </a:t>
                </a:r>
                <a:r>
                  <a:rPr lang="en-US" i="1" dirty="0"/>
                  <a:t>Repeated linear factor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3</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−4</m:t>
                        </m:r>
                      </m:num>
                      <m:den>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−3)</m:t>
                        </m:r>
                        <m:sSup>
                          <m:sSupPr>
                            <m:ctrlPr>
                              <a:rPr lang="en-US" i="1" dirty="0">
                                <a:latin typeface="Cambria Math" panose="02040503050406030204" pitchFamily="18" charset="0"/>
                              </a:rPr>
                            </m:ctrlPr>
                          </m:sSupPr>
                          <m:e>
                            <m:r>
                              <a:rPr lang="en-US" b="0" i="1" dirty="0" smtClean="0">
                                <a:latin typeface="Cambria Math" panose="02040503050406030204" pitchFamily="18" charset="0"/>
                              </a:rPr>
                              <m:t>(</m:t>
                            </m:r>
                            <m:r>
                              <a:rPr lang="en-US" b="0" i="1" dirty="0" smtClean="0">
                                <a:latin typeface="Cambria Math" panose="02040503050406030204" pitchFamily="18" charset="0"/>
                              </a:rPr>
                              <m:t>𝑥</m:t>
                            </m:r>
                            <m:r>
                              <a:rPr lang="en-US" b="0" i="1" dirty="0" smtClean="0">
                                <a:latin typeface="Cambria Math" panose="02040503050406030204" pitchFamily="18" charset="0"/>
                              </a:rPr>
                              <m:t>+5)</m:t>
                            </m:r>
                          </m:e>
                          <m:sup>
                            <m:r>
                              <a:rPr lang="en-US" b="0" i="1" dirty="0" smtClean="0">
                                <a:latin typeface="Cambria Math" panose="02040503050406030204" pitchFamily="18" charset="0"/>
                              </a:rPr>
                              <m:t>2</m:t>
                            </m:r>
                          </m:sup>
                        </m:sSup>
                      </m:den>
                    </m:f>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𝐴</m:t>
                        </m:r>
                      </m:num>
                      <m:den>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−3</m:t>
                        </m:r>
                      </m:den>
                    </m:f>
                    <m:r>
                      <a:rPr lang="en-US" b="0" i="1" dirty="0" smtClean="0">
                        <a:solidFill>
                          <a:schemeClr val="tx1"/>
                        </a:solidFill>
                        <a:latin typeface="Cambria Math" panose="02040503050406030204" pitchFamily="18" charset="0"/>
                      </a:rPr>
                      <m:t> </m:t>
                    </m:r>
                  </m:oMath>
                </a14:m>
                <a:r>
                  <a:rPr lang="en-US" dirty="0">
                    <a:solidFill>
                      <a:schemeClr val="tx1"/>
                    </a:solidFill>
                  </a:rPr>
                  <a:t>+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𝐵</m:t>
                        </m:r>
                      </m:num>
                      <m:den>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den>
                    </m:f>
                    <m:r>
                      <a:rPr lang="en-US" b="0" i="1" dirty="0" smtClean="0">
                        <a:solidFill>
                          <a:schemeClr val="tx1"/>
                        </a:solidFill>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𝐶</m:t>
                        </m:r>
                      </m:num>
                      <m:den>
                        <m:sSup>
                          <m:sSupPr>
                            <m:ctrlPr>
                              <a:rPr lang="en-US" i="1" dirty="0">
                                <a:latin typeface="Cambria Math" panose="02040503050406030204" pitchFamily="18" charset="0"/>
                              </a:rPr>
                            </m:ctrlPr>
                          </m:sSupPr>
                          <m:e>
                            <m:r>
                              <a:rPr lang="en-US" b="0" i="1" dirty="0" smtClean="0">
                                <a:latin typeface="Cambria Math" panose="02040503050406030204" pitchFamily="18" charset="0"/>
                              </a:rPr>
                              <m:t>(</m:t>
                            </m:r>
                            <m:r>
                              <a:rPr lang="en-US" b="0" i="1" dirty="0" smtClean="0">
                                <a:latin typeface="Cambria Math" panose="02040503050406030204" pitchFamily="18" charset="0"/>
                              </a:rPr>
                              <m:t>𝑥</m:t>
                            </m:r>
                            <m:r>
                              <a:rPr lang="en-US" b="0" i="1" dirty="0" smtClean="0">
                                <a:latin typeface="Cambria Math" panose="02040503050406030204" pitchFamily="18" charset="0"/>
                              </a:rPr>
                              <m:t>+5)</m:t>
                            </m:r>
                          </m:e>
                          <m:sup>
                            <m:r>
                              <a:rPr lang="en-US" b="0" i="1" dirty="0" smtClean="0">
                                <a:latin typeface="Cambria Math" panose="02040503050406030204" pitchFamily="18" charset="0"/>
                              </a:rPr>
                              <m:t>2</m:t>
                            </m:r>
                          </m:sup>
                        </m:sSup>
                      </m:den>
                    </m:f>
                  </m:oMath>
                </a14:m>
                <a:endParaRPr lang="en-US" dirty="0"/>
              </a:p>
              <a:p>
                <a:pPr marL="0" indent="0">
                  <a:lnSpc>
                    <a:spcPct val="120000"/>
                  </a:lnSpc>
                  <a:buNone/>
                </a:pPr>
                <a:r>
                  <a:rPr lang="en-US" dirty="0"/>
                  <a:t>3. </a:t>
                </a:r>
                <a:r>
                  <a:rPr lang="en-US" i="1" dirty="0"/>
                  <a:t>Irreducible quadratic factor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3</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−4</m:t>
                        </m:r>
                      </m:num>
                      <m:den>
                        <m:d>
                          <m:dPr>
                            <m:ctrlPr>
                              <a:rPr lang="en-US" b="0" i="1" dirty="0" smtClean="0">
                                <a:solidFill>
                                  <a:schemeClr val="tx1"/>
                                </a:solidFill>
                                <a:latin typeface="Cambria Math" panose="02040503050406030204" pitchFamily="18" charset="0"/>
                              </a:rPr>
                            </m:ctrlPr>
                          </m:dPr>
                          <m:e>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−3</m:t>
                            </m:r>
                          </m:e>
                        </m:d>
                        <m:sSup>
                          <m:sSupPr>
                            <m:ctrlPr>
                              <a:rPr lang="en-US" i="1" dirty="0">
                                <a:latin typeface="Cambria Math" panose="02040503050406030204" pitchFamily="18" charset="0"/>
                              </a:rPr>
                            </m:ctrlPr>
                          </m:sSupPr>
                          <m:e>
                            <m:r>
                              <a:rPr lang="en-US" b="0" i="1" dirty="0" smtClean="0">
                                <a:latin typeface="Cambria Math" panose="02040503050406030204" pitchFamily="18" charset="0"/>
                              </a:rPr>
                              <m:t>(</m:t>
                            </m:r>
                            <m:r>
                              <a:rPr lang="en-US" b="0" i="1" dirty="0" smtClean="0">
                                <a:latin typeface="Cambria Math" panose="02040503050406030204" pitchFamily="18" charset="0"/>
                              </a:rPr>
                              <m:t>𝑥</m:t>
                            </m:r>
                          </m:e>
                          <m:sup>
                            <m:r>
                              <a:rPr lang="en-US" b="0" i="1" dirty="0" smtClean="0">
                                <a:latin typeface="Cambria Math" panose="02040503050406030204" pitchFamily="18" charset="0"/>
                              </a:rPr>
                              <m:t>2</m:t>
                            </m:r>
                          </m:sup>
                        </m:sSup>
                        <m:r>
                          <a:rPr lang="en-US" b="0" i="1" dirty="0" smtClean="0">
                            <a:latin typeface="Cambria Math" panose="02040503050406030204" pitchFamily="18" charset="0"/>
                          </a:rPr>
                          <m:t>+5)</m:t>
                        </m:r>
                      </m:den>
                    </m:f>
                    <m:r>
                      <a:rPr lang="en-US" b="0" i="1" dirty="0" smtClean="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𝐴</m:t>
                        </m:r>
                      </m:num>
                      <m:den>
                        <m:r>
                          <a:rPr lang="en-US" i="1" dirty="0">
                            <a:latin typeface="Cambria Math" panose="02040503050406030204" pitchFamily="18" charset="0"/>
                          </a:rPr>
                          <m:t>2</m:t>
                        </m:r>
                        <m:r>
                          <a:rPr lang="en-US" i="1" dirty="0">
                            <a:latin typeface="Cambria Math" panose="02040503050406030204" pitchFamily="18" charset="0"/>
                          </a:rPr>
                          <m:t>𝑥</m:t>
                        </m:r>
                        <m:r>
                          <a:rPr lang="en-US" i="1" dirty="0">
                            <a:latin typeface="Cambria Math" panose="02040503050406030204" pitchFamily="18" charset="0"/>
                          </a:rPr>
                          <m:t>−3</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𝐵𝑥</m:t>
                        </m:r>
                        <m:r>
                          <a:rPr lang="en-US" b="0" i="1" dirty="0" smtClean="0">
                            <a:latin typeface="Cambria Math" panose="02040503050406030204" pitchFamily="18" charset="0"/>
                          </a:rPr>
                          <m:t>+</m:t>
                        </m:r>
                        <m:r>
                          <a:rPr lang="en-US" i="1" dirty="0">
                            <a:latin typeface="Cambria Math" panose="02040503050406030204" pitchFamily="18" charset="0"/>
                          </a:rPr>
                          <m:t>𝐶</m:t>
                        </m:r>
                      </m:num>
                      <m:den>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latin typeface="Cambria Math" panose="02040503050406030204" pitchFamily="18" charset="0"/>
                          </a:rPr>
                          <m:t>+5</m:t>
                        </m:r>
                      </m:den>
                    </m:f>
                    <m:r>
                      <a:rPr lang="en-US" i="1" dirty="0">
                        <a:latin typeface="Cambria Math" panose="02040503050406030204" pitchFamily="18" charset="0"/>
                      </a:rPr>
                      <m:t> </m:t>
                    </m:r>
                  </m:oMath>
                </a14:m>
                <a:endParaRPr lang="en-US" dirty="0"/>
              </a:p>
              <a:p>
                <a:pPr>
                  <a:lnSpc>
                    <a:spcPct val="120000"/>
                  </a:lnSpc>
                </a:pPr>
                <a:r>
                  <a:rPr lang="en-US" dirty="0"/>
                  <a:t>A quadratic polynomial is </a:t>
                </a:r>
                <a:r>
                  <a:rPr lang="en-US" b="1" dirty="0"/>
                  <a:t>irreducible</a:t>
                </a:r>
                <a:r>
                  <a:rPr lang="en-US" dirty="0"/>
                  <a:t> if it cannot be </a:t>
                </a:r>
                <a:r>
                  <a:rPr lang="en-US" dirty="0" err="1"/>
                  <a:t>factorised</a:t>
                </a:r>
                <a:r>
                  <a:rPr lang="en-US" dirty="0"/>
                  <a:t> over </a:t>
                </a:r>
                <a:r>
                  <a:rPr lang="en-US" dirty="0">
                    <a:latin typeface="Castellar" panose="020A0402060406010301" pitchFamily="18" charset="0"/>
                  </a:rPr>
                  <a:t>R</a:t>
                </a:r>
                <a:r>
                  <a:rPr lang="en-US" dirty="0"/>
                  <a:t>. For example, the quadratics </a:t>
                </a:r>
                <a14:m>
                  <m:oMath xmlns:m="http://schemas.openxmlformats.org/officeDocument/2006/math">
                    <m:sSup>
                      <m:sSupPr>
                        <m:ctrlPr>
                          <a:rPr lang="en-US" i="1" dirty="0" smtClean="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+5 and </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+4</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+10 are irreducible.</a:t>
                </a:r>
              </a:p>
              <a:p>
                <a:pPr>
                  <a:lnSpc>
                    <a:spcPct val="120000"/>
                  </a:lnSpc>
                </a:pPr>
                <a:r>
                  <a:rPr lang="en-US" dirty="0"/>
                  <a:t>If </a:t>
                </a:r>
                <a14:m>
                  <m:oMath xmlns:m="http://schemas.openxmlformats.org/officeDocument/2006/math">
                    <m:r>
                      <a:rPr lang="en-US" i="1" dirty="0" smtClean="0">
                        <a:solidFill>
                          <a:schemeClr val="tx1"/>
                        </a:solidFill>
                        <a:latin typeface="Cambria Math" panose="02040503050406030204" pitchFamily="18" charset="0"/>
                      </a:rPr>
                      <m:t>𝑓</m:t>
                    </m:r>
                    <m:d>
                      <m:dPr>
                        <m:ctrlPr>
                          <a:rPr lang="en-US" i="1" dirty="0" smtClean="0">
                            <a:solidFill>
                              <a:schemeClr val="tx1"/>
                            </a:solidFill>
                            <a:latin typeface="Cambria Math" panose="02040503050406030204" pitchFamily="18" charset="0"/>
                          </a:rPr>
                        </m:ctrlPr>
                      </m:dPr>
                      <m:e>
                        <m:r>
                          <a:rPr lang="en-US" i="1" dirty="0" smtClean="0">
                            <a:solidFill>
                              <a:schemeClr val="tx1"/>
                            </a:solidFill>
                            <a:latin typeface="Cambria Math" panose="02040503050406030204" pitchFamily="18" charset="0"/>
                          </a:rPr>
                          <m:t>𝑥</m:t>
                        </m:r>
                      </m:e>
                    </m:d>
                    <m:r>
                      <a:rPr lang="en-US" i="0" dirty="0" smtClean="0">
                        <a:solidFill>
                          <a:schemeClr val="tx1"/>
                        </a:solidFill>
                        <a:latin typeface="Cambria Math" panose="02040503050406030204" pitchFamily="18" charset="0"/>
                      </a:rPr>
                      <m:t>=</m:t>
                    </m:r>
                    <m:f>
                      <m:fPr>
                        <m:ctrlPr>
                          <a:rPr lang="en-US" i="1" dirty="0" smtClean="0">
                            <a:solidFill>
                              <a:schemeClr val="tx1"/>
                            </a:solidFill>
                            <a:latin typeface="Cambria Math" panose="02040503050406030204" pitchFamily="18" charset="0"/>
                          </a:rPr>
                        </m:ctrlPr>
                      </m:fPr>
                      <m:num>
                        <m:r>
                          <a:rPr lang="en-US" i="1" dirty="0" smtClean="0">
                            <a:solidFill>
                              <a:schemeClr val="tx1"/>
                            </a:solidFill>
                            <a:latin typeface="Cambria Math" panose="02040503050406030204" pitchFamily="18" charset="0"/>
                          </a:rPr>
                          <m:t>𝑔</m:t>
                        </m:r>
                        <m:d>
                          <m:dPr>
                            <m:ctrlPr>
                              <a:rPr lang="en-US" i="1" dirty="0" smtClean="0">
                                <a:solidFill>
                                  <a:schemeClr val="tx1"/>
                                </a:solidFill>
                                <a:latin typeface="Cambria Math" panose="02040503050406030204" pitchFamily="18" charset="0"/>
                              </a:rPr>
                            </m:ctrlPr>
                          </m:dPr>
                          <m:e>
                            <m:r>
                              <a:rPr lang="en-US" i="1" dirty="0" smtClean="0">
                                <a:solidFill>
                                  <a:schemeClr val="tx1"/>
                                </a:solidFill>
                                <a:latin typeface="Cambria Math" panose="02040503050406030204" pitchFamily="18" charset="0"/>
                              </a:rPr>
                              <m:t>𝑥</m:t>
                            </m:r>
                          </m:e>
                        </m:d>
                      </m:num>
                      <m:den>
                        <m:r>
                          <a:rPr lang="en-US" b="0" i="1" dirty="0" smtClean="0">
                            <a:solidFill>
                              <a:schemeClr val="tx1"/>
                            </a:solidFill>
                            <a:latin typeface="Cambria Math" panose="02040503050406030204" pitchFamily="18" charset="0"/>
                          </a:rPr>
                          <m:t>h</m:t>
                        </m:r>
                        <m:d>
                          <m:dPr>
                            <m:ctrlPr>
                              <a:rPr lang="en-US" i="1" dirty="0" smtClean="0">
                                <a:solidFill>
                                  <a:schemeClr val="tx1"/>
                                </a:solidFill>
                                <a:latin typeface="Cambria Math" panose="02040503050406030204" pitchFamily="18" charset="0"/>
                              </a:rPr>
                            </m:ctrlPr>
                          </m:dPr>
                          <m:e>
                            <m:r>
                              <a:rPr lang="en-US" i="1" dirty="0" smtClean="0">
                                <a:solidFill>
                                  <a:schemeClr val="tx1"/>
                                </a:solidFill>
                                <a:latin typeface="Cambria Math" panose="02040503050406030204" pitchFamily="18" charset="0"/>
                              </a:rPr>
                              <m:t>𝑥</m:t>
                            </m:r>
                          </m:e>
                        </m:d>
                      </m:den>
                    </m:f>
                  </m:oMath>
                </a14:m>
                <a:r>
                  <a:rPr lang="en-US" dirty="0"/>
                  <a:t> is an improper fraction, i.e. if the degree of </a:t>
                </a:r>
                <a14:m>
                  <m:oMath xmlns:m="http://schemas.openxmlformats.org/officeDocument/2006/math">
                    <m:r>
                      <a:rPr lang="en-US" i="1" dirty="0">
                        <a:latin typeface="Cambria Math" panose="02040503050406030204" pitchFamily="18" charset="0"/>
                      </a:rPr>
                      <m:t>𝑔</m:t>
                    </m:r>
                    <m:d>
                      <m:dPr>
                        <m:ctrlPr>
                          <a:rPr lang="en-US" i="1" dirty="0">
                            <a:latin typeface="Cambria Math" panose="02040503050406030204" pitchFamily="18" charset="0"/>
                          </a:rPr>
                        </m:ctrlPr>
                      </m:dPr>
                      <m:e>
                        <m:r>
                          <a:rPr lang="en-US" i="1" dirty="0">
                            <a:latin typeface="Cambria Math" panose="02040503050406030204" pitchFamily="18" charset="0"/>
                          </a:rPr>
                          <m:t>𝑥</m:t>
                        </m:r>
                      </m:e>
                    </m:d>
                  </m:oMath>
                </a14:m>
                <a:r>
                  <a:rPr lang="en-US" dirty="0"/>
                  <a:t> is greater than or equal to the degree of </a:t>
                </a:r>
                <a14:m>
                  <m:oMath xmlns:m="http://schemas.openxmlformats.org/officeDocument/2006/math">
                    <m:r>
                      <a:rPr lang="en-US" i="1" dirty="0">
                        <a:latin typeface="Cambria Math" panose="02040503050406030204" pitchFamily="18" charset="0"/>
                      </a:rPr>
                      <m:t>h</m:t>
                    </m:r>
                    <m:d>
                      <m:dPr>
                        <m:ctrlPr>
                          <a:rPr lang="en-US" i="1" dirty="0">
                            <a:latin typeface="Cambria Math" panose="02040503050406030204" pitchFamily="18" charset="0"/>
                          </a:rPr>
                        </m:ctrlPr>
                      </m:dPr>
                      <m:e>
                        <m:r>
                          <a:rPr lang="en-US" i="1" dirty="0">
                            <a:latin typeface="Cambria Math" panose="02040503050406030204" pitchFamily="18" charset="0"/>
                          </a:rPr>
                          <m:t>𝑥</m:t>
                        </m:r>
                      </m:e>
                    </m:d>
                  </m:oMath>
                </a14:m>
                <a:r>
                  <a:rPr lang="en-US" dirty="0"/>
                  <a:t>, then the division must be performed first.</a:t>
                </a:r>
                <a:endParaRPr lang="en-AU" dirty="0"/>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0" y="706925"/>
                <a:ext cx="12192000" cy="6151070"/>
              </a:xfrm>
              <a:blipFill>
                <a:blip r:embed="rId2"/>
                <a:stretch>
                  <a:fillRect l="-900" t="-793" r="-700"/>
                </a:stretch>
              </a:blipFill>
            </p:spPr>
            <p:txBody>
              <a:bodyPr/>
              <a:lstStyle/>
              <a:p>
                <a:r>
                  <a:rPr lang="en-AU">
                    <a:noFill/>
                  </a:rPr>
                  <a:t> </a:t>
                </a:r>
              </a:p>
            </p:txBody>
          </p:sp>
        </mc:Fallback>
      </mc:AlternateContent>
    </p:spTree>
    <p:extLst>
      <p:ext uri="{BB962C8B-B14F-4D97-AF65-F5344CB8AC3E}">
        <p14:creationId xmlns:p14="http://schemas.microsoft.com/office/powerpoint/2010/main" val="139178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6E21717-36C6-4D99-BB94-BA8434E77807}"/>
              </a:ext>
            </a:extLst>
          </p:cNvPr>
          <p:cNvPicPr>
            <a:picLocks noChangeAspect="1"/>
          </p:cNvPicPr>
          <p:nvPr/>
        </p:nvPicPr>
        <p:blipFill>
          <a:blip r:embed="rId3"/>
          <a:stretch>
            <a:fillRect/>
          </a:stretch>
        </p:blipFill>
        <p:spPr>
          <a:xfrm>
            <a:off x="0" y="0"/>
            <a:ext cx="12191096" cy="6143223"/>
          </a:xfrm>
          <a:prstGeom prst="rect">
            <a:avLst/>
          </a:prstGeom>
        </p:spPr>
      </p:pic>
    </p:spTree>
    <p:extLst>
      <p:ext uri="{BB962C8B-B14F-4D97-AF65-F5344CB8AC3E}">
        <p14:creationId xmlns:p14="http://schemas.microsoft.com/office/powerpoint/2010/main" val="2548930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365125"/>
            <a:ext cx="10515600" cy="659003"/>
          </a:xfrm>
        </p:spPr>
        <p:txBody>
          <a:bodyPr>
            <a:normAutofit fontScale="90000"/>
          </a:bodyPr>
          <a:lstStyle/>
          <a:p>
            <a:r>
              <a:rPr lang="en-AU" dirty="0"/>
              <a:t>A rational function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1024128"/>
                <a:ext cx="12192000" cy="5833872"/>
              </a:xfrm>
            </p:spPr>
            <p:txBody>
              <a:bodyPr>
                <a:normAutofit fontScale="92500" lnSpcReduction="20000"/>
              </a:bodyPr>
              <a:lstStyle/>
              <a:p>
                <a:pPr>
                  <a:lnSpc>
                    <a:spcPct val="120000"/>
                  </a:lnSpc>
                </a:pPr>
                <a:r>
                  <a:rPr lang="en-US" dirty="0">
                    <a:solidFill>
                      <a:schemeClr val="tx1"/>
                    </a:solidFill>
                  </a:rPr>
                  <a:t>A </a:t>
                </a:r>
                <a:r>
                  <a:rPr lang="en-US" dirty="0">
                    <a:solidFill>
                      <a:srgbClr val="C00000"/>
                    </a:solidFill>
                  </a:rPr>
                  <a:t>rational function </a:t>
                </a:r>
                <a:r>
                  <a:rPr lang="en-US" dirty="0">
                    <a:solidFill>
                      <a:schemeClr val="tx1"/>
                    </a:solidFill>
                  </a:rPr>
                  <a:t>is the quotient of two polynomials. If g(x) and h(x) are polynomials, then </a:t>
                </a:r>
                <a14:m>
                  <m:oMath xmlns:m="http://schemas.openxmlformats.org/officeDocument/2006/math">
                    <m:r>
                      <a:rPr lang="en-US" i="1" dirty="0" smtClean="0">
                        <a:solidFill>
                          <a:schemeClr val="tx1"/>
                        </a:solidFill>
                        <a:latin typeface="Cambria Math" panose="02040503050406030204" pitchFamily="18" charset="0"/>
                      </a:rPr>
                      <m:t>𝑓</m:t>
                    </m:r>
                    <m:d>
                      <m:dPr>
                        <m:ctrlPr>
                          <a:rPr lang="en-US" i="1" dirty="0" smtClean="0">
                            <a:solidFill>
                              <a:schemeClr val="tx1"/>
                            </a:solidFill>
                            <a:latin typeface="Cambria Math" panose="02040503050406030204" pitchFamily="18" charset="0"/>
                          </a:rPr>
                        </m:ctrlPr>
                      </m:dPr>
                      <m:e>
                        <m:r>
                          <a:rPr lang="en-US" i="1" dirty="0" smtClean="0">
                            <a:solidFill>
                              <a:schemeClr val="tx1"/>
                            </a:solidFill>
                            <a:latin typeface="Cambria Math" panose="02040503050406030204" pitchFamily="18" charset="0"/>
                          </a:rPr>
                          <m:t>𝑥</m:t>
                        </m:r>
                      </m:e>
                    </m:d>
                    <m:r>
                      <a:rPr lang="en-US" i="0" dirty="0" smtClean="0">
                        <a:solidFill>
                          <a:schemeClr val="tx1"/>
                        </a:solidFill>
                        <a:latin typeface="Cambria Math" panose="02040503050406030204" pitchFamily="18" charset="0"/>
                      </a:rPr>
                      <m:t>=</m:t>
                    </m:r>
                    <m:f>
                      <m:fPr>
                        <m:ctrlPr>
                          <a:rPr lang="en-US" i="1" dirty="0" smtClean="0">
                            <a:solidFill>
                              <a:schemeClr val="tx1"/>
                            </a:solidFill>
                            <a:latin typeface="Cambria Math" panose="02040503050406030204" pitchFamily="18" charset="0"/>
                          </a:rPr>
                        </m:ctrlPr>
                      </m:fPr>
                      <m:num>
                        <m:r>
                          <a:rPr lang="en-US" i="1" dirty="0" smtClean="0">
                            <a:solidFill>
                              <a:schemeClr val="tx1"/>
                            </a:solidFill>
                            <a:latin typeface="Cambria Math" panose="02040503050406030204" pitchFamily="18" charset="0"/>
                          </a:rPr>
                          <m:t>𝑔</m:t>
                        </m:r>
                        <m:d>
                          <m:dPr>
                            <m:ctrlPr>
                              <a:rPr lang="en-US" i="1" dirty="0" smtClean="0">
                                <a:solidFill>
                                  <a:schemeClr val="tx1"/>
                                </a:solidFill>
                                <a:latin typeface="Cambria Math" panose="02040503050406030204" pitchFamily="18" charset="0"/>
                              </a:rPr>
                            </m:ctrlPr>
                          </m:dPr>
                          <m:e>
                            <m:r>
                              <a:rPr lang="en-US" i="1" dirty="0" smtClean="0">
                                <a:solidFill>
                                  <a:schemeClr val="tx1"/>
                                </a:solidFill>
                                <a:latin typeface="Cambria Math" panose="02040503050406030204" pitchFamily="18" charset="0"/>
                              </a:rPr>
                              <m:t>𝑥</m:t>
                            </m:r>
                          </m:e>
                        </m:d>
                      </m:num>
                      <m:den>
                        <m:r>
                          <a:rPr lang="en-US" b="0" i="1" dirty="0" smtClean="0">
                            <a:solidFill>
                              <a:schemeClr val="tx1"/>
                            </a:solidFill>
                            <a:latin typeface="Cambria Math" panose="02040503050406030204" pitchFamily="18" charset="0"/>
                          </a:rPr>
                          <m:t>h</m:t>
                        </m:r>
                        <m:d>
                          <m:dPr>
                            <m:ctrlPr>
                              <a:rPr lang="en-US" i="1" dirty="0" smtClean="0">
                                <a:solidFill>
                                  <a:schemeClr val="tx1"/>
                                </a:solidFill>
                                <a:latin typeface="Cambria Math" panose="02040503050406030204" pitchFamily="18" charset="0"/>
                              </a:rPr>
                            </m:ctrlPr>
                          </m:dPr>
                          <m:e>
                            <m:r>
                              <a:rPr lang="en-US" i="1" dirty="0" smtClean="0">
                                <a:solidFill>
                                  <a:schemeClr val="tx1"/>
                                </a:solidFill>
                                <a:latin typeface="Cambria Math" panose="02040503050406030204" pitchFamily="18" charset="0"/>
                              </a:rPr>
                              <m:t>𝑥</m:t>
                            </m:r>
                          </m:e>
                        </m:d>
                      </m:den>
                    </m:f>
                  </m:oMath>
                </a14:m>
                <a:r>
                  <a:rPr lang="en-US" dirty="0">
                    <a:solidFill>
                      <a:schemeClr val="tx1"/>
                    </a:solidFill>
                  </a:rPr>
                  <a:t> is a rational function; e.g. </a:t>
                </a:r>
                <a14:m>
                  <m:oMath xmlns:m="http://schemas.openxmlformats.org/officeDocument/2006/math">
                    <m:r>
                      <a:rPr lang="en-US" i="1" dirty="0">
                        <a:solidFill>
                          <a:schemeClr val="tx1"/>
                        </a:solidFill>
                        <a:latin typeface="Cambria Math" panose="02040503050406030204" pitchFamily="18" charset="0"/>
                      </a:rPr>
                      <m:t>𝑓</m:t>
                    </m:r>
                    <m:d>
                      <m:dPr>
                        <m:ctrlPr>
                          <a:rPr lang="en-US" i="1" dirty="0">
                            <a:solidFill>
                              <a:schemeClr val="tx1"/>
                            </a:solidFill>
                            <a:latin typeface="Cambria Math" panose="02040503050406030204" pitchFamily="18" charset="0"/>
                          </a:rPr>
                        </m:ctrlPr>
                      </m:dPr>
                      <m:e>
                        <m:r>
                          <a:rPr lang="en-US" i="1" dirty="0">
                            <a:solidFill>
                              <a:schemeClr val="tx1"/>
                            </a:solidFill>
                            <a:latin typeface="Cambria Math" panose="02040503050406030204" pitchFamily="18" charset="0"/>
                          </a:rPr>
                          <m:t>𝑥</m:t>
                        </m:r>
                      </m:e>
                    </m:d>
                    <m:r>
                      <a:rPr lang="en-US" dirty="0">
                        <a:solidFill>
                          <a:schemeClr val="tx1"/>
                        </a:solidFill>
                        <a:latin typeface="Cambria Math" panose="02040503050406030204" pitchFamily="18" charset="0"/>
                      </a:rPr>
                      <m:t>=</m:t>
                    </m:r>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4</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+2</m:t>
                        </m:r>
                      </m:num>
                      <m:den>
                        <m:r>
                          <a:rPr lang="en-US" i="1" dirty="0" smtClean="0">
                            <a:solidFill>
                              <a:schemeClr val="tx1"/>
                            </a:solidFill>
                            <a:latin typeface="Cambria Math" panose="02040503050406030204" pitchFamily="18" charset="0"/>
                          </a:rPr>
                          <m:t>2</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i="1" dirty="0">
                            <a:solidFill>
                              <a:schemeClr val="tx1"/>
                            </a:solidFill>
                            <a:latin typeface="Cambria Math" panose="02040503050406030204" pitchFamily="18" charset="0"/>
                          </a:rPr>
                          <m:t>−1</m:t>
                        </m:r>
                      </m:den>
                    </m:f>
                    <m:r>
                      <a:rPr lang="en-US" i="1" dirty="0">
                        <a:solidFill>
                          <a:schemeClr val="tx1"/>
                        </a:solidFill>
                        <a:latin typeface="Cambria Math" panose="02040503050406030204" pitchFamily="18" charset="0"/>
                      </a:rPr>
                      <m:t> </m:t>
                    </m:r>
                  </m:oMath>
                </a14:m>
                <a:r>
                  <a:rPr lang="en-US" dirty="0">
                    <a:solidFill>
                      <a:schemeClr val="tx1"/>
                    </a:solidFill>
                  </a:rPr>
                  <a:t>.</a:t>
                </a:r>
              </a:p>
              <a:p>
                <a:pPr>
                  <a:lnSpc>
                    <a:spcPct val="120000"/>
                  </a:lnSpc>
                </a:pPr>
                <a:r>
                  <a:rPr lang="en-US" dirty="0">
                    <a:solidFill>
                      <a:schemeClr val="tx1"/>
                    </a:solidFill>
                  </a:rPr>
                  <a:t>If the degree of g(x) is less than the degree of h(x), then f(x) is a proper fraction.</a:t>
                </a:r>
              </a:p>
              <a:p>
                <a:pPr>
                  <a:lnSpc>
                    <a:spcPct val="120000"/>
                  </a:lnSpc>
                </a:pPr>
                <a:r>
                  <a:rPr lang="en-US" dirty="0">
                    <a:solidFill>
                      <a:schemeClr val="tx1"/>
                    </a:solidFill>
                  </a:rPr>
                  <a:t>If the degree of g(x) is greater than or equal to the degree of h(x), then f(x) is an improper fraction.</a:t>
                </a:r>
              </a:p>
              <a:p>
                <a:pPr>
                  <a:lnSpc>
                    <a:spcPct val="120000"/>
                  </a:lnSpc>
                </a:pPr>
                <a:r>
                  <a:rPr lang="en-US" dirty="0">
                    <a:solidFill>
                      <a:schemeClr val="tx1"/>
                    </a:solidFill>
                  </a:rPr>
                  <a:t>By convention, we consider a rational function for its maximal domain. For example, the function </a:t>
                </a:r>
                <a14:m>
                  <m:oMath xmlns:m="http://schemas.openxmlformats.org/officeDocument/2006/math">
                    <m:r>
                      <a:rPr lang="en-US" i="1" dirty="0" smtClean="0">
                        <a:solidFill>
                          <a:schemeClr val="tx1"/>
                        </a:solidFill>
                        <a:latin typeface="Cambria Math" panose="02040503050406030204" pitchFamily="18" charset="0"/>
                      </a:rPr>
                      <m:t>𝑓</m:t>
                    </m:r>
                    <m:d>
                      <m:dPr>
                        <m:ctrlPr>
                          <a:rPr lang="en-US" i="1" dirty="0">
                            <a:solidFill>
                              <a:schemeClr val="tx1"/>
                            </a:solidFill>
                            <a:latin typeface="Cambria Math" panose="02040503050406030204" pitchFamily="18" charset="0"/>
                          </a:rPr>
                        </m:ctrlPr>
                      </m:dPr>
                      <m:e>
                        <m:r>
                          <a:rPr lang="en-US" i="1" dirty="0">
                            <a:solidFill>
                              <a:schemeClr val="tx1"/>
                            </a:solidFill>
                            <a:latin typeface="Cambria Math" panose="02040503050406030204" pitchFamily="18" charset="0"/>
                          </a:rPr>
                          <m:t>𝑥</m:t>
                        </m:r>
                      </m:e>
                    </m:d>
                    <m:r>
                      <a:rPr lang="en-US" dirty="0">
                        <a:solidFill>
                          <a:schemeClr val="tx1"/>
                        </a:solidFill>
                        <a:latin typeface="Cambria Math" panose="02040503050406030204" pitchFamily="18" charset="0"/>
                      </a:rPr>
                      <m:t>=</m:t>
                    </m:r>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4</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+2</m:t>
                        </m:r>
                      </m:num>
                      <m:den>
                        <m:r>
                          <a:rPr lang="en-US" i="1" dirty="0" smtClean="0">
                            <a:solidFill>
                              <a:schemeClr val="tx1"/>
                            </a:solidFill>
                            <a:latin typeface="Cambria Math" panose="02040503050406030204" pitchFamily="18" charset="0"/>
                          </a:rPr>
                          <m:t>2</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i="1" dirty="0">
                            <a:solidFill>
                              <a:schemeClr val="tx1"/>
                            </a:solidFill>
                            <a:latin typeface="Cambria Math" panose="02040503050406030204" pitchFamily="18" charset="0"/>
                          </a:rPr>
                          <m:t>−1</m:t>
                        </m:r>
                      </m:den>
                    </m:f>
                    <m:r>
                      <a:rPr lang="en-US" i="1" dirty="0">
                        <a:solidFill>
                          <a:schemeClr val="tx1"/>
                        </a:solidFill>
                        <a:latin typeface="Cambria Math" panose="02040503050406030204" pitchFamily="18" charset="0"/>
                      </a:rPr>
                      <m:t> </m:t>
                    </m:r>
                  </m:oMath>
                </a14:m>
                <a:r>
                  <a:rPr lang="en-US" dirty="0">
                    <a:solidFill>
                      <a:schemeClr val="tx1"/>
                    </a:solidFill>
                  </a:rPr>
                  <a:t> is only considered for </a:t>
                </a:r>
                <a:r>
                  <a:rPr lang="en-US" dirty="0" err="1">
                    <a:solidFill>
                      <a:schemeClr val="tx1"/>
                    </a:solidFill>
                  </a:rPr>
                  <a:t>x∈</a:t>
                </a:r>
                <a:r>
                  <a:rPr lang="en-US" dirty="0" err="1">
                    <a:solidFill>
                      <a:schemeClr val="tx1"/>
                    </a:solidFill>
                    <a:latin typeface="Castellar" panose="020A0402060406010301" pitchFamily="18" charset="0"/>
                  </a:rPr>
                  <a:t>R</a:t>
                </a:r>
                <a:r>
                  <a:rPr lang="en-US" dirty="0">
                    <a:solidFill>
                      <a:schemeClr val="tx1"/>
                    </a:solidFill>
                  </a:rPr>
                  <a:t>∖{−1,1}.</a:t>
                </a:r>
              </a:p>
              <a:p>
                <a:pPr>
                  <a:lnSpc>
                    <a:spcPct val="120000"/>
                  </a:lnSpc>
                </a:pPr>
                <a:r>
                  <a:rPr lang="en-US" dirty="0">
                    <a:solidFill>
                      <a:schemeClr val="tx1"/>
                    </a:solidFill>
                  </a:rPr>
                  <a:t>A rational function may be expressed as a sum of simpler functions by resolving it into what are called </a:t>
                </a:r>
                <a:r>
                  <a:rPr lang="en-US" dirty="0">
                    <a:solidFill>
                      <a:srgbClr val="C00000"/>
                    </a:solidFill>
                  </a:rPr>
                  <a:t>partial fractions</a:t>
                </a:r>
                <a:r>
                  <a:rPr lang="en-US" dirty="0">
                    <a:solidFill>
                      <a:schemeClr val="tx1"/>
                    </a:solidFill>
                  </a:rPr>
                  <a:t>. For example:  </a:t>
                </a:r>
                <a14:m>
                  <m:oMath xmlns:m="http://schemas.openxmlformats.org/officeDocument/2006/math">
                    <m:f>
                      <m:fPr>
                        <m:ctrlPr>
                          <a:rPr lang="en-US" i="1" dirty="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4</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+2</m:t>
                        </m:r>
                      </m:num>
                      <m:den>
                        <m:r>
                          <a:rPr lang="en-US" i="1" dirty="0" smtClean="0">
                            <a:solidFill>
                              <a:schemeClr val="tx1"/>
                            </a:solidFill>
                            <a:latin typeface="Cambria Math" panose="02040503050406030204" pitchFamily="18" charset="0"/>
                          </a:rPr>
                          <m:t>2</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i="1" dirty="0">
                            <a:solidFill>
                              <a:schemeClr val="tx1"/>
                            </a:solidFill>
                            <a:latin typeface="Cambria Math" panose="02040503050406030204" pitchFamily="18" charset="0"/>
                          </a:rPr>
                          <m:t>−1</m:t>
                        </m:r>
                      </m:den>
                    </m:f>
                    <m:r>
                      <a:rPr lang="en-US" i="1" dirty="0">
                        <a:solidFill>
                          <a:schemeClr val="tx1"/>
                        </a:solidFill>
                        <a:latin typeface="Cambria Math" panose="02040503050406030204" pitchFamily="18" charset="0"/>
                      </a:rPr>
                      <m:t> </m:t>
                    </m:r>
                  </m:oMath>
                </a14:m>
                <a:r>
                  <a:rPr lang="en-US" dirty="0">
                    <a:solidFill>
                      <a:schemeClr val="tx1"/>
                    </a:solidFill>
                  </a:rPr>
                  <a:t>=</a:t>
                </a:r>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3</m:t>
                        </m:r>
                      </m:num>
                      <m:den>
                        <m:r>
                          <a:rPr lang="en-US" b="0" i="1" dirty="0" smtClean="0">
                            <a:latin typeface="Cambria Math" panose="02040503050406030204" pitchFamily="18" charset="0"/>
                          </a:rPr>
                          <m:t>𝑥</m:t>
                        </m:r>
                        <m:r>
                          <a:rPr lang="en-US" b="0" i="1" dirty="0" smtClean="0">
                            <a:latin typeface="Cambria Math" panose="02040503050406030204" pitchFamily="18" charset="0"/>
                          </a:rPr>
                          <m:t>−1</m:t>
                        </m:r>
                      </m:den>
                    </m:f>
                    <m:r>
                      <a:rPr lang="en-US" i="1" dirty="0">
                        <a:latin typeface="Cambria Math" panose="02040503050406030204" pitchFamily="18" charset="0"/>
                      </a:rPr>
                      <m:t> </m:t>
                    </m:r>
                  </m:oMath>
                </a14:m>
                <a:r>
                  <a:rPr lang="en-US" dirty="0">
                    <a:solidFill>
                      <a:schemeClr val="tx1"/>
                    </a:solidFill>
                  </a:rPr>
                  <a:t>+</a:t>
                </a:r>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1</m:t>
                        </m:r>
                      </m:num>
                      <m:den>
                        <m:r>
                          <a:rPr lang="en-US" i="1" dirty="0">
                            <a:latin typeface="Cambria Math" panose="02040503050406030204" pitchFamily="18" charset="0"/>
                          </a:rPr>
                          <m:t>𝑥</m:t>
                        </m:r>
                        <m:r>
                          <a:rPr lang="en-US" b="0" i="1" dirty="0" smtClean="0">
                            <a:latin typeface="Cambria Math" panose="02040503050406030204" pitchFamily="18" charset="0"/>
                          </a:rPr>
                          <m:t>+</m:t>
                        </m:r>
                        <m:r>
                          <a:rPr lang="en-US" i="1" dirty="0">
                            <a:latin typeface="Cambria Math" panose="02040503050406030204" pitchFamily="18" charset="0"/>
                          </a:rPr>
                          <m:t>1</m:t>
                        </m:r>
                      </m:den>
                    </m:f>
                    <m:r>
                      <a:rPr lang="en-US" i="1" dirty="0">
                        <a:latin typeface="Cambria Math" panose="02040503050406030204" pitchFamily="18" charset="0"/>
                      </a:rPr>
                      <m:t> </m:t>
                    </m:r>
                  </m:oMath>
                </a14:m>
                <a:endParaRPr lang="en-US" dirty="0">
                  <a:solidFill>
                    <a:schemeClr val="tx1"/>
                  </a:solidFill>
                </a:endParaRPr>
              </a:p>
              <a:p>
                <a:pPr>
                  <a:lnSpc>
                    <a:spcPct val="120000"/>
                  </a:lnSpc>
                </a:pPr>
                <a:r>
                  <a:rPr lang="en-US" dirty="0">
                    <a:solidFill>
                      <a:schemeClr val="tx1"/>
                    </a:solidFill>
                  </a:rPr>
                  <a:t>This technique can help when sketching the graphs of rational functions or when performing other mathematical procedures such as integration.</a:t>
                </a:r>
                <a:endParaRPr lang="en-AU" dirty="0">
                  <a:solidFill>
                    <a:schemeClr val="tx1"/>
                  </a:solidFill>
                </a:endParaRPr>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0" y="1024128"/>
                <a:ext cx="12192000" cy="5833872"/>
              </a:xfrm>
              <a:blipFill>
                <a:blip r:embed="rId2"/>
                <a:stretch>
                  <a:fillRect l="-750" t="-836" r="-1400"/>
                </a:stretch>
              </a:blipFill>
            </p:spPr>
            <p:txBody>
              <a:bodyPr/>
              <a:lstStyle/>
              <a:p>
                <a:r>
                  <a:rPr lang="en-AU">
                    <a:noFill/>
                  </a:rPr>
                  <a:t> </a:t>
                </a:r>
              </a:p>
            </p:txBody>
          </p:sp>
        </mc:Fallback>
      </mc:AlternateContent>
    </p:spTree>
    <p:extLst>
      <p:ext uri="{BB962C8B-B14F-4D97-AF65-F5344CB8AC3E}">
        <p14:creationId xmlns:p14="http://schemas.microsoft.com/office/powerpoint/2010/main" val="291696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365125"/>
            <a:ext cx="10515600" cy="915035"/>
          </a:xfrm>
        </p:spPr>
        <p:txBody>
          <a:bodyPr/>
          <a:lstStyle/>
          <a:p>
            <a:r>
              <a:rPr lang="en-AU" dirty="0"/>
              <a:t>Proper fractions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1280160"/>
                <a:ext cx="12192000" cy="5577840"/>
              </a:xfrm>
            </p:spPr>
            <p:txBody>
              <a:bodyPr>
                <a:normAutofit fontScale="92500" lnSpcReduction="20000"/>
              </a:bodyPr>
              <a:lstStyle/>
              <a:p>
                <a:r>
                  <a:rPr lang="en-US" dirty="0"/>
                  <a:t>For proper fractions, the technique used for obtaining partial fractions depends on the type of factors in the denominator of the original algebraic fraction. We only consider examples where the denominators have factors that are either degree 1 (linear) or degree 2 (quadratic).</a:t>
                </a:r>
              </a:p>
              <a:p>
                <a:pPr>
                  <a:lnSpc>
                    <a:spcPct val="110000"/>
                  </a:lnSpc>
                </a:pPr>
                <a:r>
                  <a:rPr lang="en-US" b="1" dirty="0"/>
                  <a:t>For every linear factor </a:t>
                </a:r>
                <a:r>
                  <a:rPr lang="en-US" b="1" dirty="0" err="1"/>
                  <a:t>ax+b</a:t>
                </a:r>
                <a:r>
                  <a:rPr lang="en-US" b="1" dirty="0"/>
                  <a:t> in the denominator, there will be a partial fraction of the form </a:t>
                </a:r>
                <a14:m>
                  <m:oMath xmlns:m="http://schemas.openxmlformats.org/officeDocument/2006/math">
                    <m:f>
                      <m:fPr>
                        <m:ctrlPr>
                          <a:rPr lang="en-US" b="1" i="1" dirty="0" smtClean="0">
                            <a:latin typeface="Cambria Math" panose="02040503050406030204" pitchFamily="18" charset="0"/>
                          </a:rPr>
                        </m:ctrlPr>
                      </m:fPr>
                      <m:num>
                        <m:r>
                          <a:rPr lang="en-US" b="1" i="1" dirty="0" smtClean="0">
                            <a:latin typeface="Cambria Math" panose="02040503050406030204" pitchFamily="18" charset="0"/>
                          </a:rPr>
                          <m:t>𝑨</m:t>
                        </m:r>
                      </m:num>
                      <m:den>
                        <m:r>
                          <a:rPr lang="en-US" b="1" i="1" dirty="0" smtClean="0">
                            <a:latin typeface="Cambria Math" panose="02040503050406030204" pitchFamily="18" charset="0"/>
                          </a:rPr>
                          <m:t>𝒂</m:t>
                        </m:r>
                        <m:r>
                          <a:rPr lang="en-US" b="1" i="1" dirty="0">
                            <a:latin typeface="Cambria Math" panose="02040503050406030204" pitchFamily="18" charset="0"/>
                          </a:rPr>
                          <m:t>𝒙</m:t>
                        </m:r>
                        <m:r>
                          <a:rPr lang="en-US" b="1" i="1" dirty="0" smtClean="0">
                            <a:latin typeface="Cambria Math" panose="02040503050406030204" pitchFamily="18" charset="0"/>
                          </a:rPr>
                          <m:t>+</m:t>
                        </m:r>
                        <m:r>
                          <a:rPr lang="en-US" b="1" i="1" dirty="0" smtClean="0">
                            <a:latin typeface="Cambria Math" panose="02040503050406030204" pitchFamily="18" charset="0"/>
                          </a:rPr>
                          <m:t>𝒃</m:t>
                        </m:r>
                      </m:den>
                    </m:f>
                    <m:r>
                      <a:rPr lang="en-US" b="1" i="1" dirty="0">
                        <a:latin typeface="Cambria Math" panose="02040503050406030204" pitchFamily="18" charset="0"/>
                      </a:rPr>
                      <m:t> </m:t>
                    </m:r>
                  </m:oMath>
                </a14:m>
                <a:r>
                  <a:rPr lang="en-US" b="1" dirty="0"/>
                  <a:t>.</a:t>
                </a:r>
              </a:p>
              <a:p>
                <a:pPr>
                  <a:lnSpc>
                    <a:spcPct val="110000"/>
                  </a:lnSpc>
                </a:pPr>
                <a:r>
                  <a:rPr lang="en-US" b="1" dirty="0"/>
                  <a:t>For every repeated linear factor </a:t>
                </a:r>
                <a14:m>
                  <m:oMath xmlns:m="http://schemas.openxmlformats.org/officeDocument/2006/math">
                    <m:sSup>
                      <m:sSupPr>
                        <m:ctrlPr>
                          <a:rPr lang="en-US" b="1" i="1" dirty="0">
                            <a:latin typeface="Cambria Math" panose="02040503050406030204" pitchFamily="18" charset="0"/>
                          </a:rPr>
                        </m:ctrlPr>
                      </m:sSupPr>
                      <m:e>
                        <m:r>
                          <a:rPr lang="en-US" b="1" i="1" dirty="0" smtClean="0">
                            <a:latin typeface="Cambria Math" panose="02040503050406030204" pitchFamily="18" charset="0"/>
                          </a:rPr>
                          <m:t>(</m:t>
                        </m:r>
                        <m:r>
                          <a:rPr lang="en-US" b="1" i="1" dirty="0" smtClean="0">
                            <a:latin typeface="Cambria Math" panose="02040503050406030204" pitchFamily="18" charset="0"/>
                          </a:rPr>
                          <m:t>𝒄𝒙</m:t>
                        </m:r>
                        <m:r>
                          <a:rPr lang="en-US" b="1" i="1" dirty="0" smtClean="0">
                            <a:latin typeface="Cambria Math" panose="02040503050406030204" pitchFamily="18" charset="0"/>
                          </a:rPr>
                          <m:t>+</m:t>
                        </m:r>
                        <m:r>
                          <a:rPr lang="en-US" b="1" i="1" dirty="0" smtClean="0">
                            <a:latin typeface="Cambria Math" panose="02040503050406030204" pitchFamily="18" charset="0"/>
                          </a:rPr>
                          <m:t>𝒅</m:t>
                        </m:r>
                        <m:r>
                          <a:rPr lang="en-US" b="1" i="1" dirty="0" smtClean="0">
                            <a:latin typeface="Cambria Math" panose="02040503050406030204" pitchFamily="18" charset="0"/>
                          </a:rPr>
                          <m:t>)</m:t>
                        </m:r>
                      </m:e>
                      <m:sup>
                        <m:r>
                          <a:rPr lang="en-US" b="1" i="1" dirty="0">
                            <a:latin typeface="Cambria Math" panose="02040503050406030204" pitchFamily="18" charset="0"/>
                          </a:rPr>
                          <m:t>𝟐</m:t>
                        </m:r>
                      </m:sup>
                    </m:sSup>
                  </m:oMath>
                </a14:m>
                <a:r>
                  <a:rPr lang="en-US" b="1" dirty="0"/>
                  <a:t> in the denominator, there will be partial fractions of the form </a:t>
                </a:r>
                <a14:m>
                  <m:oMath xmlns:m="http://schemas.openxmlformats.org/officeDocument/2006/math">
                    <m:f>
                      <m:fPr>
                        <m:ctrlPr>
                          <a:rPr lang="en-US" b="1" i="1" dirty="0" smtClean="0">
                            <a:latin typeface="Cambria Math" panose="02040503050406030204" pitchFamily="18" charset="0"/>
                          </a:rPr>
                        </m:ctrlPr>
                      </m:fPr>
                      <m:num>
                        <m:r>
                          <a:rPr lang="en-US" b="1" i="1" dirty="0" smtClean="0">
                            <a:latin typeface="Cambria Math" panose="02040503050406030204" pitchFamily="18" charset="0"/>
                          </a:rPr>
                          <m:t>𝑩</m:t>
                        </m:r>
                      </m:num>
                      <m:den>
                        <m:r>
                          <a:rPr lang="en-US" b="1" i="1" dirty="0" smtClean="0">
                            <a:latin typeface="Cambria Math" panose="02040503050406030204" pitchFamily="18" charset="0"/>
                          </a:rPr>
                          <m:t>𝒄</m:t>
                        </m:r>
                        <m:r>
                          <a:rPr lang="en-US" b="1" i="1" dirty="0">
                            <a:latin typeface="Cambria Math" panose="02040503050406030204" pitchFamily="18" charset="0"/>
                          </a:rPr>
                          <m:t>𝒙</m:t>
                        </m:r>
                        <m:r>
                          <a:rPr lang="en-US" b="1" i="1" dirty="0" smtClean="0">
                            <a:latin typeface="Cambria Math" panose="02040503050406030204" pitchFamily="18" charset="0"/>
                          </a:rPr>
                          <m:t>+</m:t>
                        </m:r>
                        <m:r>
                          <a:rPr lang="en-US" b="1" i="1" dirty="0" smtClean="0">
                            <a:latin typeface="Cambria Math" panose="02040503050406030204" pitchFamily="18" charset="0"/>
                          </a:rPr>
                          <m:t>𝒅</m:t>
                        </m:r>
                      </m:den>
                    </m:f>
                    <m:r>
                      <a:rPr lang="en-US" b="1" i="1" dirty="0" smtClean="0">
                        <a:latin typeface="Cambria Math" panose="02040503050406030204" pitchFamily="18" charset="0"/>
                      </a:rPr>
                      <m:t> </m:t>
                    </m:r>
                  </m:oMath>
                </a14:m>
                <a:r>
                  <a:rPr lang="en-US" b="1" dirty="0"/>
                  <a:t> and </a:t>
                </a:r>
                <a14:m>
                  <m:oMath xmlns:m="http://schemas.openxmlformats.org/officeDocument/2006/math">
                    <m:f>
                      <m:fPr>
                        <m:ctrlPr>
                          <a:rPr lang="en-US" b="1" i="1" dirty="0">
                            <a:latin typeface="Cambria Math" panose="02040503050406030204" pitchFamily="18" charset="0"/>
                          </a:rPr>
                        </m:ctrlPr>
                      </m:fPr>
                      <m:num>
                        <m:r>
                          <a:rPr lang="en-US" b="1" i="1" dirty="0" smtClean="0">
                            <a:latin typeface="Cambria Math" panose="02040503050406030204" pitchFamily="18" charset="0"/>
                          </a:rPr>
                          <m:t>𝑪</m:t>
                        </m:r>
                      </m:num>
                      <m:den>
                        <m:sSup>
                          <m:sSupPr>
                            <m:ctrlPr>
                              <a:rPr lang="en-US" b="1" i="1" dirty="0">
                                <a:latin typeface="Cambria Math" panose="02040503050406030204" pitchFamily="18" charset="0"/>
                              </a:rPr>
                            </m:ctrlPr>
                          </m:sSupPr>
                          <m:e>
                            <m:r>
                              <a:rPr lang="en-US" b="1" i="1" dirty="0">
                                <a:latin typeface="Cambria Math" panose="02040503050406030204" pitchFamily="18" charset="0"/>
                              </a:rPr>
                              <m:t>(</m:t>
                            </m:r>
                            <m:r>
                              <a:rPr lang="en-US" b="1" i="1" dirty="0">
                                <a:latin typeface="Cambria Math" panose="02040503050406030204" pitchFamily="18" charset="0"/>
                              </a:rPr>
                              <m:t>𝒄𝒙</m:t>
                            </m:r>
                            <m:r>
                              <a:rPr lang="en-US" b="1" i="1" dirty="0">
                                <a:latin typeface="Cambria Math" panose="02040503050406030204" pitchFamily="18" charset="0"/>
                              </a:rPr>
                              <m:t>+</m:t>
                            </m:r>
                            <m:r>
                              <a:rPr lang="en-US" b="1" i="1" dirty="0">
                                <a:latin typeface="Cambria Math" panose="02040503050406030204" pitchFamily="18" charset="0"/>
                              </a:rPr>
                              <m:t>𝒅</m:t>
                            </m:r>
                            <m:r>
                              <a:rPr lang="en-US" b="1" i="1" dirty="0">
                                <a:latin typeface="Cambria Math" panose="02040503050406030204" pitchFamily="18" charset="0"/>
                              </a:rPr>
                              <m:t>)</m:t>
                            </m:r>
                          </m:e>
                          <m:sup>
                            <m:r>
                              <a:rPr lang="en-US" b="1" i="1" dirty="0">
                                <a:latin typeface="Cambria Math" panose="02040503050406030204" pitchFamily="18" charset="0"/>
                              </a:rPr>
                              <m:t>𝟐</m:t>
                            </m:r>
                          </m:sup>
                        </m:sSup>
                      </m:den>
                    </m:f>
                  </m:oMath>
                </a14:m>
                <a:r>
                  <a:rPr lang="en-US" b="1" dirty="0"/>
                  <a:t>.</a:t>
                </a:r>
              </a:p>
              <a:p>
                <a:pPr>
                  <a:lnSpc>
                    <a:spcPct val="110000"/>
                  </a:lnSpc>
                </a:pPr>
                <a:r>
                  <a:rPr lang="en-US" b="1" dirty="0"/>
                  <a:t>For every irreducible quadratic factor ax2+bx+c in the denominator, there will be a partial fraction of the form </a:t>
                </a:r>
                <a14:m>
                  <m:oMath xmlns:m="http://schemas.openxmlformats.org/officeDocument/2006/math">
                    <m:f>
                      <m:fPr>
                        <m:ctrlPr>
                          <a:rPr lang="en-US" b="1" i="1" dirty="0" smtClean="0">
                            <a:latin typeface="Cambria Math" panose="02040503050406030204" pitchFamily="18" charset="0"/>
                          </a:rPr>
                        </m:ctrlPr>
                      </m:fPr>
                      <m:num>
                        <m:r>
                          <a:rPr lang="en-US" b="1" i="1" dirty="0" smtClean="0">
                            <a:latin typeface="Cambria Math" panose="02040503050406030204" pitchFamily="18" charset="0"/>
                          </a:rPr>
                          <m:t>𝑫𝒙</m:t>
                        </m:r>
                        <m:r>
                          <a:rPr lang="en-US" b="1" i="1" dirty="0" smtClean="0">
                            <a:latin typeface="Cambria Math" panose="02040503050406030204" pitchFamily="18" charset="0"/>
                          </a:rPr>
                          <m:t>+</m:t>
                        </m:r>
                        <m:r>
                          <a:rPr lang="en-US" b="1" i="1" dirty="0" smtClean="0">
                            <a:latin typeface="Cambria Math" panose="02040503050406030204" pitchFamily="18" charset="0"/>
                          </a:rPr>
                          <m:t>𝑬</m:t>
                        </m:r>
                      </m:num>
                      <m:den>
                        <m:sSup>
                          <m:sSupPr>
                            <m:ctrlPr>
                              <a:rPr lang="en-US" b="1" i="1" dirty="0">
                                <a:latin typeface="Cambria Math" panose="02040503050406030204" pitchFamily="18" charset="0"/>
                              </a:rPr>
                            </m:ctrlPr>
                          </m:sSupPr>
                          <m:e>
                            <m:r>
                              <a:rPr lang="en-US" b="1" i="1" dirty="0" smtClean="0">
                                <a:latin typeface="Cambria Math" panose="02040503050406030204" pitchFamily="18" charset="0"/>
                              </a:rPr>
                              <m:t>𝒂</m:t>
                            </m:r>
                            <m:r>
                              <a:rPr lang="en-US" b="1" i="1" dirty="0">
                                <a:latin typeface="Cambria Math" panose="02040503050406030204" pitchFamily="18" charset="0"/>
                              </a:rPr>
                              <m:t>𝒙</m:t>
                            </m:r>
                          </m:e>
                          <m:sup>
                            <m:r>
                              <a:rPr lang="en-US" b="1" i="1" dirty="0">
                                <a:latin typeface="Cambria Math" panose="02040503050406030204" pitchFamily="18" charset="0"/>
                              </a:rPr>
                              <m:t>𝟐</m:t>
                            </m:r>
                          </m:sup>
                        </m:sSup>
                        <m:r>
                          <a:rPr lang="en-US" b="1" i="1" dirty="0" smtClean="0">
                            <a:latin typeface="Cambria Math" panose="02040503050406030204" pitchFamily="18" charset="0"/>
                          </a:rPr>
                          <m:t>+</m:t>
                        </m:r>
                        <m:r>
                          <a:rPr lang="en-US" b="1" i="1" dirty="0" smtClean="0">
                            <a:latin typeface="Cambria Math" panose="02040503050406030204" pitchFamily="18" charset="0"/>
                          </a:rPr>
                          <m:t>𝒃𝒙</m:t>
                        </m:r>
                        <m:r>
                          <a:rPr lang="en-US" b="1" i="1" dirty="0" smtClean="0">
                            <a:latin typeface="Cambria Math" panose="02040503050406030204" pitchFamily="18" charset="0"/>
                          </a:rPr>
                          <m:t>+</m:t>
                        </m:r>
                        <m:r>
                          <a:rPr lang="en-US" b="1" i="1" dirty="0" smtClean="0">
                            <a:latin typeface="Cambria Math" panose="02040503050406030204" pitchFamily="18" charset="0"/>
                          </a:rPr>
                          <m:t>𝒄</m:t>
                        </m:r>
                      </m:den>
                    </m:f>
                    <m:r>
                      <a:rPr lang="en-US" b="1" i="1" dirty="0">
                        <a:latin typeface="Cambria Math" panose="02040503050406030204" pitchFamily="18" charset="0"/>
                      </a:rPr>
                      <m:t> </m:t>
                    </m:r>
                  </m:oMath>
                </a14:m>
                <a:r>
                  <a:rPr lang="en-US" b="1" dirty="0"/>
                  <a:t>.</a:t>
                </a:r>
              </a:p>
              <a:p>
                <a:pPr>
                  <a:lnSpc>
                    <a:spcPct val="110000"/>
                  </a:lnSpc>
                </a:pPr>
                <a:r>
                  <a:rPr lang="en-US" dirty="0"/>
                  <a:t>Note: A quadratic expression is said to be irreducible if it cannot be </a:t>
                </a:r>
                <a:r>
                  <a:rPr lang="en-US" dirty="0" err="1"/>
                  <a:t>factorised</a:t>
                </a:r>
                <a:r>
                  <a:rPr lang="en-US" dirty="0"/>
                  <a:t> over </a:t>
                </a:r>
                <a:r>
                  <a:rPr lang="en-US" dirty="0">
                    <a:latin typeface="Castellar" panose="020A0402060406010301" pitchFamily="18" charset="0"/>
                  </a:rPr>
                  <a:t>R</a:t>
                </a:r>
                <a:r>
                  <a:rPr lang="en-US" dirty="0"/>
                  <a:t>. For example, both </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oMath>
                </a14:m>
                <a:r>
                  <a:rPr lang="en-US" dirty="0"/>
                  <a:t>+1 and </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oMath>
                </a14:m>
                <a:r>
                  <a:rPr lang="en-US" dirty="0"/>
                  <a:t>+4</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+10 are irreducible.</a:t>
                </a:r>
                <a:endParaRPr lang="en-AU" dirty="0"/>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0" y="1280160"/>
                <a:ext cx="12192000" cy="5577840"/>
              </a:xfrm>
              <a:blipFill>
                <a:blip r:embed="rId2"/>
                <a:stretch>
                  <a:fillRect l="-750" t="-2732"/>
                </a:stretch>
              </a:blipFill>
            </p:spPr>
            <p:txBody>
              <a:bodyPr/>
              <a:lstStyle/>
              <a:p>
                <a:r>
                  <a:rPr lang="en-AU">
                    <a:noFill/>
                  </a:rPr>
                  <a:t> </a:t>
                </a:r>
              </a:p>
            </p:txBody>
          </p:sp>
        </mc:Fallback>
      </mc:AlternateContent>
    </p:spTree>
    <p:extLst>
      <p:ext uri="{BB962C8B-B14F-4D97-AF65-F5344CB8AC3E}">
        <p14:creationId xmlns:p14="http://schemas.microsoft.com/office/powerpoint/2010/main" val="363444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p:txBody>
          <a:bodyPr/>
          <a:lstStyle/>
          <a:p>
            <a:r>
              <a:rPr lang="en-US" dirty="0"/>
              <a:t>An algebraic fraction into its partial fractions</a:t>
            </a:r>
            <a:endParaRPr lang="en-AU" dirty="0"/>
          </a:p>
        </p:txBody>
      </p:sp>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1825625"/>
            <a:ext cx="12192000" cy="4351338"/>
          </a:xfrm>
        </p:spPr>
        <p:txBody>
          <a:bodyPr/>
          <a:lstStyle/>
          <a:p>
            <a:r>
              <a:rPr lang="en-US" dirty="0"/>
              <a:t>To resolve an algebraic fraction into its partial fractions:</a:t>
            </a:r>
          </a:p>
          <a:p>
            <a:endParaRPr lang="en-US" dirty="0"/>
          </a:p>
          <a:p>
            <a:r>
              <a:rPr lang="en-US" dirty="0"/>
              <a:t>Step 1	Write a statement of identity between the original fraction and a sum of the appropriate number of partial fractions.</a:t>
            </a:r>
          </a:p>
          <a:p>
            <a:r>
              <a:rPr lang="en-US" dirty="0"/>
              <a:t>Step 2	Express the sum of the partial fractions as a single fraction, and note that the numerators of both sides are equivalent.</a:t>
            </a:r>
          </a:p>
          <a:p>
            <a:r>
              <a:rPr lang="en-US" dirty="0"/>
              <a:t>Step 3	Find the values of the introduced constants A,B,C,… by substituting appropriate values for x or by equating coefficients.</a:t>
            </a:r>
            <a:endParaRPr lang="en-AU" dirty="0"/>
          </a:p>
        </p:txBody>
      </p:sp>
    </p:spTree>
    <p:extLst>
      <p:ext uri="{BB962C8B-B14F-4D97-AF65-F5344CB8AC3E}">
        <p14:creationId xmlns:p14="http://schemas.microsoft.com/office/powerpoint/2010/main" val="147695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0"/>
            <a:ext cx="10515600" cy="823595"/>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823594"/>
                <a:ext cx="12192000" cy="5814949"/>
              </a:xfrm>
            </p:spPr>
            <p:txBody>
              <a:bodyPr>
                <a:normAutofit fontScale="85000" lnSpcReduction="20000"/>
              </a:bodyPr>
              <a:lstStyle/>
              <a:p>
                <a:pPr>
                  <a:lnSpc>
                    <a:spcPct val="120000"/>
                  </a:lnSpc>
                </a:pPr>
                <a:r>
                  <a:rPr lang="en-US" dirty="0">
                    <a:solidFill>
                      <a:schemeClr val="tx1"/>
                    </a:solidFill>
                  </a:rPr>
                  <a:t>Resolve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+5</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 into partial fractions.</a:t>
                </a:r>
              </a:p>
              <a:p>
                <a:pPr>
                  <a:lnSpc>
                    <a:spcPct val="120000"/>
                  </a:lnSpc>
                </a:pPr>
                <a:r>
                  <a:rPr lang="en-US" dirty="0">
                    <a:solidFill>
                      <a:schemeClr val="tx1"/>
                    </a:solidFill>
                  </a:rPr>
                  <a:t>Method 1	 Since the denominator has two linear factors, there will be two partial fractions of the form </a:t>
                </a:r>
                <a14:m>
                  <m:oMath xmlns:m="http://schemas.openxmlformats.org/officeDocument/2006/math">
                    <m:f>
                      <m:fPr>
                        <m:ctrlPr>
                          <a:rPr lang="en-US" b="1" i="1" dirty="0" smtClean="0">
                            <a:solidFill>
                              <a:schemeClr val="tx1"/>
                            </a:solidFill>
                            <a:latin typeface="Cambria Math" panose="02040503050406030204" pitchFamily="18" charset="0"/>
                          </a:rPr>
                        </m:ctrlPr>
                      </m:fPr>
                      <m:num>
                        <m:r>
                          <a:rPr lang="en-US" b="1" i="1" dirty="0" smtClean="0">
                            <a:solidFill>
                              <a:schemeClr val="tx1"/>
                            </a:solidFill>
                            <a:latin typeface="Cambria Math" panose="02040503050406030204" pitchFamily="18" charset="0"/>
                          </a:rPr>
                          <m:t>𝑨</m:t>
                        </m:r>
                      </m:num>
                      <m:den>
                        <m:r>
                          <a:rPr lang="en-US" b="1" i="1" dirty="0">
                            <a:solidFill>
                              <a:schemeClr val="tx1"/>
                            </a:solidFill>
                            <a:latin typeface="Cambria Math" panose="02040503050406030204" pitchFamily="18" charset="0"/>
                          </a:rPr>
                          <m:t>𝒙</m:t>
                        </m:r>
                        <m:r>
                          <a:rPr lang="en-US" b="1" i="1" dirty="0" smtClean="0">
                            <a:solidFill>
                              <a:schemeClr val="tx1"/>
                            </a:solidFill>
                            <a:latin typeface="Cambria Math" panose="02040503050406030204" pitchFamily="18" charset="0"/>
                          </a:rPr>
                          <m:t>−</m:t>
                        </m:r>
                        <m:r>
                          <a:rPr lang="en-US" b="1" i="1" dirty="0" smtClean="0">
                            <a:solidFill>
                              <a:schemeClr val="tx1"/>
                            </a:solidFill>
                            <a:latin typeface="Cambria Math" panose="02040503050406030204" pitchFamily="18" charset="0"/>
                          </a:rPr>
                          <m:t>𝟏</m:t>
                        </m:r>
                      </m:den>
                    </m:f>
                    <m:r>
                      <a:rPr lang="en-US" b="1" i="1" dirty="0" smtClean="0">
                        <a:solidFill>
                          <a:schemeClr val="tx1"/>
                        </a:solidFill>
                        <a:latin typeface="Cambria Math" panose="02040503050406030204" pitchFamily="18" charset="0"/>
                      </a:rPr>
                      <m:t> </m:t>
                    </m:r>
                    <m:r>
                      <a:rPr lang="en-US" b="0" i="0" dirty="0" smtClean="0">
                        <a:solidFill>
                          <a:schemeClr val="tx1"/>
                        </a:solidFill>
                        <a:latin typeface="Cambria Math" panose="02040503050406030204" pitchFamily="18" charset="0"/>
                      </a:rPr>
                      <m:t> </m:t>
                    </m:r>
                  </m:oMath>
                </a14:m>
                <a:r>
                  <a:rPr lang="en-US" dirty="0">
                    <a:solidFill>
                      <a:schemeClr val="tx1"/>
                    </a:solidFill>
                  </a:rPr>
                  <a:t>and </a:t>
                </a:r>
                <a14:m>
                  <m:oMath xmlns:m="http://schemas.openxmlformats.org/officeDocument/2006/math">
                    <m:f>
                      <m:fPr>
                        <m:ctrlPr>
                          <a:rPr lang="en-US" b="1" i="1" dirty="0">
                            <a:solidFill>
                              <a:schemeClr val="tx1"/>
                            </a:solidFill>
                            <a:latin typeface="Cambria Math" panose="02040503050406030204" pitchFamily="18" charset="0"/>
                          </a:rPr>
                        </m:ctrlPr>
                      </m:fPr>
                      <m:num>
                        <m:r>
                          <a:rPr lang="en-US" b="1" i="1" dirty="0" smtClean="0">
                            <a:solidFill>
                              <a:schemeClr val="tx1"/>
                            </a:solidFill>
                            <a:latin typeface="Cambria Math" panose="02040503050406030204" pitchFamily="18" charset="0"/>
                          </a:rPr>
                          <m:t>𝑩</m:t>
                        </m:r>
                      </m:num>
                      <m:den>
                        <m:r>
                          <a:rPr lang="en-US" b="1" i="1" dirty="0">
                            <a:solidFill>
                              <a:schemeClr val="tx1"/>
                            </a:solidFill>
                            <a:latin typeface="Cambria Math" panose="02040503050406030204" pitchFamily="18" charset="0"/>
                          </a:rPr>
                          <m:t>𝒙</m:t>
                        </m:r>
                        <m:r>
                          <a:rPr lang="en-US" b="1" i="1" dirty="0">
                            <a:solidFill>
                              <a:schemeClr val="tx1"/>
                            </a:solidFill>
                            <a:latin typeface="Cambria Math" panose="02040503050406030204" pitchFamily="18" charset="0"/>
                          </a:rPr>
                          <m:t>+</m:t>
                        </m:r>
                        <m:r>
                          <a:rPr lang="en-US" b="1" i="1" dirty="0" smtClean="0">
                            <a:solidFill>
                              <a:schemeClr val="tx1"/>
                            </a:solidFill>
                            <a:latin typeface="Cambria Math" panose="02040503050406030204" pitchFamily="18" charset="0"/>
                          </a:rPr>
                          <m:t>𝟑</m:t>
                        </m:r>
                      </m:den>
                    </m:f>
                  </m:oMath>
                </a14:m>
                <a:r>
                  <a:rPr lang="en-US" dirty="0">
                    <a:solidFill>
                      <a:schemeClr val="tx1"/>
                    </a:solidFill>
                  </a:rPr>
                  <a:t> </a:t>
                </a:r>
                <a:endParaRPr lang="en-AU" dirty="0">
                  <a:solidFill>
                    <a:schemeClr val="tx1"/>
                  </a:solidFill>
                </a:endParaRPr>
              </a:p>
              <a:p>
                <a:pPr>
                  <a:lnSpc>
                    <a:spcPct val="120000"/>
                  </a:lnSpc>
                </a:pPr>
                <a:r>
                  <a:rPr lang="en-US" dirty="0">
                    <a:solidFill>
                      <a:schemeClr val="tx1"/>
                    </a:solidFill>
                  </a:rPr>
                  <a:t>Let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+5</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oMath>
                </a14:m>
                <a:r>
                  <a:rPr lang="en-US" dirty="0">
                    <a:solidFill>
                      <a:schemeClr val="tx1"/>
                    </a:solidFill>
                  </a:rPr>
                  <a:t>=</a:t>
                </a:r>
                <a:r>
                  <a:rPr lang="en-US" b="1" dirty="0">
                    <a:solidFill>
                      <a:schemeClr val="tx1"/>
                    </a:solidFill>
                  </a:rPr>
                  <a:t> </a:t>
                </a:r>
                <a14:m>
                  <m:oMath xmlns:m="http://schemas.openxmlformats.org/officeDocument/2006/math">
                    <m:f>
                      <m:fPr>
                        <m:ctrlPr>
                          <a:rPr lang="en-US" b="1" i="1" dirty="0">
                            <a:solidFill>
                              <a:schemeClr val="tx1"/>
                            </a:solidFill>
                            <a:latin typeface="Cambria Math" panose="02040503050406030204" pitchFamily="18" charset="0"/>
                          </a:rPr>
                        </m:ctrlPr>
                      </m:fPr>
                      <m:num>
                        <m:r>
                          <a:rPr lang="en-US" b="1" i="1" dirty="0">
                            <a:solidFill>
                              <a:schemeClr val="tx1"/>
                            </a:solidFill>
                            <a:latin typeface="Cambria Math" panose="02040503050406030204" pitchFamily="18" charset="0"/>
                          </a:rPr>
                          <m:t>𝑨</m:t>
                        </m:r>
                      </m:num>
                      <m:den>
                        <m:r>
                          <a:rPr lang="en-US" b="1" i="1" dirty="0">
                            <a:solidFill>
                              <a:schemeClr val="tx1"/>
                            </a:solidFill>
                            <a:latin typeface="Cambria Math" panose="02040503050406030204" pitchFamily="18" charset="0"/>
                          </a:rPr>
                          <m:t>𝒙</m:t>
                        </m:r>
                        <m:r>
                          <a:rPr lang="en-US" b="1" i="1" dirty="0">
                            <a:solidFill>
                              <a:schemeClr val="tx1"/>
                            </a:solidFill>
                            <a:latin typeface="Cambria Math" panose="02040503050406030204" pitchFamily="18" charset="0"/>
                          </a:rPr>
                          <m:t>−</m:t>
                        </m:r>
                        <m:r>
                          <a:rPr lang="en-US" b="1" i="1" dirty="0">
                            <a:solidFill>
                              <a:schemeClr val="tx1"/>
                            </a:solidFill>
                            <a:latin typeface="Cambria Math" panose="02040503050406030204" pitchFamily="18" charset="0"/>
                          </a:rPr>
                          <m:t>𝟏</m:t>
                        </m:r>
                      </m:den>
                    </m:f>
                    <m:r>
                      <a:rPr lang="en-US" b="1" i="1" dirty="0">
                        <a:solidFill>
                          <a:schemeClr val="tx1"/>
                        </a:solidFill>
                        <a:latin typeface="Cambria Math" panose="02040503050406030204" pitchFamily="18" charset="0"/>
                      </a:rPr>
                      <m:t> </m:t>
                    </m:r>
                  </m:oMath>
                </a14:m>
                <a:r>
                  <a:rPr lang="en-US" dirty="0">
                    <a:solidFill>
                      <a:schemeClr val="tx1"/>
                    </a:solidFill>
                  </a:rPr>
                  <a:t>+</a:t>
                </a:r>
                <a:r>
                  <a:rPr lang="en-US" b="1" dirty="0">
                    <a:solidFill>
                      <a:schemeClr val="tx1"/>
                    </a:solidFill>
                  </a:rPr>
                  <a:t> </a:t>
                </a:r>
                <a14:m>
                  <m:oMath xmlns:m="http://schemas.openxmlformats.org/officeDocument/2006/math">
                    <m:f>
                      <m:fPr>
                        <m:ctrlPr>
                          <a:rPr lang="en-US" b="1" i="1" dirty="0">
                            <a:solidFill>
                              <a:schemeClr val="tx1"/>
                            </a:solidFill>
                            <a:latin typeface="Cambria Math" panose="02040503050406030204" pitchFamily="18" charset="0"/>
                          </a:rPr>
                        </m:ctrlPr>
                      </m:fPr>
                      <m:num>
                        <m:r>
                          <a:rPr lang="en-US" b="1" i="1" dirty="0">
                            <a:solidFill>
                              <a:schemeClr val="tx1"/>
                            </a:solidFill>
                            <a:latin typeface="Cambria Math" panose="02040503050406030204" pitchFamily="18" charset="0"/>
                          </a:rPr>
                          <m:t>𝑩</m:t>
                        </m:r>
                      </m:num>
                      <m:den>
                        <m:r>
                          <a:rPr lang="en-US" b="1" i="1" dirty="0">
                            <a:solidFill>
                              <a:schemeClr val="tx1"/>
                            </a:solidFill>
                            <a:latin typeface="Cambria Math" panose="02040503050406030204" pitchFamily="18" charset="0"/>
                          </a:rPr>
                          <m:t>𝒙</m:t>
                        </m:r>
                        <m:r>
                          <a:rPr lang="en-US" b="1" i="1" dirty="0">
                            <a:solidFill>
                              <a:schemeClr val="tx1"/>
                            </a:solidFill>
                            <a:latin typeface="Cambria Math" panose="02040503050406030204" pitchFamily="18" charset="0"/>
                          </a:rPr>
                          <m:t>+</m:t>
                        </m:r>
                        <m:r>
                          <a:rPr lang="en-US" b="1" i="1" dirty="0">
                            <a:solidFill>
                              <a:schemeClr val="tx1"/>
                            </a:solidFill>
                            <a:latin typeface="Cambria Math" panose="02040503050406030204" pitchFamily="18" charset="0"/>
                          </a:rPr>
                          <m:t>𝟑</m:t>
                        </m:r>
                      </m:den>
                    </m:f>
                  </m:oMath>
                </a14:m>
                <a:r>
                  <a:rPr lang="en-US" dirty="0">
                    <a:solidFill>
                      <a:schemeClr val="tx1"/>
                    </a:solidFill>
                  </a:rPr>
                  <a:t>    (1)            for all </a:t>
                </a:r>
                <a:r>
                  <a:rPr lang="en-US" dirty="0" err="1">
                    <a:solidFill>
                      <a:schemeClr val="tx1"/>
                    </a:solidFill>
                  </a:rPr>
                  <a:t>x∈</a:t>
                </a:r>
                <a:r>
                  <a:rPr lang="en-US" dirty="0" err="1">
                    <a:solidFill>
                      <a:schemeClr val="tx1"/>
                    </a:solidFill>
                    <a:latin typeface="Castellar" panose="020A0402060406010301" pitchFamily="18" charset="0"/>
                  </a:rPr>
                  <a:t>R</a:t>
                </a:r>
                <a:r>
                  <a:rPr lang="en-US" dirty="0">
                    <a:solidFill>
                      <a:schemeClr val="tx1"/>
                    </a:solidFill>
                  </a:rPr>
                  <a:t>∖{1,−3}.</a:t>
                </a:r>
              </a:p>
              <a:p>
                <a:pPr>
                  <a:lnSpc>
                    <a:spcPct val="120000"/>
                  </a:lnSpc>
                </a:pPr>
                <a:r>
                  <a:rPr lang="en-US" dirty="0">
                    <a:solidFill>
                      <a:schemeClr val="tx1"/>
                    </a:solidFill>
                  </a:rPr>
                  <a:t>Express the right-hand side as a single fraction: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+5</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 = </a:t>
                </a:r>
                <a14:m>
                  <m:oMath xmlns:m="http://schemas.openxmlformats.org/officeDocument/2006/math">
                    <m:f>
                      <m:fPr>
                        <m:ctrlPr>
                          <a:rPr lang="en-US" i="1" dirty="0">
                            <a:solidFill>
                              <a:schemeClr val="tx1"/>
                            </a:solidFill>
                            <a:latin typeface="Cambria Math" panose="02040503050406030204" pitchFamily="18" charset="0"/>
                          </a:rPr>
                        </m:ctrlPr>
                      </m:fPr>
                      <m:num>
                        <m:r>
                          <a:rPr lang="pt-BR" i="1" dirty="0">
                            <a:solidFill>
                              <a:schemeClr val="tx1"/>
                            </a:solidFill>
                            <a:latin typeface="Cambria Math" panose="02040503050406030204" pitchFamily="18" charset="0"/>
                          </a:rPr>
                          <m:t>𝐴</m:t>
                        </m:r>
                        <m:r>
                          <a:rPr lang="pt-BR" i="1" dirty="0">
                            <a:solidFill>
                              <a:schemeClr val="tx1"/>
                            </a:solidFill>
                            <a:latin typeface="Cambria Math" panose="02040503050406030204" pitchFamily="18" charset="0"/>
                          </a:rPr>
                          <m:t>(</m:t>
                        </m:r>
                        <m:r>
                          <a:rPr lang="pt-BR" i="1" dirty="0">
                            <a:solidFill>
                              <a:schemeClr val="tx1"/>
                            </a:solidFill>
                            <a:latin typeface="Cambria Math" panose="02040503050406030204" pitchFamily="18" charset="0"/>
                          </a:rPr>
                          <m:t>𝑥</m:t>
                        </m:r>
                        <m:r>
                          <a:rPr lang="pt-BR" i="1" dirty="0">
                            <a:solidFill>
                              <a:schemeClr val="tx1"/>
                            </a:solidFill>
                            <a:latin typeface="Cambria Math" panose="02040503050406030204" pitchFamily="18" charset="0"/>
                          </a:rPr>
                          <m:t>+3)+</m:t>
                        </m:r>
                        <m:r>
                          <a:rPr lang="pt-BR" i="1" dirty="0">
                            <a:solidFill>
                              <a:schemeClr val="tx1"/>
                            </a:solidFill>
                            <a:latin typeface="Cambria Math" panose="02040503050406030204" pitchFamily="18" charset="0"/>
                          </a:rPr>
                          <m:t>𝐵</m:t>
                        </m:r>
                        <m:r>
                          <a:rPr lang="pt-BR" i="1" dirty="0">
                            <a:solidFill>
                              <a:schemeClr val="tx1"/>
                            </a:solidFill>
                            <a:latin typeface="Cambria Math" panose="02040503050406030204" pitchFamily="18" charset="0"/>
                          </a:rPr>
                          <m:t>(</m:t>
                        </m:r>
                        <m:r>
                          <a:rPr lang="pt-BR" i="1" dirty="0">
                            <a:solidFill>
                              <a:schemeClr val="tx1"/>
                            </a:solidFill>
                            <a:latin typeface="Cambria Math" panose="02040503050406030204" pitchFamily="18" charset="0"/>
                          </a:rPr>
                          <m:t>𝑥</m:t>
                        </m:r>
                        <m:r>
                          <a:rPr lang="pt-BR" i="1" dirty="0">
                            <a:solidFill>
                              <a:schemeClr val="tx1"/>
                            </a:solidFill>
                            <a:latin typeface="Cambria Math" panose="02040503050406030204" pitchFamily="18" charset="0"/>
                          </a:rPr>
                          <m:t>−1)</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oMath>
                </a14:m>
                <a:endParaRPr lang="en-US" dirty="0">
                  <a:solidFill>
                    <a:schemeClr val="tx1"/>
                  </a:solidFill>
                </a:endParaRPr>
              </a:p>
              <a:p>
                <a:pPr>
                  <a:lnSpc>
                    <a:spcPct val="120000"/>
                  </a:lnSpc>
                </a:pPr>
                <a:r>
                  <a:rPr lang="en-US" dirty="0">
                    <a:solidFill>
                      <a:schemeClr val="tx1"/>
                    </a:solidFill>
                  </a:rPr>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+5</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 = </a:t>
                </a:r>
                <a14:m>
                  <m:oMath xmlns:m="http://schemas.openxmlformats.org/officeDocument/2006/math">
                    <m:f>
                      <m:fPr>
                        <m:ctrlPr>
                          <a:rPr lang="en-US" i="1" dirty="0">
                            <a:solidFill>
                              <a:schemeClr val="tx1"/>
                            </a:solidFill>
                            <a:latin typeface="Cambria Math" panose="02040503050406030204" pitchFamily="18" charset="0"/>
                          </a:rPr>
                        </m:ctrlPr>
                      </m:fPr>
                      <m:num>
                        <m:r>
                          <a:rPr lang="pt-BR" i="1" dirty="0">
                            <a:latin typeface="Cambria Math" panose="02040503050406030204" pitchFamily="18" charset="0"/>
                          </a:rPr>
                          <m:t>(</m:t>
                        </m:r>
                        <m:r>
                          <a:rPr lang="pt-BR" i="1" dirty="0">
                            <a:latin typeface="Cambria Math" panose="02040503050406030204" pitchFamily="18" charset="0"/>
                          </a:rPr>
                          <m:t>𝐴</m:t>
                        </m:r>
                        <m:r>
                          <a:rPr lang="pt-BR" i="1" dirty="0">
                            <a:latin typeface="Cambria Math" panose="02040503050406030204" pitchFamily="18" charset="0"/>
                          </a:rPr>
                          <m:t>+</m:t>
                        </m:r>
                        <m:r>
                          <a:rPr lang="pt-BR" i="1" dirty="0">
                            <a:latin typeface="Cambria Math" panose="02040503050406030204" pitchFamily="18" charset="0"/>
                          </a:rPr>
                          <m:t>𝐵</m:t>
                        </m:r>
                        <m:r>
                          <a:rPr lang="pt-BR" i="1" dirty="0">
                            <a:latin typeface="Cambria Math" panose="02040503050406030204" pitchFamily="18" charset="0"/>
                          </a:rPr>
                          <m:t>)</m:t>
                        </m:r>
                        <m:r>
                          <a:rPr lang="pt-BR" i="1" dirty="0">
                            <a:latin typeface="Cambria Math" panose="02040503050406030204" pitchFamily="18" charset="0"/>
                          </a:rPr>
                          <m:t>𝑥</m:t>
                        </m:r>
                        <m:r>
                          <a:rPr lang="pt-BR" i="1" dirty="0">
                            <a:latin typeface="Cambria Math" panose="02040503050406030204" pitchFamily="18" charset="0"/>
                          </a:rPr>
                          <m:t>+3</m:t>
                        </m:r>
                        <m:r>
                          <a:rPr lang="pt-BR" i="1" dirty="0">
                            <a:latin typeface="Cambria Math" panose="02040503050406030204" pitchFamily="18" charset="0"/>
                          </a:rPr>
                          <m:t>𝐴</m:t>
                        </m:r>
                        <m:r>
                          <a:rPr lang="pt-BR" i="1" dirty="0">
                            <a:latin typeface="Cambria Math" panose="02040503050406030204" pitchFamily="18" charset="0"/>
                          </a:rPr>
                          <m:t>−</m:t>
                        </m:r>
                        <m:r>
                          <a:rPr lang="pt-BR" i="1" dirty="0">
                            <a:latin typeface="Cambria Math" panose="02040503050406030204" pitchFamily="18" charset="0"/>
                          </a:rPr>
                          <m:t>𝐵</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   </a:t>
                </a:r>
                <a:r>
                  <a:rPr lang="en-US" dirty="0">
                    <a:solidFill>
                      <a:schemeClr val="tx1"/>
                    </a:solidFill>
                    <a:sym typeface="Wingdings" panose="05000000000000000000" pitchFamily="2" charset="2"/>
                  </a:rPr>
                  <a:t>    </a:t>
                </a:r>
                <a:r>
                  <a:rPr lang="en-US" dirty="0">
                    <a:solidFill>
                      <a:schemeClr val="tx1"/>
                    </a:solidFill>
                  </a:rPr>
                  <a:t>∴3x+5=(A+B)x+3A−B</a:t>
                </a:r>
              </a:p>
              <a:p>
                <a:pPr>
                  <a:lnSpc>
                    <a:spcPct val="120000"/>
                  </a:lnSpc>
                </a:pPr>
                <a:r>
                  <a:rPr lang="en-US" dirty="0">
                    <a:solidFill>
                      <a:schemeClr val="tx1"/>
                    </a:solidFill>
                  </a:rPr>
                  <a:t>Equate coefficients:    A+B =3          and            3A−B =5</a:t>
                </a:r>
              </a:p>
              <a:p>
                <a:pPr>
                  <a:lnSpc>
                    <a:spcPct val="120000"/>
                  </a:lnSpc>
                </a:pPr>
                <a:r>
                  <a:rPr lang="en-US" dirty="0">
                    <a:solidFill>
                      <a:schemeClr val="tx1"/>
                    </a:solidFill>
                  </a:rPr>
                  <a:t>Solving these equations simultaneously gives</a:t>
                </a:r>
              </a:p>
              <a:p>
                <a:pPr>
                  <a:lnSpc>
                    <a:spcPct val="120000"/>
                  </a:lnSpc>
                </a:pPr>
                <a:r>
                  <a:rPr lang="en-US" dirty="0">
                    <a:solidFill>
                      <a:schemeClr val="tx1"/>
                    </a:solidFill>
                  </a:rPr>
                  <a:t>4A=8       and so A=2 and B=1.  Therefore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+5</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oMath>
                </a14:m>
                <a:r>
                  <a:rPr lang="en-US" dirty="0">
                    <a:solidFill>
                      <a:schemeClr val="tx1"/>
                    </a:solidFill>
                  </a:rPr>
                  <a:t>=</a:t>
                </a:r>
                <a:r>
                  <a:rPr lang="en-US" b="1" dirty="0">
                    <a:solidFill>
                      <a:schemeClr val="tx1"/>
                    </a:solidFill>
                  </a:rPr>
                  <a:t> </a:t>
                </a:r>
                <a14:m>
                  <m:oMath xmlns:m="http://schemas.openxmlformats.org/officeDocument/2006/math">
                    <m:f>
                      <m:fPr>
                        <m:ctrlPr>
                          <a:rPr lang="en-US" b="1" i="1" dirty="0">
                            <a:solidFill>
                              <a:schemeClr val="tx1"/>
                            </a:solidFill>
                            <a:latin typeface="Cambria Math" panose="02040503050406030204" pitchFamily="18" charset="0"/>
                          </a:rPr>
                        </m:ctrlPr>
                      </m:fPr>
                      <m:num>
                        <m:r>
                          <a:rPr lang="en-US" b="1" i="1" dirty="0" smtClean="0">
                            <a:solidFill>
                              <a:schemeClr val="tx1"/>
                            </a:solidFill>
                            <a:latin typeface="Cambria Math" panose="02040503050406030204" pitchFamily="18" charset="0"/>
                          </a:rPr>
                          <m:t>𝟐</m:t>
                        </m:r>
                      </m:num>
                      <m:den>
                        <m:r>
                          <a:rPr lang="en-US" b="1" i="1" dirty="0">
                            <a:solidFill>
                              <a:schemeClr val="tx1"/>
                            </a:solidFill>
                            <a:latin typeface="Cambria Math" panose="02040503050406030204" pitchFamily="18" charset="0"/>
                          </a:rPr>
                          <m:t>𝒙</m:t>
                        </m:r>
                        <m:r>
                          <a:rPr lang="en-US" b="1" i="1" dirty="0">
                            <a:solidFill>
                              <a:schemeClr val="tx1"/>
                            </a:solidFill>
                            <a:latin typeface="Cambria Math" panose="02040503050406030204" pitchFamily="18" charset="0"/>
                          </a:rPr>
                          <m:t>−</m:t>
                        </m:r>
                        <m:r>
                          <a:rPr lang="en-US" b="1" i="1" dirty="0">
                            <a:solidFill>
                              <a:schemeClr val="tx1"/>
                            </a:solidFill>
                            <a:latin typeface="Cambria Math" panose="02040503050406030204" pitchFamily="18" charset="0"/>
                          </a:rPr>
                          <m:t>𝟏</m:t>
                        </m:r>
                      </m:den>
                    </m:f>
                    <m:r>
                      <a:rPr lang="en-US" b="1" i="1" dirty="0">
                        <a:solidFill>
                          <a:schemeClr val="tx1"/>
                        </a:solidFill>
                        <a:latin typeface="Cambria Math" panose="02040503050406030204" pitchFamily="18" charset="0"/>
                      </a:rPr>
                      <m:t> </m:t>
                    </m:r>
                  </m:oMath>
                </a14:m>
                <a:r>
                  <a:rPr lang="en-US" dirty="0">
                    <a:solidFill>
                      <a:schemeClr val="tx1"/>
                    </a:solidFill>
                  </a:rPr>
                  <a:t>+</a:t>
                </a:r>
                <a:r>
                  <a:rPr lang="en-US" b="1" dirty="0">
                    <a:solidFill>
                      <a:schemeClr val="tx1"/>
                    </a:solidFill>
                  </a:rPr>
                  <a:t> </a:t>
                </a:r>
                <a14:m>
                  <m:oMath xmlns:m="http://schemas.openxmlformats.org/officeDocument/2006/math">
                    <m:f>
                      <m:fPr>
                        <m:ctrlPr>
                          <a:rPr lang="en-US" b="1" i="1" dirty="0">
                            <a:solidFill>
                              <a:schemeClr val="tx1"/>
                            </a:solidFill>
                            <a:latin typeface="Cambria Math" panose="02040503050406030204" pitchFamily="18" charset="0"/>
                          </a:rPr>
                        </m:ctrlPr>
                      </m:fPr>
                      <m:num>
                        <m:r>
                          <a:rPr lang="en-US" b="1" i="1" dirty="0" smtClean="0">
                            <a:solidFill>
                              <a:schemeClr val="tx1"/>
                            </a:solidFill>
                            <a:latin typeface="Cambria Math" panose="02040503050406030204" pitchFamily="18" charset="0"/>
                          </a:rPr>
                          <m:t>𝟏</m:t>
                        </m:r>
                      </m:num>
                      <m:den>
                        <m:r>
                          <a:rPr lang="en-US" b="1" i="1" dirty="0">
                            <a:solidFill>
                              <a:schemeClr val="tx1"/>
                            </a:solidFill>
                            <a:latin typeface="Cambria Math" panose="02040503050406030204" pitchFamily="18" charset="0"/>
                          </a:rPr>
                          <m:t>𝒙</m:t>
                        </m:r>
                        <m:r>
                          <a:rPr lang="en-US" b="1" i="1" dirty="0">
                            <a:solidFill>
                              <a:schemeClr val="tx1"/>
                            </a:solidFill>
                            <a:latin typeface="Cambria Math" panose="02040503050406030204" pitchFamily="18" charset="0"/>
                          </a:rPr>
                          <m:t>+</m:t>
                        </m:r>
                        <m:r>
                          <a:rPr lang="en-US" b="1" i="1" dirty="0">
                            <a:solidFill>
                              <a:schemeClr val="tx1"/>
                            </a:solidFill>
                            <a:latin typeface="Cambria Math" panose="02040503050406030204" pitchFamily="18" charset="0"/>
                          </a:rPr>
                          <m:t>𝟑</m:t>
                        </m:r>
                      </m:den>
                    </m:f>
                    <m:r>
                      <a:rPr lang="en-US" b="1" i="1" dirty="0">
                        <a:solidFill>
                          <a:schemeClr val="tx1"/>
                        </a:solidFill>
                        <a:latin typeface="Cambria Math" panose="02040503050406030204" pitchFamily="18" charset="0"/>
                      </a:rPr>
                      <m:t> </m:t>
                    </m:r>
                  </m:oMath>
                </a14:m>
                <a:r>
                  <a:rPr lang="en-US" dirty="0">
                    <a:solidFill>
                      <a:schemeClr val="tx1"/>
                    </a:solidFill>
                  </a:rPr>
                  <a:t>	</a:t>
                </a:r>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0" y="823594"/>
                <a:ext cx="12192000" cy="5814949"/>
              </a:xfrm>
              <a:blipFill>
                <a:blip r:embed="rId2"/>
                <a:stretch>
                  <a:fillRect l="-650"/>
                </a:stretch>
              </a:blipFill>
            </p:spPr>
            <p:txBody>
              <a:bodyPr/>
              <a:lstStyle/>
              <a:p>
                <a:r>
                  <a:rPr lang="en-AU">
                    <a:noFill/>
                  </a:rPr>
                  <a:t> </a:t>
                </a:r>
              </a:p>
            </p:txBody>
          </p:sp>
        </mc:Fallback>
      </mc:AlternateContent>
    </p:spTree>
    <p:extLst>
      <p:ext uri="{BB962C8B-B14F-4D97-AF65-F5344CB8AC3E}">
        <p14:creationId xmlns:p14="http://schemas.microsoft.com/office/powerpoint/2010/main" val="4160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0"/>
            <a:ext cx="10515600" cy="823595"/>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823594"/>
                <a:ext cx="12192000" cy="5814949"/>
              </a:xfrm>
            </p:spPr>
            <p:txBody>
              <a:bodyPr>
                <a:normAutofit fontScale="92500" lnSpcReduction="10000"/>
              </a:bodyPr>
              <a:lstStyle/>
              <a:p>
                <a:pPr>
                  <a:lnSpc>
                    <a:spcPct val="120000"/>
                  </a:lnSpc>
                </a:pPr>
                <a:r>
                  <a:rPr lang="en-US" dirty="0">
                    <a:solidFill>
                      <a:schemeClr val="tx1"/>
                    </a:solidFill>
                  </a:rPr>
                  <a:t>Resolve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i="1" dirty="0">
                            <a:solidFill>
                              <a:schemeClr val="tx1"/>
                            </a:solidFill>
                            <a:latin typeface="Cambria Math" panose="02040503050406030204" pitchFamily="18" charset="0"/>
                          </a:rPr>
                          <m:t>3</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+5</m:t>
                        </m:r>
                      </m:num>
                      <m:den>
                        <m:r>
                          <a:rPr lang="en-US" i="1" dirty="0">
                            <a:solidFill>
                              <a:schemeClr val="tx1"/>
                            </a:solidFill>
                            <a:latin typeface="Cambria Math" panose="02040503050406030204" pitchFamily="18" charset="0"/>
                          </a:rPr>
                          <m:t>(</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−1)(</m:t>
                        </m:r>
                        <m:r>
                          <a:rPr lang="en-US" i="1" dirty="0">
                            <a:solidFill>
                              <a:schemeClr val="tx1"/>
                            </a:solidFill>
                            <a:latin typeface="Cambria Math" panose="02040503050406030204" pitchFamily="18" charset="0"/>
                          </a:rPr>
                          <m:t>𝑥</m:t>
                        </m:r>
                        <m:r>
                          <a:rPr lang="en-US" i="1" dirty="0">
                            <a:solidFill>
                              <a:schemeClr val="tx1"/>
                            </a:solidFill>
                            <a:latin typeface="Cambria Math" panose="02040503050406030204" pitchFamily="18" charset="0"/>
                          </a:rPr>
                          <m:t>+3)</m:t>
                        </m:r>
                      </m:den>
                    </m:f>
                    <m:r>
                      <a:rPr lang="en-US" i="1" dirty="0">
                        <a:solidFill>
                          <a:schemeClr val="tx1"/>
                        </a:solidFill>
                        <a:latin typeface="Cambria Math" panose="02040503050406030204" pitchFamily="18" charset="0"/>
                      </a:rPr>
                      <m:t> </m:t>
                    </m:r>
                  </m:oMath>
                </a14:m>
                <a:r>
                  <a:rPr lang="en-US" dirty="0">
                    <a:solidFill>
                      <a:schemeClr val="tx1"/>
                    </a:solidFill>
                  </a:rPr>
                  <a:t> into partial fractions.</a:t>
                </a:r>
              </a:p>
              <a:p>
                <a:pPr>
                  <a:lnSpc>
                    <a:spcPct val="120000"/>
                  </a:lnSpc>
                </a:pPr>
                <a:r>
                  <a:rPr lang="en-US" dirty="0"/>
                  <a:t>Method 2	 From equation (1) we can write:</a:t>
                </a:r>
              </a:p>
              <a:p>
                <a:pPr>
                  <a:lnSpc>
                    <a:spcPct val="120000"/>
                  </a:lnSpc>
                </a:pPr>
                <a:r>
                  <a:rPr lang="en-US" dirty="0"/>
                  <a:t>3x+5=A(x+3)+B(x−1)           (2)  We know that equation (2) is true for all </a:t>
                </a:r>
                <a:r>
                  <a:rPr lang="en-US" dirty="0" err="1"/>
                  <a:t>x∈</a:t>
                </a:r>
                <a:r>
                  <a:rPr lang="en-US" dirty="0" err="1">
                    <a:latin typeface="Castellar" panose="020A0402060406010301" pitchFamily="18" charset="0"/>
                  </a:rPr>
                  <a:t>R</a:t>
                </a:r>
                <a:r>
                  <a:rPr lang="en-US" dirty="0"/>
                  <a:t>∖{1,−3}.</a:t>
                </a:r>
              </a:p>
              <a:p>
                <a:pPr>
                  <a:lnSpc>
                    <a:spcPct val="120000"/>
                  </a:lnSpc>
                </a:pPr>
                <a:r>
                  <a:rPr lang="en-US" dirty="0"/>
                  <a:t>But if this is the case, then it also has to be true for x=1 and x=−3.</a:t>
                </a:r>
              </a:p>
              <a:p>
                <a:pPr>
                  <a:lnSpc>
                    <a:spcPct val="120000"/>
                  </a:lnSpc>
                </a:pPr>
                <a:r>
                  <a:rPr lang="en-US" dirty="0"/>
                  <a:t>Substitute x=1 in equation (2):</a:t>
                </a:r>
              </a:p>
              <a:p>
                <a:pPr>
                  <a:lnSpc>
                    <a:spcPct val="120000"/>
                  </a:lnSpc>
                </a:pPr>
                <a:r>
                  <a:rPr lang="en-US" dirty="0"/>
                  <a:t>8 =4A    ∴ A =2</a:t>
                </a:r>
              </a:p>
              <a:p>
                <a:pPr>
                  <a:lnSpc>
                    <a:spcPct val="120000"/>
                  </a:lnSpc>
                </a:pPr>
                <a:r>
                  <a:rPr lang="en-US" dirty="0"/>
                  <a:t>Substitute x=−3 in equation (2):</a:t>
                </a:r>
              </a:p>
              <a:p>
                <a:pPr>
                  <a:lnSpc>
                    <a:spcPct val="120000"/>
                  </a:lnSpc>
                </a:pPr>
                <a:r>
                  <a:rPr lang="en-US" dirty="0"/>
                  <a:t>−4 =−4B   ∴ B =1	</a:t>
                </a:r>
              </a:p>
              <a:p>
                <a:pPr>
                  <a:lnSpc>
                    <a:spcPct val="120000"/>
                  </a:lnSpc>
                </a:pPr>
                <a:r>
                  <a:rPr lang="en-US" dirty="0"/>
                  <a:t>Note: You could substitute any values of x to find A and B in this way, but these values simplify the calculations.</a:t>
                </a:r>
                <a:r>
                  <a:rPr lang="en-US" dirty="0">
                    <a:solidFill>
                      <a:schemeClr val="tx1"/>
                    </a:solidFill>
                  </a:rPr>
                  <a:t>	</a:t>
                </a:r>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0" y="823594"/>
                <a:ext cx="12192000" cy="5814949"/>
              </a:xfrm>
              <a:blipFill>
                <a:blip r:embed="rId2"/>
                <a:stretch>
                  <a:fillRect l="-750" b="-629"/>
                </a:stretch>
              </a:blipFill>
            </p:spPr>
            <p:txBody>
              <a:bodyPr/>
              <a:lstStyle/>
              <a:p>
                <a:r>
                  <a:rPr lang="en-AU">
                    <a:noFill/>
                  </a:rPr>
                  <a:t> </a:t>
                </a:r>
              </a:p>
            </p:txBody>
          </p:sp>
        </mc:Fallback>
      </mc:AlternateContent>
    </p:spTree>
    <p:extLst>
      <p:ext uri="{BB962C8B-B14F-4D97-AF65-F5344CB8AC3E}">
        <p14:creationId xmlns:p14="http://schemas.microsoft.com/office/powerpoint/2010/main" val="162586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0"/>
            <a:ext cx="10515600" cy="938381"/>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838200" y="938380"/>
                <a:ext cx="10515600" cy="5919619"/>
              </a:xfrm>
            </p:spPr>
            <p:txBody>
              <a:bodyPr>
                <a:normAutofit fontScale="77500" lnSpcReduction="20000"/>
              </a:bodyPr>
              <a:lstStyle/>
              <a:p>
                <a:r>
                  <a:rPr lang="en-US" dirty="0"/>
                  <a:t>Resolve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+10</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e>
                          <m:sup>
                            <m:r>
                              <a:rPr lang="en-US" i="1" dirty="0">
                                <a:solidFill>
                                  <a:schemeClr val="tx1"/>
                                </a:solidFill>
                                <a:latin typeface="Cambria Math" panose="02040503050406030204" pitchFamily="18" charset="0"/>
                              </a:rPr>
                              <m:t>2</m:t>
                            </m:r>
                          </m:sup>
                        </m:sSup>
                      </m:den>
                    </m:f>
                    <m:r>
                      <a:rPr lang="en-US" i="1" dirty="0">
                        <a:solidFill>
                          <a:schemeClr val="tx1"/>
                        </a:solidFill>
                        <a:latin typeface="Cambria Math" panose="02040503050406030204" pitchFamily="18" charset="0"/>
                      </a:rPr>
                      <m:t> </m:t>
                    </m:r>
                  </m:oMath>
                </a14:m>
                <a:r>
                  <a:rPr lang="en-US" dirty="0"/>
                  <a:t> into partial fractions.</a:t>
                </a:r>
              </a:p>
              <a:p>
                <a:r>
                  <a:rPr lang="en-US" dirty="0"/>
                  <a:t>Since the denominator has a repeated linear factor and a single linear factor, there are three partial fractions:</a:t>
                </a:r>
              </a:p>
              <a:p>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+10</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e>
                          <m:sup>
                            <m:r>
                              <a:rPr lang="en-US" i="1" dirty="0">
                                <a:solidFill>
                                  <a:schemeClr val="tx1"/>
                                </a:solidFill>
                                <a:latin typeface="Cambria Math" panose="02040503050406030204" pitchFamily="18" charset="0"/>
                              </a:rPr>
                              <m:t>2</m:t>
                            </m:r>
                          </m:sup>
                        </m:sSup>
                      </m:den>
                    </m:f>
                    <m:r>
                      <a:rPr lang="en-US" i="1" dirty="0">
                        <a:solidFill>
                          <a:schemeClr val="tx1"/>
                        </a:solidFill>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𝐴</m:t>
                        </m:r>
                      </m:num>
                      <m:den>
                        <m:r>
                          <a:rPr lang="en-US" i="1" dirty="0">
                            <a:latin typeface="Cambria Math" panose="02040503050406030204" pitchFamily="18" charset="0"/>
                          </a:rPr>
                          <m:t>𝑥</m:t>
                        </m:r>
                        <m:r>
                          <a:rPr lang="en-US" b="0" i="1" dirty="0" smtClean="0">
                            <a:latin typeface="Cambria Math" panose="02040503050406030204" pitchFamily="18" charset="0"/>
                          </a:rPr>
                          <m:t>+</m:t>
                        </m:r>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𝐵</m:t>
                        </m:r>
                      </m:num>
                      <m:den>
                        <m:r>
                          <a:rPr lang="en-US" i="1" dirty="0">
                            <a:latin typeface="Cambria Math" panose="02040503050406030204" pitchFamily="18" charset="0"/>
                          </a:rPr>
                          <m:t>𝑥</m:t>
                        </m:r>
                        <m:r>
                          <a:rPr lang="en-US" b="0" i="1" dirty="0" smtClean="0">
                            <a:latin typeface="Cambria Math" panose="02040503050406030204" pitchFamily="18" charset="0"/>
                          </a:rPr>
                          <m:t>−</m:t>
                        </m:r>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𝐶</m:t>
                        </m:r>
                      </m:num>
                      <m:den>
                        <m:r>
                          <a:rPr lang="en-US"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𝑥</m:t>
                            </m:r>
                            <m:r>
                              <a:rPr lang="en-US" i="1" dirty="0">
                                <a:latin typeface="Cambria Math" panose="02040503050406030204" pitchFamily="18" charset="0"/>
                              </a:rPr>
                              <m:t>−1)</m:t>
                            </m:r>
                          </m:e>
                          <m:sup>
                            <m:r>
                              <a:rPr lang="en-US" i="1" dirty="0">
                                <a:latin typeface="Cambria Math" panose="02040503050406030204" pitchFamily="18" charset="0"/>
                              </a:rPr>
                              <m:t>2</m:t>
                            </m:r>
                          </m:sup>
                        </m:sSup>
                      </m:den>
                    </m:f>
                    <m:r>
                      <a:rPr lang="en-US" i="1" dirty="0">
                        <a:latin typeface="Cambria Math" panose="02040503050406030204" pitchFamily="18" charset="0"/>
                      </a:rPr>
                      <m:t> </m:t>
                    </m:r>
                  </m:oMath>
                </a14:m>
                <a:r>
                  <a:rPr lang="en-US" dirty="0"/>
                  <a:t>  </a:t>
                </a:r>
                <a:r>
                  <a:rPr lang="en-US" dirty="0">
                    <a:sym typeface="Wingdings" panose="05000000000000000000" pitchFamily="2" charset="2"/>
                  </a:rPr>
                  <a:t>  </a:t>
                </a:r>
                <a:r>
                  <a:rPr lang="en-US" dirty="0"/>
                  <a:t>∴ </a:t>
                </a:r>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+10</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e>
                          <m:sup>
                            <m:r>
                              <a:rPr lang="en-US" i="1" dirty="0">
                                <a:solidFill>
                                  <a:schemeClr val="tx1"/>
                                </a:solidFill>
                                <a:latin typeface="Cambria Math" panose="02040503050406030204" pitchFamily="18" charset="0"/>
                              </a:rPr>
                              <m:t>2</m:t>
                            </m:r>
                          </m:sup>
                        </m:sSup>
                      </m:den>
                    </m:f>
                    <m:r>
                      <a:rPr lang="en-US" i="1" dirty="0">
                        <a:solidFill>
                          <a:schemeClr val="tx1"/>
                        </a:solidFill>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pt-BR" i="1" dirty="0">
                            <a:latin typeface="Cambria Math" panose="02040503050406030204" pitchFamily="18" charset="0"/>
                          </a:rPr>
                          <m:t>𝐴</m:t>
                        </m:r>
                        <m:r>
                          <a:rPr lang="en-US"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𝑥</m:t>
                            </m:r>
                            <m:r>
                              <a:rPr lang="en-US" i="1" dirty="0">
                                <a:latin typeface="Cambria Math" panose="02040503050406030204" pitchFamily="18" charset="0"/>
                              </a:rPr>
                              <m:t>−1)</m:t>
                            </m:r>
                          </m:e>
                          <m:sup>
                            <m:r>
                              <a:rPr lang="en-US" i="1" dirty="0">
                                <a:latin typeface="Cambria Math" panose="02040503050406030204" pitchFamily="18" charset="0"/>
                              </a:rPr>
                              <m:t>2</m:t>
                            </m:r>
                          </m:sup>
                        </m:sSup>
                        <m:r>
                          <a:rPr lang="pt-BR" i="1" dirty="0">
                            <a:latin typeface="Cambria Math" panose="02040503050406030204" pitchFamily="18" charset="0"/>
                          </a:rPr>
                          <m:t>+</m:t>
                        </m:r>
                        <m:r>
                          <a:rPr lang="pt-BR" i="1" dirty="0">
                            <a:latin typeface="Cambria Math" panose="02040503050406030204" pitchFamily="18" charset="0"/>
                          </a:rPr>
                          <m:t>𝐵</m:t>
                        </m:r>
                        <m:r>
                          <a:rPr lang="pt-BR" i="1" dirty="0">
                            <a:latin typeface="Cambria Math" panose="02040503050406030204" pitchFamily="18" charset="0"/>
                          </a:rPr>
                          <m:t>(</m:t>
                        </m:r>
                        <m:r>
                          <a:rPr lang="pt-BR" i="1" dirty="0">
                            <a:latin typeface="Cambria Math" panose="02040503050406030204" pitchFamily="18" charset="0"/>
                          </a:rPr>
                          <m:t>𝑥</m:t>
                        </m:r>
                        <m:r>
                          <a:rPr lang="pt-BR" i="1" dirty="0">
                            <a:latin typeface="Cambria Math" panose="02040503050406030204" pitchFamily="18" charset="0"/>
                          </a:rPr>
                          <m:t>+1)(</m:t>
                        </m:r>
                        <m:r>
                          <a:rPr lang="pt-BR" i="1" dirty="0">
                            <a:latin typeface="Cambria Math" panose="02040503050406030204" pitchFamily="18" charset="0"/>
                          </a:rPr>
                          <m:t>𝑥</m:t>
                        </m:r>
                        <m:r>
                          <a:rPr lang="pt-BR" i="1" dirty="0">
                            <a:latin typeface="Cambria Math" panose="02040503050406030204" pitchFamily="18" charset="0"/>
                          </a:rPr>
                          <m:t>−1)+</m:t>
                        </m:r>
                        <m:r>
                          <a:rPr lang="pt-BR" i="1" dirty="0">
                            <a:latin typeface="Cambria Math" panose="02040503050406030204" pitchFamily="18" charset="0"/>
                          </a:rPr>
                          <m:t>𝐶</m:t>
                        </m:r>
                        <m:r>
                          <a:rPr lang="pt-BR" i="1" dirty="0">
                            <a:latin typeface="Cambria Math" panose="02040503050406030204" pitchFamily="18" charset="0"/>
                          </a:rPr>
                          <m:t>(</m:t>
                        </m:r>
                        <m:r>
                          <a:rPr lang="pt-BR" i="1" dirty="0">
                            <a:latin typeface="Cambria Math" panose="02040503050406030204" pitchFamily="18" charset="0"/>
                          </a:rPr>
                          <m:t>𝑥</m:t>
                        </m:r>
                        <m:r>
                          <a:rPr lang="pt-BR" i="1" dirty="0">
                            <a:latin typeface="Cambria Math" panose="02040503050406030204" pitchFamily="18" charset="0"/>
                          </a:rPr>
                          <m:t>+1)</m:t>
                        </m:r>
                      </m:num>
                      <m:den>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m:t>
                        </m:r>
                        <m:sSup>
                          <m:sSupPr>
                            <m:ctrlPr>
                              <a:rPr lang="en-US" i="1" dirty="0">
                                <a:latin typeface="Cambria Math" panose="02040503050406030204" pitchFamily="18" charset="0"/>
                              </a:rPr>
                            </m:ctrlPr>
                          </m:sSupPr>
                          <m:e>
                            <m:r>
                              <a:rPr lang="en-US" i="1" dirty="0">
                                <a:latin typeface="Cambria Math" panose="02040503050406030204" pitchFamily="18" charset="0"/>
                              </a:rPr>
                              <m:t>𝑥</m:t>
                            </m:r>
                            <m:r>
                              <a:rPr lang="en-US" i="1" dirty="0">
                                <a:latin typeface="Cambria Math" panose="02040503050406030204" pitchFamily="18" charset="0"/>
                              </a:rPr>
                              <m:t>−1)</m:t>
                            </m:r>
                          </m:e>
                          <m:sup>
                            <m:r>
                              <a:rPr lang="en-US" i="1" dirty="0">
                                <a:latin typeface="Cambria Math" panose="02040503050406030204" pitchFamily="18" charset="0"/>
                              </a:rPr>
                              <m:t>2</m:t>
                            </m:r>
                          </m:sup>
                        </m:sSup>
                      </m:den>
                    </m:f>
                    <m:r>
                      <a:rPr lang="en-US" i="1" dirty="0">
                        <a:latin typeface="Cambria Math" panose="02040503050406030204" pitchFamily="18" charset="0"/>
                      </a:rPr>
                      <m:t> </m:t>
                    </m:r>
                  </m:oMath>
                </a14:m>
                <a:endParaRPr lang="en-US" dirty="0"/>
              </a:p>
              <a:p>
                <a:r>
                  <a:rPr lang="en-US" dirty="0"/>
                  <a:t>This gives the equation  2x+10=A</a:t>
                </a:r>
                <a14:m>
                  <m:oMath xmlns:m="http://schemas.openxmlformats.org/officeDocument/2006/math">
                    <m:r>
                      <a:rPr lang="en-US" b="0" i="1" dirty="0" smtClean="0">
                        <a:solidFill>
                          <a:schemeClr val="tx1"/>
                        </a:solidFill>
                        <a:latin typeface="Cambria Math" panose="02040503050406030204" pitchFamily="18" charset="0"/>
                      </a:rPr>
                      <m:t>(</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e>
                      <m:sup>
                        <m:r>
                          <a:rPr lang="en-US" i="1" dirty="0">
                            <a:solidFill>
                              <a:schemeClr val="tx1"/>
                            </a:solidFill>
                            <a:latin typeface="Cambria Math" panose="02040503050406030204" pitchFamily="18" charset="0"/>
                          </a:rPr>
                          <m:t>2</m:t>
                        </m:r>
                      </m:sup>
                    </m:sSup>
                  </m:oMath>
                </a14:m>
                <a:r>
                  <a:rPr lang="en-US" dirty="0"/>
                  <a:t>+B(x+1)(x−1)+C(x+1)</a:t>
                </a:r>
              </a:p>
              <a:p>
                <a:r>
                  <a:rPr lang="en-US" dirty="0"/>
                  <a:t>We will use a combination of methods to find A, B and C.</a:t>
                </a:r>
              </a:p>
              <a:p>
                <a:r>
                  <a:rPr lang="en-US" dirty="0"/>
                  <a:t>Let x=1: </a:t>
                </a:r>
                <a:r>
                  <a:rPr lang="en-US" dirty="0">
                    <a:sym typeface="Wingdings" panose="05000000000000000000" pitchFamily="2" charset="2"/>
                  </a:rPr>
                  <a:t> </a:t>
                </a:r>
                <a:r>
                  <a:rPr lang="en-US" dirty="0"/>
                  <a:t>2(1)+10 =C(1+1)   </a:t>
                </a:r>
                <a:r>
                  <a:rPr lang="en-US" dirty="0">
                    <a:sym typeface="Wingdings" panose="05000000000000000000" pitchFamily="2" charset="2"/>
                  </a:rPr>
                  <a:t>  </a:t>
                </a:r>
                <a:r>
                  <a:rPr lang="en-US" dirty="0"/>
                  <a:t>12C=2  </a:t>
                </a:r>
                <a:r>
                  <a:rPr lang="en-US" dirty="0">
                    <a:sym typeface="Wingdings" panose="05000000000000000000" pitchFamily="2" charset="2"/>
                  </a:rPr>
                  <a:t> </a:t>
                </a:r>
                <a:r>
                  <a:rPr lang="en-US" dirty="0"/>
                  <a:t>∴ C =6 </a:t>
                </a:r>
              </a:p>
              <a:p>
                <a:r>
                  <a:rPr lang="en-US" dirty="0"/>
                  <a:t>Let x=−1:  </a:t>
                </a:r>
                <a:r>
                  <a:rPr lang="en-US" dirty="0">
                    <a:sym typeface="Wingdings" panose="05000000000000000000" pitchFamily="2" charset="2"/>
                  </a:rPr>
                  <a:t>  </a:t>
                </a:r>
                <a:r>
                  <a:rPr lang="en-US" dirty="0"/>
                  <a:t>2(−1)+10 =A(−1−1)2   </a:t>
                </a:r>
                <a:r>
                  <a:rPr lang="en-US" dirty="0">
                    <a:sym typeface="Wingdings" panose="05000000000000000000" pitchFamily="2" charset="2"/>
                  </a:rPr>
                  <a:t>  </a:t>
                </a:r>
                <a:r>
                  <a:rPr lang="en-US" dirty="0"/>
                  <a:t>8 =4A   </a:t>
                </a:r>
                <a:r>
                  <a:rPr lang="en-US" dirty="0">
                    <a:sym typeface="Wingdings" panose="05000000000000000000" pitchFamily="2" charset="2"/>
                  </a:rPr>
                  <a:t>  </a:t>
                </a:r>
                <a:r>
                  <a:rPr lang="en-US" dirty="0"/>
                  <a:t>∴ A =2</a:t>
                </a:r>
              </a:p>
              <a:p>
                <a:r>
                  <a:rPr lang="en-US" dirty="0"/>
                  <a:t>Now substitute these values for A and C:</a:t>
                </a:r>
              </a:p>
              <a:p>
                <a:r>
                  <a:rPr lang="en-US" dirty="0"/>
                  <a:t>2x+10=2 </a:t>
                </a:r>
                <a14:m>
                  <m:oMath xmlns:m="http://schemas.openxmlformats.org/officeDocument/2006/math">
                    <m:r>
                      <a:rPr lang="en-US"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𝑥</m:t>
                        </m:r>
                        <m:r>
                          <a:rPr lang="en-US" i="1" dirty="0">
                            <a:latin typeface="Cambria Math" panose="02040503050406030204" pitchFamily="18" charset="0"/>
                          </a:rPr>
                          <m:t>−1)</m:t>
                        </m:r>
                      </m:e>
                      <m:sup>
                        <m:r>
                          <a:rPr lang="en-US" i="1" dirty="0">
                            <a:latin typeface="Cambria Math" panose="02040503050406030204" pitchFamily="18" charset="0"/>
                          </a:rPr>
                          <m:t>2</m:t>
                        </m:r>
                      </m:sup>
                    </m:sSup>
                  </m:oMath>
                </a14:m>
                <a:r>
                  <a:rPr lang="en-US" dirty="0"/>
                  <a:t>+B(x+1)(x−1)+6(x+1)  (1)</a:t>
                </a:r>
              </a:p>
              <a:p>
                <a:r>
                  <a:rPr lang="en-US" dirty="0"/>
                  <a:t>=2(</a:t>
                </a:r>
                <a14:m>
                  <m:oMath xmlns:m="http://schemas.openxmlformats.org/officeDocument/2006/math">
                    <m:sSup>
                      <m:sSupPr>
                        <m:ctrlPr>
                          <a:rPr lang="en-US" i="1" dirty="0" smtClean="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−2x+1)+B(</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−1)+6(x+1)=(2+B)</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+2x+8−B</a:t>
                </a:r>
              </a:p>
              <a:p>
                <a:r>
                  <a:rPr lang="en-US" dirty="0"/>
                  <a:t>Equate coefficients:   2+B =0  and  8−B =10</a:t>
                </a:r>
              </a:p>
              <a:p>
                <a:r>
                  <a:rPr lang="en-US" dirty="0"/>
                  <a:t>Therefore B=−2 and hence</a:t>
                </a:r>
              </a:p>
              <a:p>
                <a14:m>
                  <m:oMath xmlns:m="http://schemas.openxmlformats.org/officeDocument/2006/math">
                    <m:f>
                      <m:fPr>
                        <m:ctrlPr>
                          <a:rPr lang="en-US" i="1" dirty="0" smtClean="0">
                            <a:solidFill>
                              <a:schemeClr val="tx1"/>
                            </a:solidFill>
                            <a:latin typeface="Cambria Math" panose="02040503050406030204" pitchFamily="18" charset="0"/>
                          </a:rPr>
                        </m:ctrlPr>
                      </m:fPr>
                      <m:num>
                        <m:r>
                          <a:rPr lang="en-US" b="0" i="1" dirty="0" smtClean="0">
                            <a:solidFill>
                              <a:schemeClr val="tx1"/>
                            </a:solidFill>
                            <a:latin typeface="Cambria Math" panose="02040503050406030204" pitchFamily="18" charset="0"/>
                          </a:rPr>
                          <m:t>2</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+10</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e>
                          <m:sup>
                            <m:r>
                              <a:rPr lang="en-US" i="1" dirty="0">
                                <a:solidFill>
                                  <a:schemeClr val="tx1"/>
                                </a:solidFill>
                                <a:latin typeface="Cambria Math" panose="02040503050406030204" pitchFamily="18" charset="0"/>
                              </a:rPr>
                              <m:t>2</m:t>
                            </m:r>
                          </m:sup>
                        </m:sSup>
                      </m:den>
                    </m:f>
                    <m:r>
                      <a:rPr lang="en-US" i="1" dirty="0">
                        <a:solidFill>
                          <a:schemeClr val="tx1"/>
                        </a:solidFill>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2</m:t>
                        </m:r>
                      </m:num>
                      <m:den>
                        <m:r>
                          <a:rPr lang="en-US" i="1" dirty="0">
                            <a:latin typeface="Cambria Math" panose="02040503050406030204" pitchFamily="18" charset="0"/>
                          </a:rPr>
                          <m:t>𝑥</m:t>
                        </m:r>
                        <m:r>
                          <a:rPr lang="en-US" b="0" i="1" dirty="0" smtClean="0">
                            <a:latin typeface="Cambria Math" panose="02040503050406030204" pitchFamily="18" charset="0"/>
                          </a:rPr>
                          <m:t>+</m:t>
                        </m:r>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2</m:t>
                        </m:r>
                      </m:num>
                      <m:den>
                        <m:r>
                          <a:rPr lang="en-US" i="1" dirty="0">
                            <a:latin typeface="Cambria Math" panose="02040503050406030204" pitchFamily="18" charset="0"/>
                          </a:rPr>
                          <m:t>𝑥</m:t>
                        </m:r>
                        <m:r>
                          <a:rPr lang="en-US" b="0" i="1" dirty="0" smtClean="0">
                            <a:latin typeface="Cambria Math" panose="02040503050406030204" pitchFamily="18" charset="0"/>
                          </a:rPr>
                          <m:t>−</m:t>
                        </m:r>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6</m:t>
                        </m:r>
                      </m:num>
                      <m:den>
                        <m:r>
                          <a:rPr lang="en-US"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𝑥</m:t>
                            </m:r>
                            <m:r>
                              <a:rPr lang="en-US" i="1" dirty="0">
                                <a:latin typeface="Cambria Math" panose="02040503050406030204" pitchFamily="18" charset="0"/>
                              </a:rPr>
                              <m:t>−1)</m:t>
                            </m:r>
                          </m:e>
                          <m:sup>
                            <m:r>
                              <a:rPr lang="en-US" i="1" dirty="0">
                                <a:latin typeface="Cambria Math" panose="02040503050406030204" pitchFamily="18" charset="0"/>
                              </a:rPr>
                              <m:t>2</m:t>
                            </m:r>
                          </m:sup>
                        </m:sSup>
                      </m:den>
                    </m:f>
                    <m:r>
                      <a:rPr lang="en-US" i="1" dirty="0">
                        <a:latin typeface="Cambria Math" panose="02040503050406030204" pitchFamily="18" charset="0"/>
                      </a:rPr>
                      <m:t> </m:t>
                    </m:r>
                  </m:oMath>
                </a14:m>
                <a:endParaRPr lang="en-US" dirty="0"/>
              </a:p>
              <a:p>
                <a:r>
                  <a:rPr lang="en-US" dirty="0"/>
                  <a:t>Alternatively, the value of B could be found by substituting x=0 into equation (1).</a:t>
                </a:r>
                <a:endParaRPr lang="en-AU" dirty="0"/>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838200" y="938380"/>
                <a:ext cx="10515600" cy="5919619"/>
              </a:xfrm>
              <a:blipFill>
                <a:blip r:embed="rId2"/>
                <a:stretch>
                  <a:fillRect l="-696" t="-1442"/>
                </a:stretch>
              </a:blipFill>
            </p:spPr>
            <p:txBody>
              <a:bodyPr/>
              <a:lstStyle/>
              <a:p>
                <a:r>
                  <a:rPr lang="en-AU">
                    <a:noFill/>
                  </a:rPr>
                  <a:t> </a:t>
                </a:r>
              </a:p>
            </p:txBody>
          </p:sp>
        </mc:Fallback>
      </mc:AlternateContent>
    </p:spTree>
    <p:extLst>
      <p:ext uri="{BB962C8B-B14F-4D97-AF65-F5344CB8AC3E}">
        <p14:creationId xmlns:p14="http://schemas.microsoft.com/office/powerpoint/2010/main" val="42981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 calcmode="lin" valueType="num">
                                      <p:cBhvr additive="base">
                                        <p:cTn id="6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50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E0299-E2BD-4AB3-A28C-A2A5FF2A8790}"/>
              </a:ext>
            </a:extLst>
          </p:cNvPr>
          <p:cNvSpPr>
            <a:spLocks noGrp="1"/>
          </p:cNvSpPr>
          <p:nvPr>
            <p:ph type="title"/>
          </p:nvPr>
        </p:nvSpPr>
        <p:spPr>
          <a:xfrm>
            <a:off x="838200" y="0"/>
            <a:ext cx="10515600" cy="833054"/>
          </a:xfrm>
        </p:spPr>
        <p:txBody>
          <a:bodyPr/>
          <a:lstStyle/>
          <a:p>
            <a:r>
              <a:rPr lang="en-US" dirty="0"/>
              <a:t>Example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065F3B-4F76-4785-88FB-832E39EA129B}"/>
                  </a:ext>
                </a:extLst>
              </p:cNvPr>
              <p:cNvSpPr>
                <a:spLocks noGrp="1"/>
              </p:cNvSpPr>
              <p:nvPr>
                <p:ph idx="1"/>
              </p:nvPr>
            </p:nvSpPr>
            <p:spPr>
              <a:xfrm>
                <a:off x="0" y="833054"/>
                <a:ext cx="12192000" cy="6024946"/>
              </a:xfrm>
            </p:spPr>
            <p:txBody>
              <a:bodyPr>
                <a:normAutofit fontScale="85000" lnSpcReduction="20000"/>
              </a:bodyPr>
              <a:lstStyle/>
              <a:p>
                <a:r>
                  <a:rPr lang="en-US" dirty="0"/>
                  <a:t>Resolve </a:t>
                </a:r>
                <a14:m>
                  <m:oMath xmlns:m="http://schemas.openxmlformats.org/officeDocument/2006/math">
                    <m:f>
                      <m:fPr>
                        <m:ctrlPr>
                          <a:rPr lang="en-US" i="1" dirty="0" smtClean="0">
                            <a:solidFill>
                              <a:schemeClr val="tx1"/>
                            </a:solidFill>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solidFill>
                              <a:schemeClr val="tx1"/>
                            </a:solidFill>
                            <a:latin typeface="Cambria Math" panose="02040503050406030204" pitchFamily="18" charset="0"/>
                          </a:rPr>
                          <m:t>+6</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den>
                    </m:f>
                    <m:r>
                      <a:rPr lang="en-US" i="1" dirty="0">
                        <a:solidFill>
                          <a:schemeClr val="tx1"/>
                        </a:solidFill>
                        <a:latin typeface="Cambria Math" panose="02040503050406030204" pitchFamily="18" charset="0"/>
                      </a:rPr>
                      <m:t> </m:t>
                    </m:r>
                  </m:oMath>
                </a14:m>
                <a:r>
                  <a:rPr lang="en-US" dirty="0"/>
                  <a:t> into partial fractions.</a:t>
                </a:r>
              </a:p>
              <a:p>
                <a:r>
                  <a:rPr lang="en-US" dirty="0"/>
                  <a:t>Since the denominator has a single linear factor and an irreducible quadratic factor (i.e. cannot be reduced to linear factors), there are two partial fractions:</a:t>
                </a:r>
              </a:p>
              <a:p>
                <a14:m>
                  <m:oMath xmlns:m="http://schemas.openxmlformats.org/officeDocument/2006/math">
                    <m:f>
                      <m:fPr>
                        <m:ctrlPr>
                          <a:rPr lang="en-US" i="1" dirty="0" smtClean="0">
                            <a:solidFill>
                              <a:schemeClr val="tx1"/>
                            </a:solidFill>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solidFill>
                              <a:schemeClr val="tx1"/>
                            </a:solidFill>
                            <a:latin typeface="Cambria Math" panose="02040503050406030204" pitchFamily="18" charset="0"/>
                          </a:rPr>
                          <m:t>+6</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den>
                    </m:f>
                    <m:r>
                      <a:rPr lang="en-US" b="0" i="1" dirty="0" smtClean="0">
                        <a:solidFill>
                          <a:schemeClr val="tx1"/>
                        </a:solidFill>
                        <a:latin typeface="Cambria Math" panose="02040503050406030204" pitchFamily="18" charset="0"/>
                      </a:rPr>
                      <m:t>=</m:t>
                    </m:r>
                    <m:f>
                      <m:fPr>
                        <m:ctrlPr>
                          <a:rPr lang="en-US" b="1" i="1" dirty="0">
                            <a:latin typeface="Cambria Math" panose="02040503050406030204" pitchFamily="18" charset="0"/>
                          </a:rPr>
                        </m:ctrlPr>
                      </m:fPr>
                      <m:num>
                        <m:r>
                          <a:rPr lang="en-US" b="1" i="1" dirty="0">
                            <a:latin typeface="Cambria Math" panose="02040503050406030204" pitchFamily="18" charset="0"/>
                          </a:rPr>
                          <m:t>𝑨</m:t>
                        </m:r>
                      </m:num>
                      <m:den>
                        <m:r>
                          <a:rPr lang="en-US" b="1" i="1" dirty="0">
                            <a:latin typeface="Cambria Math" panose="02040503050406030204" pitchFamily="18" charset="0"/>
                          </a:rPr>
                          <m:t>𝒙</m:t>
                        </m:r>
                        <m:r>
                          <a:rPr lang="en-US" b="1" i="1" dirty="0">
                            <a:latin typeface="Cambria Math" panose="02040503050406030204" pitchFamily="18" charset="0"/>
                          </a:rPr>
                          <m:t>−</m:t>
                        </m:r>
                        <m:r>
                          <a:rPr lang="en-US" b="1" i="1" dirty="0" smtClean="0">
                            <a:latin typeface="Cambria Math" panose="02040503050406030204" pitchFamily="18" charset="0"/>
                          </a:rPr>
                          <m:t>𝟐</m:t>
                        </m:r>
                      </m:den>
                    </m:f>
                    <m:r>
                      <a:rPr lang="en-US" b="1" i="1" dirty="0">
                        <a:latin typeface="Cambria Math" panose="02040503050406030204" pitchFamily="18" charset="0"/>
                      </a:rPr>
                      <m:t> </m:t>
                    </m:r>
                  </m:oMath>
                </a14:m>
                <a:r>
                  <a:rPr lang="en-US" dirty="0"/>
                  <a:t>+</a:t>
                </a:r>
                <a:r>
                  <a:rPr lang="en-US" b="1" dirty="0"/>
                  <a:t> </a:t>
                </a:r>
                <a14:m>
                  <m:oMath xmlns:m="http://schemas.openxmlformats.org/officeDocument/2006/math">
                    <m:f>
                      <m:fPr>
                        <m:ctrlPr>
                          <a:rPr lang="en-US" i="1" dirty="0">
                            <a:latin typeface="Cambria Math" panose="02040503050406030204" pitchFamily="18" charset="0"/>
                          </a:rPr>
                        </m:ctrlPr>
                      </m:fPr>
                      <m:num>
                        <m:r>
                          <a:rPr lang="en-US" b="0" i="1" dirty="0" smtClean="0">
                            <a:latin typeface="Cambria Math" panose="02040503050406030204" pitchFamily="18" charset="0"/>
                          </a:rPr>
                          <m:t>𝐵𝑥</m:t>
                        </m:r>
                        <m:r>
                          <a:rPr lang="en-US" b="0" i="1" dirty="0" smtClean="0">
                            <a:latin typeface="Cambria Math" panose="02040503050406030204" pitchFamily="18" charset="0"/>
                          </a:rPr>
                          <m:t>+</m:t>
                        </m:r>
                        <m:r>
                          <a:rPr lang="en-US" b="0" i="1" dirty="0" smtClean="0">
                            <a:latin typeface="Cambria Math" panose="02040503050406030204" pitchFamily="18" charset="0"/>
                          </a:rPr>
                          <m:t>𝐶</m:t>
                        </m:r>
                      </m:num>
                      <m:den>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m:t>
                        </m:r>
                      </m:den>
                    </m:f>
                  </m:oMath>
                </a14:m>
                <a:r>
                  <a:rPr lang="en-US" dirty="0"/>
                  <a:t>  ∴ </a:t>
                </a:r>
                <a14:m>
                  <m:oMath xmlns:m="http://schemas.openxmlformats.org/officeDocument/2006/math">
                    <m:f>
                      <m:fPr>
                        <m:ctrlPr>
                          <a:rPr lang="en-US" i="1" dirty="0" smtClean="0">
                            <a:solidFill>
                              <a:schemeClr val="tx1"/>
                            </a:solidFill>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solidFill>
                              <a:schemeClr val="tx1"/>
                            </a:solidFill>
                            <a:latin typeface="Cambria Math" panose="02040503050406030204" pitchFamily="18" charset="0"/>
                          </a:rPr>
                          <m:t>+6</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den>
                    </m:f>
                  </m:oMath>
                </a14:m>
                <a:r>
                  <a:rPr lang="en-US" dirty="0"/>
                  <a:t> = </a:t>
                </a:r>
                <a14:m>
                  <m:oMath xmlns:m="http://schemas.openxmlformats.org/officeDocument/2006/math">
                    <m:f>
                      <m:fPr>
                        <m:ctrlPr>
                          <a:rPr lang="en-US" i="1" dirty="0">
                            <a:latin typeface="Cambria Math" panose="02040503050406030204" pitchFamily="18" charset="0"/>
                          </a:rPr>
                        </m:ctrlPr>
                      </m:fPr>
                      <m:num>
                        <m:r>
                          <a:rPr lang="pt-BR" i="1" dirty="0">
                            <a:latin typeface="Cambria Math" panose="02040503050406030204" pitchFamily="18" charset="0"/>
                          </a:rPr>
                          <m:t>𝐴</m:t>
                        </m:r>
                        <m:r>
                          <a:rPr lang="pt-BR" i="1" dirty="0">
                            <a:latin typeface="Cambria Math" panose="02040503050406030204" pitchFamily="18" charset="0"/>
                          </a:rPr>
                          <m:t>(</m:t>
                        </m:r>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pt-BR" i="1" dirty="0">
                            <a:latin typeface="Cambria Math" panose="02040503050406030204" pitchFamily="18" charset="0"/>
                          </a:rPr>
                          <m:t>+</m:t>
                        </m:r>
                        <m:r>
                          <a:rPr lang="pt-BR" i="1" dirty="0">
                            <a:latin typeface="Cambria Math" panose="02040503050406030204" pitchFamily="18" charset="0"/>
                          </a:rPr>
                          <m:t>𝑥</m:t>
                        </m:r>
                        <m:r>
                          <a:rPr lang="pt-BR" i="1" dirty="0">
                            <a:latin typeface="Cambria Math" panose="02040503050406030204" pitchFamily="18" charset="0"/>
                          </a:rPr>
                          <m:t>+1)+(</m:t>
                        </m:r>
                        <m:r>
                          <a:rPr lang="pt-BR" i="1" dirty="0">
                            <a:latin typeface="Cambria Math" panose="02040503050406030204" pitchFamily="18" charset="0"/>
                          </a:rPr>
                          <m:t>𝐵𝑥</m:t>
                        </m:r>
                        <m:r>
                          <a:rPr lang="pt-BR" i="1" dirty="0">
                            <a:latin typeface="Cambria Math" panose="02040503050406030204" pitchFamily="18" charset="0"/>
                          </a:rPr>
                          <m:t>+</m:t>
                        </m:r>
                        <m:r>
                          <a:rPr lang="pt-BR" i="1" dirty="0">
                            <a:latin typeface="Cambria Math" panose="02040503050406030204" pitchFamily="18" charset="0"/>
                          </a:rPr>
                          <m:t>𝐶</m:t>
                        </m:r>
                        <m:r>
                          <a:rPr lang="pt-BR" i="1" dirty="0">
                            <a:latin typeface="Cambria Math" panose="02040503050406030204" pitchFamily="18" charset="0"/>
                          </a:rPr>
                          <m:t>)(</m:t>
                        </m:r>
                        <m:r>
                          <a:rPr lang="pt-BR" i="1" dirty="0">
                            <a:latin typeface="Cambria Math" panose="02040503050406030204" pitchFamily="18" charset="0"/>
                          </a:rPr>
                          <m:t>𝑥</m:t>
                        </m:r>
                        <m:r>
                          <a:rPr lang="pt-BR" i="1" dirty="0">
                            <a:latin typeface="Cambria Math" panose="02040503050406030204" pitchFamily="18" charset="0"/>
                          </a:rPr>
                          <m:t>−2)</m:t>
                        </m:r>
                      </m:num>
                      <m:den>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m:t>
                        </m:r>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   </a:t>
                </a:r>
              </a:p>
              <a:p>
                <a:r>
                  <a:rPr lang="en-US" dirty="0"/>
                  <a:t>This gives the equation  </a:t>
                </a:r>
                <a14:m>
                  <m:oMath xmlns:m="http://schemas.openxmlformats.org/officeDocument/2006/math">
                    <m:sSup>
                      <m:sSupPr>
                        <m:ctrlPr>
                          <a:rPr lang="en-US" i="1" dirty="0" smtClean="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+6</a:t>
                </a:r>
                <a14:m>
                  <m:oMath xmlns:m="http://schemas.openxmlformats.org/officeDocument/2006/math">
                    <m:r>
                      <a:rPr lang="en-US" i="1" dirty="0">
                        <a:latin typeface="Cambria Math" panose="02040503050406030204" pitchFamily="18" charset="0"/>
                      </a:rPr>
                      <m:t>𝑥</m:t>
                    </m:r>
                  </m:oMath>
                </a14:m>
                <a:r>
                  <a:rPr lang="en-US" dirty="0"/>
                  <a:t>+5=A(</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a:t>
                </a:r>
                <a14:m>
                  <m:oMath xmlns:m="http://schemas.openxmlformats.org/officeDocument/2006/math">
                    <m:r>
                      <a:rPr lang="en-US" i="1" dirty="0">
                        <a:latin typeface="Cambria Math" panose="02040503050406030204" pitchFamily="18" charset="0"/>
                      </a:rPr>
                      <m:t>𝑥</m:t>
                    </m:r>
                  </m:oMath>
                </a14:m>
                <a:r>
                  <a:rPr lang="en-US" dirty="0"/>
                  <a:t>+1)+(</a:t>
                </a:r>
                <a:r>
                  <a:rPr lang="en-US" dirty="0" err="1"/>
                  <a:t>B</a:t>
                </a:r>
                <a14:m>
                  <m:oMath xmlns:m="http://schemas.openxmlformats.org/officeDocument/2006/math">
                    <m:r>
                      <a:rPr lang="en-US" i="1" dirty="0">
                        <a:latin typeface="Cambria Math" panose="02040503050406030204" pitchFamily="18" charset="0"/>
                      </a:rPr>
                      <m:t>𝑥</m:t>
                    </m:r>
                  </m:oMath>
                </a14:m>
                <a:r>
                  <a:rPr lang="en-US" dirty="0" err="1"/>
                  <a:t>+C</a:t>
                </a:r>
                <a:r>
                  <a:rPr lang="en-US" dirty="0"/>
                  <a:t>)(</a:t>
                </a:r>
                <a14:m>
                  <m:oMath xmlns:m="http://schemas.openxmlformats.org/officeDocument/2006/math">
                    <m:r>
                      <a:rPr lang="en-US" i="1" dirty="0">
                        <a:latin typeface="Cambria Math" panose="02040503050406030204" pitchFamily="18" charset="0"/>
                      </a:rPr>
                      <m:t>𝑥</m:t>
                    </m:r>
                  </m:oMath>
                </a14:m>
                <a:r>
                  <a:rPr lang="en-US" dirty="0"/>
                  <a:t>−2)     (1)</a:t>
                </a:r>
              </a:p>
              <a:p>
                <a:r>
                  <a:rPr lang="en-US" dirty="0" err="1"/>
                  <a:t>Subsituting</a:t>
                </a:r>
                <a:r>
                  <a:rPr lang="en-US" dirty="0"/>
                  <a:t> x=2:  </a:t>
                </a:r>
                <a14:m>
                  <m:oMath xmlns:m="http://schemas.openxmlformats.org/officeDocument/2006/math">
                    <m:sSup>
                      <m:sSupPr>
                        <m:ctrlPr>
                          <a:rPr lang="en-US" i="1" dirty="0" smtClean="0">
                            <a:latin typeface="Cambria Math" panose="02040503050406030204" pitchFamily="18" charset="0"/>
                          </a:rPr>
                        </m:ctrlPr>
                      </m:sSupPr>
                      <m:e>
                        <m:r>
                          <a:rPr lang="en-US" b="0" i="1" dirty="0" smtClean="0">
                            <a:latin typeface="Cambria Math" panose="02040503050406030204" pitchFamily="18" charset="0"/>
                          </a:rPr>
                          <m:t>2</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+6(2)+5 =A(</a:t>
                </a:r>
                <a14:m>
                  <m:oMath xmlns:m="http://schemas.openxmlformats.org/officeDocument/2006/math">
                    <m:sSup>
                      <m:sSupPr>
                        <m:ctrlPr>
                          <a:rPr lang="en-US" i="1" dirty="0">
                            <a:latin typeface="Cambria Math" panose="02040503050406030204" pitchFamily="18" charset="0"/>
                          </a:rPr>
                        </m:ctrlPr>
                      </m:sSupPr>
                      <m:e>
                        <m:r>
                          <a:rPr lang="en-US" b="0" i="1" dirty="0" smtClean="0">
                            <a:latin typeface="Cambria Math" panose="02040503050406030204" pitchFamily="18" charset="0"/>
                          </a:rPr>
                          <m:t>2</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+2+1)   </a:t>
                </a:r>
                <a:r>
                  <a:rPr lang="en-US" dirty="0">
                    <a:sym typeface="Wingdings" panose="05000000000000000000" pitchFamily="2" charset="2"/>
                  </a:rPr>
                  <a:t>  </a:t>
                </a:r>
                <a:r>
                  <a:rPr lang="en-US" dirty="0"/>
                  <a:t>21 =7A   </a:t>
                </a:r>
                <a:r>
                  <a:rPr lang="en-US" dirty="0">
                    <a:sym typeface="Wingdings" panose="05000000000000000000" pitchFamily="2" charset="2"/>
                  </a:rPr>
                  <a:t>  </a:t>
                </a:r>
                <a:r>
                  <a:rPr lang="en-US" dirty="0"/>
                  <a:t>∴A =3</a:t>
                </a:r>
              </a:p>
              <a:p>
                <a:r>
                  <a:rPr lang="en-US" dirty="0"/>
                  <a:t>We can rewrite equation (1) as</a:t>
                </a:r>
              </a:p>
              <a:p>
                <a14:m>
                  <m:oMath xmlns:m="http://schemas.openxmlformats.org/officeDocument/2006/math">
                    <m:sSup>
                      <m:sSupPr>
                        <m:ctrlPr>
                          <a:rPr lang="en-US" i="1" dirty="0" smtClean="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+6</a:t>
                </a:r>
                <a14:m>
                  <m:oMath xmlns:m="http://schemas.openxmlformats.org/officeDocument/2006/math">
                    <m:r>
                      <a:rPr lang="en-US" i="1" dirty="0">
                        <a:latin typeface="Cambria Math" panose="02040503050406030204" pitchFamily="18" charset="0"/>
                      </a:rPr>
                      <m:t>𝑥</m:t>
                    </m:r>
                  </m:oMath>
                </a14:m>
                <a:r>
                  <a:rPr lang="en-US" dirty="0"/>
                  <a:t>+5=A(</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a:t>
                </a:r>
                <a14:m>
                  <m:oMath xmlns:m="http://schemas.openxmlformats.org/officeDocument/2006/math">
                    <m:r>
                      <a:rPr lang="en-US" i="1" dirty="0">
                        <a:latin typeface="Cambria Math" panose="02040503050406030204" pitchFamily="18" charset="0"/>
                      </a:rPr>
                      <m:t>𝑥</m:t>
                    </m:r>
                  </m:oMath>
                </a14:m>
                <a:r>
                  <a:rPr lang="en-US" dirty="0"/>
                  <a:t>+1)+(</a:t>
                </a:r>
                <a:r>
                  <a:rPr lang="en-US" dirty="0" err="1"/>
                  <a:t>B</a:t>
                </a:r>
                <a14:m>
                  <m:oMath xmlns:m="http://schemas.openxmlformats.org/officeDocument/2006/math">
                    <m:r>
                      <a:rPr lang="en-US" i="1" dirty="0">
                        <a:latin typeface="Cambria Math" panose="02040503050406030204" pitchFamily="18" charset="0"/>
                      </a:rPr>
                      <m:t>𝑥</m:t>
                    </m:r>
                  </m:oMath>
                </a14:m>
                <a:r>
                  <a:rPr lang="en-US" dirty="0" err="1"/>
                  <a:t>+C</a:t>
                </a:r>
                <a:r>
                  <a:rPr lang="en-US" dirty="0"/>
                  <a:t>)(</a:t>
                </a:r>
                <a14:m>
                  <m:oMath xmlns:m="http://schemas.openxmlformats.org/officeDocument/2006/math">
                    <m:r>
                      <a:rPr lang="en-US" i="1" dirty="0">
                        <a:latin typeface="Cambria Math" panose="02040503050406030204" pitchFamily="18" charset="0"/>
                      </a:rPr>
                      <m:t>𝑥</m:t>
                    </m:r>
                  </m:oMath>
                </a14:m>
                <a:r>
                  <a:rPr lang="en-US" dirty="0"/>
                  <a:t>−2)=A(</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a:t>
                </a:r>
                <a14:m>
                  <m:oMath xmlns:m="http://schemas.openxmlformats.org/officeDocument/2006/math">
                    <m:r>
                      <a:rPr lang="en-US" i="1" dirty="0">
                        <a:latin typeface="Cambria Math" panose="02040503050406030204" pitchFamily="18" charset="0"/>
                      </a:rPr>
                      <m:t>𝑥</m:t>
                    </m:r>
                  </m:oMath>
                </a14:m>
                <a:r>
                  <a:rPr lang="en-US" dirty="0"/>
                  <a:t>+1)+B</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−2B</a:t>
                </a:r>
                <a14:m>
                  <m:oMath xmlns:m="http://schemas.openxmlformats.org/officeDocument/2006/math">
                    <m:r>
                      <a:rPr lang="en-US" i="1" dirty="0">
                        <a:latin typeface="Cambria Math" panose="02040503050406030204" pitchFamily="18" charset="0"/>
                      </a:rPr>
                      <m:t>𝑥</m:t>
                    </m:r>
                  </m:oMath>
                </a14:m>
                <a:r>
                  <a:rPr lang="en-US" dirty="0"/>
                  <a:t>+C</a:t>
                </a:r>
                <a14:m>
                  <m:oMath xmlns:m="http://schemas.openxmlformats.org/officeDocument/2006/math">
                    <m:r>
                      <a:rPr lang="en-US" i="1" dirty="0">
                        <a:latin typeface="Cambria Math" panose="02040503050406030204" pitchFamily="18" charset="0"/>
                      </a:rPr>
                      <m:t>𝑥</m:t>
                    </m:r>
                  </m:oMath>
                </a14:m>
                <a:r>
                  <a:rPr lang="en-US" dirty="0"/>
                  <a:t>−2C=(A+B) </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+(A−2B+C)</a:t>
                </a:r>
                <a14:m>
                  <m:oMath xmlns:m="http://schemas.openxmlformats.org/officeDocument/2006/math">
                    <m:r>
                      <a:rPr lang="en-US" i="1" dirty="0">
                        <a:latin typeface="Cambria Math" panose="02040503050406030204" pitchFamily="18" charset="0"/>
                      </a:rPr>
                      <m:t>𝑥</m:t>
                    </m:r>
                  </m:oMath>
                </a14:m>
                <a:r>
                  <a:rPr lang="en-US" dirty="0"/>
                  <a:t>+A−2C</a:t>
                </a:r>
              </a:p>
              <a:p>
                <a:r>
                  <a:rPr lang="en-US" dirty="0"/>
                  <a:t>Since A=3, this gives</a:t>
                </a:r>
              </a:p>
              <a:p>
                <a14:m>
                  <m:oMath xmlns:m="http://schemas.openxmlformats.org/officeDocument/2006/math">
                    <m:sSup>
                      <m:sSupPr>
                        <m:ctrlPr>
                          <a:rPr lang="en-US" i="1" dirty="0" smtClean="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+6</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+5=(3+B)</a:t>
                </a:r>
                <a14:m>
                  <m:oMath xmlns:m="http://schemas.openxmlformats.org/officeDocument/2006/math">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 </m:t>
                    </m:r>
                  </m:oMath>
                </a14:m>
                <a:r>
                  <a:rPr lang="en-US" dirty="0"/>
                  <a:t>+(3−2B+C)</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+3−2C</a:t>
                </a:r>
              </a:p>
              <a:p>
                <a:r>
                  <a:rPr lang="en-US" dirty="0"/>
                  <a:t>Equate coefficients:  3+B =1    ∴B =−2   And     3−2C =5     ∴C =−1</a:t>
                </a:r>
              </a:p>
              <a:p>
                <a:r>
                  <a:rPr lang="en-US" dirty="0"/>
                  <a:t>Check: 3−2B+C=3−2(−2)+(−1)=6</a:t>
                </a:r>
              </a:p>
              <a:p>
                <a:r>
                  <a:rPr lang="en-US" dirty="0"/>
                  <a:t>Therefore </a:t>
                </a:r>
                <a14:m>
                  <m:oMath xmlns:m="http://schemas.openxmlformats.org/officeDocument/2006/math">
                    <m:f>
                      <m:fPr>
                        <m:ctrlPr>
                          <a:rPr lang="en-US" i="1" dirty="0" smtClean="0">
                            <a:solidFill>
                              <a:schemeClr val="tx1"/>
                            </a:solidFill>
                            <a:latin typeface="Cambria Math" panose="02040503050406030204" pitchFamily="18" charset="0"/>
                          </a:rPr>
                        </m:ctrlPr>
                      </m:fPr>
                      <m:num>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b="0" i="1" dirty="0" smtClean="0">
                            <a:solidFill>
                              <a:schemeClr val="tx1"/>
                            </a:solidFill>
                            <a:latin typeface="Cambria Math" panose="02040503050406030204" pitchFamily="18" charset="0"/>
                          </a:rPr>
                          <m:t>+6</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+5</m:t>
                        </m:r>
                      </m:num>
                      <m:den>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sSup>
                          <m:sSupPr>
                            <m:ctrlPr>
                              <a:rPr lang="en-US" i="1" dirty="0">
                                <a:solidFill>
                                  <a:schemeClr val="tx1"/>
                                </a:solidFill>
                                <a:latin typeface="Cambria Math" panose="02040503050406030204" pitchFamily="18" charset="0"/>
                              </a:rPr>
                            </m:ctrlPr>
                          </m:sSupPr>
                          <m:e>
                            <m:r>
                              <a:rPr lang="en-US" i="1" dirty="0">
                                <a:solidFill>
                                  <a:schemeClr val="tx1"/>
                                </a:solidFill>
                                <a:latin typeface="Cambria Math" panose="02040503050406030204" pitchFamily="18" charset="0"/>
                              </a:rPr>
                              <m:t>𝑥</m:t>
                            </m:r>
                          </m:e>
                          <m:sup>
                            <m:r>
                              <a:rPr lang="en-US" i="1" dirty="0">
                                <a:solidFill>
                                  <a:schemeClr val="tx1"/>
                                </a:solidFill>
                                <a:latin typeface="Cambria Math" panose="02040503050406030204" pitchFamily="18" charset="0"/>
                              </a:rPr>
                              <m:t>2</m:t>
                            </m:r>
                          </m:sup>
                        </m:sSup>
                        <m:r>
                          <a:rPr lang="en-US" b="0" i="1" dirty="0" smtClean="0">
                            <a:solidFill>
                              <a:schemeClr val="tx1"/>
                            </a:solidFill>
                            <a:latin typeface="Cambria Math" panose="02040503050406030204" pitchFamily="18" charset="0"/>
                          </a:rPr>
                          <m:t>+</m:t>
                        </m:r>
                        <m:r>
                          <a:rPr lang="en-US" b="0" i="1" dirty="0" smtClean="0">
                            <a:solidFill>
                              <a:schemeClr val="tx1"/>
                            </a:solidFill>
                            <a:latin typeface="Cambria Math" panose="02040503050406030204" pitchFamily="18" charset="0"/>
                          </a:rPr>
                          <m:t>𝑥</m:t>
                        </m:r>
                        <m:r>
                          <a:rPr lang="en-US" b="0" i="1" dirty="0" smtClean="0">
                            <a:solidFill>
                              <a:schemeClr val="tx1"/>
                            </a:solidFill>
                            <a:latin typeface="Cambria Math" panose="02040503050406030204" pitchFamily="18" charset="0"/>
                          </a:rPr>
                          <m:t>+1)</m:t>
                        </m:r>
                      </m:den>
                    </m:f>
                    <m:r>
                      <a:rPr lang="en-US" b="0" i="1" dirty="0" smtClean="0">
                        <a:solidFill>
                          <a:schemeClr val="tx1"/>
                        </a:solidFill>
                        <a:latin typeface="Cambria Math" panose="02040503050406030204" pitchFamily="18" charset="0"/>
                      </a:rPr>
                      <m:t> </m:t>
                    </m:r>
                  </m:oMath>
                </a14:m>
                <a:r>
                  <a:rPr lang="en-US" dirty="0"/>
                  <a:t>=</a:t>
                </a:r>
                <a:r>
                  <a:rPr lang="en-US" b="1" dirty="0"/>
                  <a:t> </a:t>
                </a:r>
                <a14:m>
                  <m:oMath xmlns:m="http://schemas.openxmlformats.org/officeDocument/2006/math">
                    <m:f>
                      <m:fPr>
                        <m:ctrlPr>
                          <a:rPr lang="en-US" b="1" i="1" dirty="0">
                            <a:latin typeface="Cambria Math" panose="02040503050406030204" pitchFamily="18" charset="0"/>
                          </a:rPr>
                        </m:ctrlPr>
                      </m:fPr>
                      <m:num>
                        <m:r>
                          <a:rPr lang="en-US" b="1" i="1" dirty="0" smtClean="0">
                            <a:latin typeface="Cambria Math" panose="02040503050406030204" pitchFamily="18" charset="0"/>
                          </a:rPr>
                          <m:t>𝟑</m:t>
                        </m:r>
                      </m:num>
                      <m:den>
                        <m:r>
                          <a:rPr lang="en-US" b="1" i="1" dirty="0">
                            <a:latin typeface="Cambria Math" panose="02040503050406030204" pitchFamily="18" charset="0"/>
                          </a:rPr>
                          <m:t>𝒙</m:t>
                        </m:r>
                        <m:r>
                          <a:rPr lang="en-US" b="1" i="1" dirty="0">
                            <a:latin typeface="Cambria Math" panose="02040503050406030204" pitchFamily="18" charset="0"/>
                          </a:rPr>
                          <m:t>−</m:t>
                        </m:r>
                        <m:r>
                          <a:rPr lang="en-US" b="1" i="1" dirty="0">
                            <a:latin typeface="Cambria Math" panose="02040503050406030204" pitchFamily="18" charset="0"/>
                          </a:rPr>
                          <m:t>𝟐</m:t>
                        </m:r>
                      </m:den>
                    </m:f>
                    <m:r>
                      <a:rPr lang="en-US" b="1" i="1" dirty="0">
                        <a:latin typeface="Cambria Math" panose="02040503050406030204" pitchFamily="18" charset="0"/>
                      </a:rPr>
                      <m:t> </m:t>
                    </m:r>
                  </m:oMath>
                </a14:m>
                <a:r>
                  <a:rPr lang="en-US" dirty="0"/>
                  <a:t>+</a:t>
                </a:r>
                <a:r>
                  <a:rPr lang="en-US" b="1"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m:t>
                        </m:r>
                        <m:r>
                          <a:rPr lang="en-US" b="0" i="1" dirty="0" smtClean="0">
                            <a:latin typeface="Cambria Math" panose="02040503050406030204" pitchFamily="18" charset="0"/>
                          </a:rPr>
                          <m:t>2</m:t>
                        </m:r>
                        <m:r>
                          <a:rPr lang="en-US" i="1" dirty="0">
                            <a:latin typeface="Cambria Math" panose="02040503050406030204" pitchFamily="18" charset="0"/>
                          </a:rPr>
                          <m:t>𝑥</m:t>
                        </m:r>
                        <m:r>
                          <a:rPr lang="en-US" b="0" i="1" dirty="0" smtClean="0">
                            <a:latin typeface="Cambria Math" panose="02040503050406030204" pitchFamily="18" charset="0"/>
                          </a:rPr>
                          <m:t>−1</m:t>
                        </m:r>
                      </m:num>
                      <m:den>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m:t>
                        </m:r>
                      </m:den>
                    </m:f>
                    <m:r>
                      <a:rPr lang="en-US" i="1" dirty="0">
                        <a:latin typeface="Cambria Math" panose="02040503050406030204" pitchFamily="18" charset="0"/>
                      </a:rPr>
                      <m:t> </m:t>
                    </m:r>
                  </m:oMath>
                </a14:m>
                <a:r>
                  <a:rPr lang="en-US" dirty="0"/>
                  <a:t>=</a:t>
                </a:r>
                <a:r>
                  <a:rPr lang="en-US" b="1" dirty="0"/>
                  <a:t> </a:t>
                </a:r>
                <a14:m>
                  <m:oMath xmlns:m="http://schemas.openxmlformats.org/officeDocument/2006/math">
                    <m:f>
                      <m:fPr>
                        <m:ctrlPr>
                          <a:rPr lang="en-US" b="1" i="1" dirty="0">
                            <a:latin typeface="Cambria Math" panose="02040503050406030204" pitchFamily="18" charset="0"/>
                          </a:rPr>
                        </m:ctrlPr>
                      </m:fPr>
                      <m:num>
                        <m:r>
                          <a:rPr lang="en-US" b="1" i="1" dirty="0">
                            <a:latin typeface="Cambria Math" panose="02040503050406030204" pitchFamily="18" charset="0"/>
                          </a:rPr>
                          <m:t>𝟑</m:t>
                        </m:r>
                      </m:num>
                      <m:den>
                        <m:r>
                          <a:rPr lang="en-US" b="1" i="1" dirty="0">
                            <a:latin typeface="Cambria Math" panose="02040503050406030204" pitchFamily="18" charset="0"/>
                          </a:rPr>
                          <m:t>𝒙</m:t>
                        </m:r>
                        <m:r>
                          <a:rPr lang="en-US" b="1" i="1" dirty="0">
                            <a:latin typeface="Cambria Math" panose="02040503050406030204" pitchFamily="18" charset="0"/>
                          </a:rPr>
                          <m:t>−</m:t>
                        </m:r>
                        <m:r>
                          <a:rPr lang="en-US" b="1" i="1" dirty="0">
                            <a:latin typeface="Cambria Math" panose="02040503050406030204" pitchFamily="18" charset="0"/>
                          </a:rPr>
                          <m:t>𝟐</m:t>
                        </m:r>
                      </m:den>
                    </m:f>
                    <m:r>
                      <a:rPr lang="en-US" b="1" i="1" dirty="0">
                        <a:latin typeface="Cambria Math" panose="02040503050406030204" pitchFamily="18" charset="0"/>
                      </a:rPr>
                      <m:t> </m:t>
                    </m:r>
                  </m:oMath>
                </a14:m>
                <a:r>
                  <a:rPr lang="en-US" dirty="0"/>
                  <a:t>−</a:t>
                </a:r>
                <a:r>
                  <a:rPr lang="en-US" b="1" dirty="0"/>
                  <a:t> </a:t>
                </a:r>
                <a14:m>
                  <m:oMath xmlns:m="http://schemas.openxmlformats.org/officeDocument/2006/math">
                    <m:f>
                      <m:fPr>
                        <m:ctrlPr>
                          <a:rPr lang="en-US" i="1" dirty="0">
                            <a:latin typeface="Cambria Math" panose="02040503050406030204" pitchFamily="18" charset="0"/>
                          </a:rPr>
                        </m:ctrlPr>
                      </m:fPr>
                      <m:num>
                        <m:r>
                          <a:rPr lang="en-US" i="1" dirty="0">
                            <a:latin typeface="Cambria Math" panose="02040503050406030204" pitchFamily="18" charset="0"/>
                          </a:rPr>
                          <m:t>2</m:t>
                        </m:r>
                        <m:r>
                          <a:rPr lang="en-US" i="1" dirty="0">
                            <a:latin typeface="Cambria Math" panose="02040503050406030204" pitchFamily="18" charset="0"/>
                          </a:rPr>
                          <m:t>𝑥</m:t>
                        </m:r>
                        <m:r>
                          <a:rPr lang="en-US" b="0" i="1" dirty="0" smtClean="0">
                            <a:latin typeface="Cambria Math" panose="02040503050406030204" pitchFamily="18" charset="0"/>
                          </a:rPr>
                          <m:t>+</m:t>
                        </m:r>
                        <m:r>
                          <a:rPr lang="en-US" i="1" dirty="0">
                            <a:latin typeface="Cambria Math" panose="02040503050406030204" pitchFamily="18" charset="0"/>
                          </a:rPr>
                          <m:t>1</m:t>
                        </m:r>
                      </m:num>
                      <m:den>
                        <m:sSup>
                          <m:sSupPr>
                            <m:ctrlPr>
                              <a:rPr lang="en-US" i="1" dirty="0">
                                <a:latin typeface="Cambria Math" panose="02040503050406030204" pitchFamily="18" charset="0"/>
                              </a:rPr>
                            </m:ctrlPr>
                          </m:sSupPr>
                          <m:e>
                            <m:r>
                              <a:rPr lang="en-US" i="1" dirty="0">
                                <a:latin typeface="Cambria Math" panose="02040503050406030204" pitchFamily="18" charset="0"/>
                              </a:rPr>
                              <m:t>𝑥</m:t>
                            </m:r>
                          </m:e>
                          <m:sup>
                            <m:r>
                              <a:rPr lang="en-US" i="1" dirty="0">
                                <a:latin typeface="Cambria Math" panose="02040503050406030204" pitchFamily="18" charset="0"/>
                              </a:rPr>
                              <m:t>2</m:t>
                            </m:r>
                          </m:sup>
                        </m:sSup>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+1</m:t>
                        </m:r>
                      </m:den>
                    </m:f>
                    <m:r>
                      <a:rPr lang="en-US" i="1" dirty="0">
                        <a:latin typeface="Cambria Math" panose="02040503050406030204" pitchFamily="18" charset="0"/>
                      </a:rPr>
                      <m:t> </m:t>
                    </m:r>
                  </m:oMath>
                </a14:m>
                <a:endParaRPr lang="en-US" dirty="0"/>
              </a:p>
              <a:p>
                <a:r>
                  <a:rPr lang="en-US" dirty="0"/>
                  <a:t>Note: The values of B and C could also be found by substituting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 </m:t>
                    </m:r>
                  </m:oMath>
                </a14:m>
                <a:r>
                  <a:rPr lang="en-US" dirty="0"/>
                  <a:t>=0 and </a:t>
                </a:r>
                <a14:m>
                  <m:oMath xmlns:m="http://schemas.openxmlformats.org/officeDocument/2006/math">
                    <m:r>
                      <a:rPr lang="en-US" i="1" dirty="0">
                        <a:latin typeface="Cambria Math" panose="02040503050406030204" pitchFamily="18" charset="0"/>
                      </a:rPr>
                      <m:t>𝑥</m:t>
                    </m:r>
                    <m:r>
                      <a:rPr lang="en-US" i="1" dirty="0">
                        <a:latin typeface="Cambria Math" panose="02040503050406030204" pitchFamily="18" charset="0"/>
                      </a:rPr>
                      <m:t> </m:t>
                    </m:r>
                  </m:oMath>
                </a14:m>
                <a:r>
                  <a:rPr lang="en-US" dirty="0"/>
                  <a:t>=1 in equation (1).</a:t>
                </a:r>
                <a:endParaRPr lang="en-AU" dirty="0"/>
              </a:p>
            </p:txBody>
          </p:sp>
        </mc:Choice>
        <mc:Fallback xmlns="">
          <p:sp>
            <p:nvSpPr>
              <p:cNvPr id="3" name="Content Placeholder 2">
                <a:extLst>
                  <a:ext uri="{FF2B5EF4-FFF2-40B4-BE49-F238E27FC236}">
                    <a16:creationId xmlns:a16="http://schemas.microsoft.com/office/drawing/2014/main" id="{69065F3B-4F76-4785-88FB-832E39EA129B}"/>
                  </a:ext>
                </a:extLst>
              </p:cNvPr>
              <p:cNvSpPr>
                <a:spLocks noGrp="1" noRot="1" noChangeAspect="1" noMove="1" noResize="1" noEditPoints="1" noAdjustHandles="1" noChangeArrowheads="1" noChangeShapeType="1" noTextEdit="1"/>
              </p:cNvSpPr>
              <p:nvPr>
                <p:ph idx="1"/>
              </p:nvPr>
            </p:nvSpPr>
            <p:spPr>
              <a:xfrm>
                <a:off x="0" y="833054"/>
                <a:ext cx="12192000" cy="6024946"/>
              </a:xfrm>
              <a:blipFill>
                <a:blip r:embed="rId2"/>
                <a:stretch>
                  <a:fillRect l="-650" t="-1012" r="-500"/>
                </a:stretch>
              </a:blipFill>
            </p:spPr>
            <p:txBody>
              <a:bodyPr/>
              <a:lstStyle/>
              <a:p>
                <a:r>
                  <a:rPr lang="en-AU">
                    <a:noFill/>
                  </a:rPr>
                  <a:t> </a:t>
                </a:r>
              </a:p>
            </p:txBody>
          </p:sp>
        </mc:Fallback>
      </mc:AlternateContent>
    </p:spTree>
    <p:extLst>
      <p:ext uri="{BB962C8B-B14F-4D97-AF65-F5344CB8AC3E}">
        <p14:creationId xmlns:p14="http://schemas.microsoft.com/office/powerpoint/2010/main" val="272820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additive="base">
                                        <p:cTn id="6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236</TotalTime>
  <Words>1487</Words>
  <Application>Microsoft Office PowerPoint</Application>
  <PresentationFormat>Widescreen</PresentationFormat>
  <Paragraphs>88</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Cambria Math</vt:lpstr>
      <vt:lpstr>Castellar</vt:lpstr>
      <vt:lpstr>Office Theme</vt:lpstr>
      <vt:lpstr>Partial fraction</vt:lpstr>
      <vt:lpstr>PowerPoint Presentation</vt:lpstr>
      <vt:lpstr>A rational function </vt:lpstr>
      <vt:lpstr>Proper fractions</vt:lpstr>
      <vt:lpstr>An algebraic fraction into its partial fractions</vt:lpstr>
      <vt:lpstr>Example </vt:lpstr>
      <vt:lpstr>Example </vt:lpstr>
      <vt:lpstr>Example </vt:lpstr>
      <vt:lpstr>Example </vt:lpstr>
      <vt:lpstr>Improper fractions</vt:lpstr>
      <vt:lpstr>Example </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Partial fraction</dc:title>
  <dc:creator>Lyn ZHANG</dc:creator>
  <cp:lastModifiedBy>Lyn ZHANG</cp:lastModifiedBy>
  <cp:revision>29</cp:revision>
  <dcterms:created xsi:type="dcterms:W3CDTF">2021-07-08T00:42:18Z</dcterms:created>
  <dcterms:modified xsi:type="dcterms:W3CDTF">2021-08-10T22:33:28Z</dcterms:modified>
</cp:coreProperties>
</file>