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56" r:id="rId2"/>
    <p:sldId id="272" r:id="rId3"/>
    <p:sldId id="257" r:id="rId4"/>
    <p:sldId id="258" r:id="rId5"/>
    <p:sldId id="259" r:id="rId6"/>
    <p:sldId id="260" r:id="rId7"/>
    <p:sldId id="271" r:id="rId8"/>
    <p:sldId id="261" r:id="rId9"/>
    <p:sldId id="262" r:id="rId10"/>
    <p:sldId id="263" r:id="rId11"/>
    <p:sldId id="264" r:id="rId12"/>
    <p:sldId id="265"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4" d="100"/>
          <a:sy n="74" d="100"/>
        </p:scale>
        <p:origin x="33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1DF1130-D390-4CB0-972A-81343B58ECCD}" type="datetimeFigureOut">
              <a:rPr lang="en-AU" smtClean="0"/>
              <a:t>11/08/2021</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315F946-B906-469B-9A06-F7F54309ADE8}" type="slidenum">
              <a:rPr lang="en-AU" smtClean="0"/>
              <a:t>‹#›</a:t>
            </a:fld>
            <a:endParaRPr lang="en-AU"/>
          </a:p>
        </p:txBody>
      </p:sp>
    </p:spTree>
    <p:extLst>
      <p:ext uri="{BB962C8B-B14F-4D97-AF65-F5344CB8AC3E}">
        <p14:creationId xmlns:p14="http://schemas.microsoft.com/office/powerpoint/2010/main" val="26570957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https://www.transum.org/Maths/Exercise/Improper_Fractions.asp?Level=3</a:t>
            </a:r>
          </a:p>
        </p:txBody>
      </p:sp>
      <p:sp>
        <p:nvSpPr>
          <p:cNvPr id="4" name="Slide Number Placeholder 3"/>
          <p:cNvSpPr>
            <a:spLocks noGrp="1"/>
          </p:cNvSpPr>
          <p:nvPr>
            <p:ph type="sldNum" sz="quarter" idx="5"/>
          </p:nvPr>
        </p:nvSpPr>
        <p:spPr/>
        <p:txBody>
          <a:bodyPr/>
          <a:lstStyle/>
          <a:p>
            <a:fld id="{0315F946-B906-469B-9A06-F7F54309ADE8}" type="slidenum">
              <a:rPr lang="en-AU" smtClean="0"/>
              <a:t>2</a:t>
            </a:fld>
            <a:endParaRPr lang="en-AU"/>
          </a:p>
        </p:txBody>
      </p:sp>
    </p:spTree>
    <p:extLst>
      <p:ext uri="{BB962C8B-B14F-4D97-AF65-F5344CB8AC3E}">
        <p14:creationId xmlns:p14="http://schemas.microsoft.com/office/powerpoint/2010/main" val="42398971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441E6E1-56D0-4F0B-93DF-E6C4F5AB5946}" type="datetimeFigureOut">
              <a:rPr lang="en-AU" smtClean="0"/>
              <a:t>11/08/2021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971AECD8-F809-456F-8CFB-A31B6F8B5F0B}" type="slidenum">
              <a:rPr lang="en-AU" smtClean="0"/>
              <a:t>‹#›</a:t>
            </a:fld>
            <a:endParaRPr lang="en-AU"/>
          </a:p>
        </p:txBody>
      </p:sp>
    </p:spTree>
    <p:extLst>
      <p:ext uri="{BB962C8B-B14F-4D97-AF65-F5344CB8AC3E}">
        <p14:creationId xmlns:p14="http://schemas.microsoft.com/office/powerpoint/2010/main" val="757272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441E6E1-56D0-4F0B-93DF-E6C4F5AB5946}" type="datetimeFigureOut">
              <a:rPr lang="en-AU" smtClean="0"/>
              <a:t>11/08/2021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971AECD8-F809-456F-8CFB-A31B6F8B5F0B}" type="slidenum">
              <a:rPr lang="en-AU" smtClean="0"/>
              <a:t>‹#›</a:t>
            </a:fld>
            <a:endParaRPr lang="en-AU"/>
          </a:p>
        </p:txBody>
      </p:sp>
    </p:spTree>
    <p:extLst>
      <p:ext uri="{BB962C8B-B14F-4D97-AF65-F5344CB8AC3E}">
        <p14:creationId xmlns:p14="http://schemas.microsoft.com/office/powerpoint/2010/main" val="37580557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441E6E1-56D0-4F0B-93DF-E6C4F5AB5946}" type="datetimeFigureOut">
              <a:rPr lang="en-AU" smtClean="0"/>
              <a:t>11/08/2021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971AECD8-F809-456F-8CFB-A31B6F8B5F0B}" type="slidenum">
              <a:rPr lang="en-AU" smtClean="0"/>
              <a:t>‹#›</a:t>
            </a:fld>
            <a:endParaRPr lang="en-AU"/>
          </a:p>
        </p:txBody>
      </p:sp>
    </p:spTree>
    <p:extLst>
      <p:ext uri="{BB962C8B-B14F-4D97-AF65-F5344CB8AC3E}">
        <p14:creationId xmlns:p14="http://schemas.microsoft.com/office/powerpoint/2010/main" val="39563957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441E6E1-56D0-4F0B-93DF-E6C4F5AB5946}" type="datetimeFigureOut">
              <a:rPr lang="en-AU" smtClean="0"/>
              <a:t>11/08/2021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971AECD8-F809-456F-8CFB-A31B6F8B5F0B}" type="slidenum">
              <a:rPr lang="en-AU" smtClean="0"/>
              <a:t>‹#›</a:t>
            </a:fld>
            <a:endParaRPr lang="en-AU"/>
          </a:p>
        </p:txBody>
      </p:sp>
    </p:spTree>
    <p:extLst>
      <p:ext uri="{BB962C8B-B14F-4D97-AF65-F5344CB8AC3E}">
        <p14:creationId xmlns:p14="http://schemas.microsoft.com/office/powerpoint/2010/main" val="41251434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441E6E1-56D0-4F0B-93DF-E6C4F5AB5946}" type="datetimeFigureOut">
              <a:rPr lang="en-AU" smtClean="0"/>
              <a:t>11/08/2021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971AECD8-F809-456F-8CFB-A31B6F8B5F0B}" type="slidenum">
              <a:rPr lang="en-AU" smtClean="0"/>
              <a:t>‹#›</a:t>
            </a:fld>
            <a:endParaRPr lang="en-AU"/>
          </a:p>
        </p:txBody>
      </p:sp>
    </p:spTree>
    <p:extLst>
      <p:ext uri="{BB962C8B-B14F-4D97-AF65-F5344CB8AC3E}">
        <p14:creationId xmlns:p14="http://schemas.microsoft.com/office/powerpoint/2010/main" val="32997549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441E6E1-56D0-4F0B-93DF-E6C4F5AB5946}" type="datetimeFigureOut">
              <a:rPr lang="en-AU" smtClean="0"/>
              <a:t>11/08/2021</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971AECD8-F809-456F-8CFB-A31B6F8B5F0B}" type="slidenum">
              <a:rPr lang="en-AU" smtClean="0"/>
              <a:t>‹#›</a:t>
            </a:fld>
            <a:endParaRPr lang="en-AU"/>
          </a:p>
        </p:txBody>
      </p:sp>
    </p:spTree>
    <p:extLst>
      <p:ext uri="{BB962C8B-B14F-4D97-AF65-F5344CB8AC3E}">
        <p14:creationId xmlns:p14="http://schemas.microsoft.com/office/powerpoint/2010/main" val="23364485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441E6E1-56D0-4F0B-93DF-E6C4F5AB5946}" type="datetimeFigureOut">
              <a:rPr lang="en-AU" smtClean="0"/>
              <a:t>11/08/2021</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971AECD8-F809-456F-8CFB-A31B6F8B5F0B}" type="slidenum">
              <a:rPr lang="en-AU" smtClean="0"/>
              <a:t>‹#›</a:t>
            </a:fld>
            <a:endParaRPr lang="en-AU"/>
          </a:p>
        </p:txBody>
      </p:sp>
    </p:spTree>
    <p:extLst>
      <p:ext uri="{BB962C8B-B14F-4D97-AF65-F5344CB8AC3E}">
        <p14:creationId xmlns:p14="http://schemas.microsoft.com/office/powerpoint/2010/main" val="7341436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441E6E1-56D0-4F0B-93DF-E6C4F5AB5946}" type="datetimeFigureOut">
              <a:rPr lang="en-AU" smtClean="0"/>
              <a:t>11/08/2021</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971AECD8-F809-456F-8CFB-A31B6F8B5F0B}" type="slidenum">
              <a:rPr lang="en-AU" smtClean="0"/>
              <a:t>‹#›</a:t>
            </a:fld>
            <a:endParaRPr lang="en-AU"/>
          </a:p>
        </p:txBody>
      </p:sp>
    </p:spTree>
    <p:extLst>
      <p:ext uri="{BB962C8B-B14F-4D97-AF65-F5344CB8AC3E}">
        <p14:creationId xmlns:p14="http://schemas.microsoft.com/office/powerpoint/2010/main" val="22124011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41E6E1-56D0-4F0B-93DF-E6C4F5AB5946}" type="datetimeFigureOut">
              <a:rPr lang="en-AU" smtClean="0"/>
              <a:t>11/08/2021</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971AECD8-F809-456F-8CFB-A31B6F8B5F0B}" type="slidenum">
              <a:rPr lang="en-AU" smtClean="0"/>
              <a:t>‹#›</a:t>
            </a:fld>
            <a:endParaRPr lang="en-AU"/>
          </a:p>
        </p:txBody>
      </p:sp>
    </p:spTree>
    <p:extLst>
      <p:ext uri="{BB962C8B-B14F-4D97-AF65-F5344CB8AC3E}">
        <p14:creationId xmlns:p14="http://schemas.microsoft.com/office/powerpoint/2010/main" val="11284262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441E6E1-56D0-4F0B-93DF-E6C4F5AB5946}" type="datetimeFigureOut">
              <a:rPr lang="en-AU" smtClean="0"/>
              <a:t>11/08/2021</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971AECD8-F809-456F-8CFB-A31B6F8B5F0B}" type="slidenum">
              <a:rPr lang="en-AU" smtClean="0"/>
              <a:t>‹#›</a:t>
            </a:fld>
            <a:endParaRPr lang="en-AU"/>
          </a:p>
        </p:txBody>
      </p:sp>
    </p:spTree>
    <p:extLst>
      <p:ext uri="{BB962C8B-B14F-4D97-AF65-F5344CB8AC3E}">
        <p14:creationId xmlns:p14="http://schemas.microsoft.com/office/powerpoint/2010/main" val="13357534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441E6E1-56D0-4F0B-93DF-E6C4F5AB5946}" type="datetimeFigureOut">
              <a:rPr lang="en-AU" smtClean="0"/>
              <a:t>11/08/2021</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971AECD8-F809-456F-8CFB-A31B6F8B5F0B}" type="slidenum">
              <a:rPr lang="en-AU" smtClean="0"/>
              <a:t>‹#›</a:t>
            </a:fld>
            <a:endParaRPr lang="en-AU"/>
          </a:p>
        </p:txBody>
      </p:sp>
    </p:spTree>
    <p:extLst>
      <p:ext uri="{BB962C8B-B14F-4D97-AF65-F5344CB8AC3E}">
        <p14:creationId xmlns:p14="http://schemas.microsoft.com/office/powerpoint/2010/main" val="24776702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441E6E1-56D0-4F0B-93DF-E6C4F5AB5946}" type="datetimeFigureOut">
              <a:rPr lang="en-AU" smtClean="0"/>
              <a:t>11/08/2021</a:t>
            </a:fld>
            <a:endParaRPr lang="en-AU"/>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1AECD8-F809-456F-8CFB-A31B6F8B5F0B}" type="slidenum">
              <a:rPr lang="en-AU" smtClean="0"/>
              <a:t>‹#›</a:t>
            </a:fld>
            <a:endParaRPr lang="en-AU"/>
          </a:p>
        </p:txBody>
      </p:sp>
    </p:spTree>
    <p:extLst>
      <p:ext uri="{BB962C8B-B14F-4D97-AF65-F5344CB8AC3E}">
        <p14:creationId xmlns:p14="http://schemas.microsoft.com/office/powerpoint/2010/main" val="333905688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chemeClr val="accent4">
                <a:lumMod val="0"/>
                <a:lumOff val="100000"/>
              </a:schemeClr>
            </a:gs>
            <a:gs pos="35000">
              <a:schemeClr val="accent4">
                <a:lumMod val="0"/>
                <a:lumOff val="100000"/>
              </a:schemeClr>
            </a:gs>
            <a:gs pos="100000">
              <a:schemeClr val="accent4">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A3ADF0-91D9-4337-B6AC-32D7AFF8E235}"/>
              </a:ext>
            </a:extLst>
          </p:cNvPr>
          <p:cNvSpPr>
            <a:spLocks noGrp="1"/>
          </p:cNvSpPr>
          <p:nvPr>
            <p:ph type="ctrTitle"/>
          </p:nvPr>
        </p:nvSpPr>
        <p:spPr/>
        <p:txBody>
          <a:bodyPr/>
          <a:lstStyle/>
          <a:p>
            <a:r>
              <a:rPr lang="en-AU" dirty="0"/>
              <a:t>Partial fraction</a:t>
            </a:r>
          </a:p>
        </p:txBody>
      </p:sp>
      <p:sp>
        <p:nvSpPr>
          <p:cNvPr id="3" name="Subtitle 2">
            <a:extLst>
              <a:ext uri="{FF2B5EF4-FFF2-40B4-BE49-F238E27FC236}">
                <a16:creationId xmlns:a16="http://schemas.microsoft.com/office/drawing/2014/main" id="{690F5F35-D3FB-488E-A2D1-64068E43C558}"/>
              </a:ext>
            </a:extLst>
          </p:cNvPr>
          <p:cNvSpPr>
            <a:spLocks noGrp="1"/>
          </p:cNvSpPr>
          <p:nvPr>
            <p:ph type="subTitle" idx="1"/>
          </p:nvPr>
        </p:nvSpPr>
        <p:spPr/>
        <p:txBody>
          <a:bodyPr/>
          <a:lstStyle/>
          <a:p>
            <a:r>
              <a:rPr lang="en-AU" dirty="0"/>
              <a:t>5D</a:t>
            </a:r>
          </a:p>
        </p:txBody>
      </p:sp>
    </p:spTree>
    <p:extLst>
      <p:ext uri="{BB962C8B-B14F-4D97-AF65-F5344CB8AC3E}">
        <p14:creationId xmlns:p14="http://schemas.microsoft.com/office/powerpoint/2010/main" val="35314045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0"/>
                <a:lumOff val="100000"/>
              </a:schemeClr>
            </a:gs>
            <a:gs pos="50000">
              <a:schemeClr val="accent4">
                <a:lumMod val="0"/>
                <a:lumOff val="100000"/>
              </a:schemeClr>
            </a:gs>
            <a:gs pos="100000">
              <a:schemeClr val="accent4">
                <a:lumMod val="100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3E0299-E2BD-4AB3-A28C-A2A5FF2A8790}"/>
              </a:ext>
            </a:extLst>
          </p:cNvPr>
          <p:cNvSpPr>
            <a:spLocks noGrp="1"/>
          </p:cNvSpPr>
          <p:nvPr>
            <p:ph type="title"/>
          </p:nvPr>
        </p:nvSpPr>
        <p:spPr/>
        <p:txBody>
          <a:bodyPr/>
          <a:lstStyle/>
          <a:p>
            <a:r>
              <a:rPr lang="en-AU" dirty="0"/>
              <a:t>Improper fractions</a:t>
            </a:r>
          </a:p>
        </p:txBody>
      </p:sp>
      <p:sp>
        <p:nvSpPr>
          <p:cNvPr id="3" name="Content Placeholder 2">
            <a:extLst>
              <a:ext uri="{FF2B5EF4-FFF2-40B4-BE49-F238E27FC236}">
                <a16:creationId xmlns:a16="http://schemas.microsoft.com/office/drawing/2014/main" id="{69065F3B-4F76-4785-88FB-832E39EA129B}"/>
              </a:ext>
            </a:extLst>
          </p:cNvPr>
          <p:cNvSpPr>
            <a:spLocks noGrp="1"/>
          </p:cNvSpPr>
          <p:nvPr>
            <p:ph idx="1"/>
          </p:nvPr>
        </p:nvSpPr>
        <p:spPr/>
        <p:txBody>
          <a:bodyPr/>
          <a:lstStyle/>
          <a:p>
            <a:r>
              <a:rPr lang="en-US" dirty="0"/>
              <a:t>Improper algebraic fractions can be expressed as a sum of partial fractions by first dividing the denominator into the numerator to produce a quotient and a proper fraction. This proper fraction can then be resolved into its partial fractions using the techniques just introduced.</a:t>
            </a:r>
            <a:endParaRPr lang="en-AU" dirty="0"/>
          </a:p>
        </p:txBody>
      </p:sp>
    </p:spTree>
    <p:extLst>
      <p:ext uri="{BB962C8B-B14F-4D97-AF65-F5344CB8AC3E}">
        <p14:creationId xmlns:p14="http://schemas.microsoft.com/office/powerpoint/2010/main" val="29004080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0"/>
                <a:lumOff val="100000"/>
              </a:schemeClr>
            </a:gs>
            <a:gs pos="50000">
              <a:schemeClr val="accent4">
                <a:lumMod val="0"/>
                <a:lumOff val="100000"/>
              </a:schemeClr>
            </a:gs>
            <a:gs pos="100000">
              <a:schemeClr val="accent4">
                <a:lumMod val="100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3E0299-E2BD-4AB3-A28C-A2A5FF2A8790}"/>
              </a:ext>
            </a:extLst>
          </p:cNvPr>
          <p:cNvSpPr>
            <a:spLocks noGrp="1"/>
          </p:cNvSpPr>
          <p:nvPr>
            <p:ph type="title"/>
          </p:nvPr>
        </p:nvSpPr>
        <p:spPr/>
        <p:txBody>
          <a:bodyPr/>
          <a:lstStyle/>
          <a:p>
            <a:r>
              <a:rPr lang="en-US" dirty="0"/>
              <a:t>Example </a:t>
            </a:r>
            <a:endParaRPr lang="en-AU"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69065F3B-4F76-4785-88FB-832E39EA129B}"/>
                  </a:ext>
                </a:extLst>
              </p:cNvPr>
              <p:cNvSpPr>
                <a:spLocks noGrp="1"/>
              </p:cNvSpPr>
              <p:nvPr>
                <p:ph idx="1"/>
              </p:nvPr>
            </p:nvSpPr>
            <p:spPr/>
            <p:txBody>
              <a:bodyPr>
                <a:normAutofit/>
              </a:bodyPr>
              <a:lstStyle/>
              <a:p>
                <a:r>
                  <a:rPr lang="en-US" dirty="0"/>
                  <a:t>Express </a:t>
                </a:r>
                <a14:m>
                  <m:oMath xmlns:m="http://schemas.openxmlformats.org/officeDocument/2006/math">
                    <m:f>
                      <m:fPr>
                        <m:ctrlPr>
                          <a:rPr lang="en-US" i="1" dirty="0" smtClean="0">
                            <a:latin typeface="Cambria Math" panose="02040503050406030204" pitchFamily="18" charset="0"/>
                          </a:rPr>
                        </m:ctrlPr>
                      </m:fPr>
                      <m:num>
                        <m:sSup>
                          <m:sSupPr>
                            <m:ctrlPr>
                              <a:rPr lang="en-US" i="1" dirty="0">
                                <a:latin typeface="Cambria Math" panose="02040503050406030204" pitchFamily="18" charset="0"/>
                              </a:rPr>
                            </m:ctrlPr>
                          </m:sSupPr>
                          <m:e>
                            <m:r>
                              <a:rPr lang="en-US" i="1" dirty="0">
                                <a:latin typeface="Cambria Math" panose="02040503050406030204" pitchFamily="18" charset="0"/>
                              </a:rPr>
                              <m:t>𝑥</m:t>
                            </m:r>
                          </m:e>
                          <m:sup>
                            <m:r>
                              <a:rPr lang="en-US" b="0" i="1" dirty="0" smtClean="0">
                                <a:latin typeface="Cambria Math" panose="02040503050406030204" pitchFamily="18" charset="0"/>
                              </a:rPr>
                              <m:t>5</m:t>
                            </m:r>
                          </m:sup>
                        </m:sSup>
                        <m:r>
                          <a:rPr lang="en-US" b="0" i="1" dirty="0" smtClean="0">
                            <a:latin typeface="Cambria Math" panose="02040503050406030204" pitchFamily="18" charset="0"/>
                          </a:rPr>
                          <m:t>+2</m:t>
                        </m:r>
                      </m:num>
                      <m:den>
                        <m:r>
                          <a:rPr lang="en-US" b="0" i="1" dirty="0" smtClean="0">
                            <a:latin typeface="Cambria Math" panose="02040503050406030204" pitchFamily="18" charset="0"/>
                          </a:rPr>
                          <m:t>2</m:t>
                        </m:r>
                        <m:sSup>
                          <m:sSupPr>
                            <m:ctrlPr>
                              <a:rPr lang="en-US" i="1" dirty="0">
                                <a:latin typeface="Cambria Math" panose="02040503050406030204" pitchFamily="18" charset="0"/>
                              </a:rPr>
                            </m:ctrlPr>
                          </m:sSupPr>
                          <m:e>
                            <m:r>
                              <a:rPr lang="en-US" i="1" dirty="0">
                                <a:latin typeface="Cambria Math" panose="02040503050406030204" pitchFamily="18" charset="0"/>
                              </a:rPr>
                              <m:t>𝑥</m:t>
                            </m:r>
                          </m:e>
                          <m:sup>
                            <m:r>
                              <a:rPr lang="en-US" i="1" dirty="0">
                                <a:latin typeface="Cambria Math" panose="02040503050406030204" pitchFamily="18" charset="0"/>
                              </a:rPr>
                              <m:t>2</m:t>
                            </m:r>
                          </m:sup>
                        </m:sSup>
                        <m:r>
                          <a:rPr lang="en-US" b="0" i="1" dirty="0" smtClean="0">
                            <a:latin typeface="Cambria Math" panose="02040503050406030204" pitchFamily="18" charset="0"/>
                          </a:rPr>
                          <m:t>−1</m:t>
                        </m:r>
                      </m:den>
                    </m:f>
                    <m:r>
                      <a:rPr lang="en-US" i="1" dirty="0">
                        <a:latin typeface="Cambria Math" panose="02040503050406030204" pitchFamily="18" charset="0"/>
                      </a:rPr>
                      <m:t> </m:t>
                    </m:r>
                  </m:oMath>
                </a14:m>
                <a:r>
                  <a:rPr lang="en-US" dirty="0"/>
                  <a:t> as partial fractions.</a:t>
                </a:r>
              </a:p>
              <a:p>
                <a:r>
                  <a:rPr lang="en-US" dirty="0"/>
                  <a:t>Dividing through:</a:t>
                </a:r>
              </a:p>
              <a:p>
                <a:r>
                  <a:rPr lang="en-US" dirty="0"/>
                  <a:t>Therefore</a:t>
                </a:r>
              </a:p>
              <a:p>
                <a14:m>
                  <m:oMath xmlns:m="http://schemas.openxmlformats.org/officeDocument/2006/math">
                    <m:f>
                      <m:fPr>
                        <m:ctrlPr>
                          <a:rPr lang="en-US" i="1" dirty="0" smtClean="0">
                            <a:latin typeface="Cambria Math" panose="02040503050406030204" pitchFamily="18" charset="0"/>
                          </a:rPr>
                        </m:ctrlPr>
                      </m:fPr>
                      <m:num>
                        <m:sSup>
                          <m:sSupPr>
                            <m:ctrlPr>
                              <a:rPr lang="en-US" i="1" dirty="0">
                                <a:latin typeface="Cambria Math" panose="02040503050406030204" pitchFamily="18" charset="0"/>
                              </a:rPr>
                            </m:ctrlPr>
                          </m:sSupPr>
                          <m:e>
                            <m:r>
                              <a:rPr lang="en-US" i="1" dirty="0">
                                <a:latin typeface="Cambria Math" panose="02040503050406030204" pitchFamily="18" charset="0"/>
                              </a:rPr>
                              <m:t>𝑥</m:t>
                            </m:r>
                          </m:e>
                          <m:sup>
                            <m:r>
                              <a:rPr lang="en-US" b="0" i="1" dirty="0" smtClean="0">
                                <a:latin typeface="Cambria Math" panose="02040503050406030204" pitchFamily="18" charset="0"/>
                              </a:rPr>
                              <m:t>5</m:t>
                            </m:r>
                          </m:sup>
                        </m:sSup>
                        <m:r>
                          <a:rPr lang="en-US" b="0" i="1" dirty="0" smtClean="0">
                            <a:latin typeface="Cambria Math" panose="02040503050406030204" pitchFamily="18" charset="0"/>
                          </a:rPr>
                          <m:t>+2</m:t>
                        </m:r>
                      </m:num>
                      <m:den>
                        <m:r>
                          <a:rPr lang="en-US" b="0" i="1" dirty="0" smtClean="0">
                            <a:latin typeface="Cambria Math" panose="02040503050406030204" pitchFamily="18" charset="0"/>
                          </a:rPr>
                          <m:t>2</m:t>
                        </m:r>
                        <m:sSup>
                          <m:sSupPr>
                            <m:ctrlPr>
                              <a:rPr lang="en-US" i="1" dirty="0">
                                <a:latin typeface="Cambria Math" panose="02040503050406030204" pitchFamily="18" charset="0"/>
                              </a:rPr>
                            </m:ctrlPr>
                          </m:sSupPr>
                          <m:e>
                            <m:r>
                              <a:rPr lang="en-US" i="1" dirty="0">
                                <a:latin typeface="Cambria Math" panose="02040503050406030204" pitchFamily="18" charset="0"/>
                              </a:rPr>
                              <m:t>𝑥</m:t>
                            </m:r>
                          </m:e>
                          <m:sup>
                            <m:r>
                              <a:rPr lang="en-US" i="1" dirty="0">
                                <a:latin typeface="Cambria Math" panose="02040503050406030204" pitchFamily="18" charset="0"/>
                              </a:rPr>
                              <m:t>2</m:t>
                            </m:r>
                          </m:sup>
                        </m:sSup>
                        <m:r>
                          <a:rPr lang="en-US" b="0" i="1" dirty="0" smtClean="0">
                            <a:latin typeface="Cambria Math" panose="02040503050406030204" pitchFamily="18" charset="0"/>
                          </a:rPr>
                          <m:t>−1</m:t>
                        </m:r>
                      </m:den>
                    </m:f>
                    <m:r>
                      <a:rPr lang="en-US" b="0" i="1" dirty="0" smtClean="0">
                        <a:latin typeface="Cambria Math" panose="02040503050406030204" pitchFamily="18" charset="0"/>
                      </a:rPr>
                      <m:t> </m:t>
                    </m:r>
                  </m:oMath>
                </a14:m>
                <a:r>
                  <a:rPr lang="en-US" dirty="0"/>
                  <a:t>= </a:t>
                </a:r>
                <a14:m>
                  <m:oMath xmlns:m="http://schemas.openxmlformats.org/officeDocument/2006/math">
                    <m:sSup>
                      <m:sSupPr>
                        <m:ctrlPr>
                          <a:rPr lang="en-US" i="1" dirty="0">
                            <a:latin typeface="Cambria Math" panose="02040503050406030204" pitchFamily="18" charset="0"/>
                          </a:rPr>
                        </m:ctrlPr>
                      </m:sSupPr>
                      <m:e>
                        <m:r>
                          <a:rPr lang="en-US" i="1" dirty="0">
                            <a:latin typeface="Cambria Math" panose="02040503050406030204" pitchFamily="18" charset="0"/>
                          </a:rPr>
                          <m:t>𝑥</m:t>
                        </m:r>
                      </m:e>
                      <m:sup>
                        <m:r>
                          <a:rPr lang="en-US" b="0" i="1" dirty="0" smtClean="0">
                            <a:latin typeface="Cambria Math" panose="02040503050406030204" pitchFamily="18" charset="0"/>
                          </a:rPr>
                          <m:t>3</m:t>
                        </m:r>
                      </m:sup>
                    </m:sSup>
                    <m:r>
                      <a:rPr lang="en-US" i="1" dirty="0">
                        <a:latin typeface="Cambria Math" panose="02040503050406030204" pitchFamily="18" charset="0"/>
                      </a:rPr>
                      <m:t> </m:t>
                    </m:r>
                  </m:oMath>
                </a14:m>
                <a:r>
                  <a:rPr lang="en-US" dirty="0"/>
                  <a:t>+ </a:t>
                </a:r>
                <a14:m>
                  <m:oMath xmlns:m="http://schemas.openxmlformats.org/officeDocument/2006/math">
                    <m:r>
                      <a:rPr lang="en-US" i="1" dirty="0">
                        <a:latin typeface="Cambria Math" panose="02040503050406030204" pitchFamily="18" charset="0"/>
                      </a:rPr>
                      <m:t>𝑥</m:t>
                    </m:r>
                    <m:r>
                      <a:rPr lang="en-US" i="1" dirty="0">
                        <a:latin typeface="Cambria Math" panose="02040503050406030204" pitchFamily="18" charset="0"/>
                      </a:rPr>
                      <m:t> </m:t>
                    </m:r>
                  </m:oMath>
                </a14:m>
                <a:r>
                  <a:rPr lang="en-US" dirty="0"/>
                  <a:t>+ </a:t>
                </a:r>
                <a14:m>
                  <m:oMath xmlns:m="http://schemas.openxmlformats.org/officeDocument/2006/math">
                    <m:f>
                      <m:fPr>
                        <m:ctrlPr>
                          <a:rPr lang="en-US" i="1" dirty="0">
                            <a:latin typeface="Cambria Math" panose="02040503050406030204" pitchFamily="18" charset="0"/>
                          </a:rPr>
                        </m:ctrlPr>
                      </m:fPr>
                      <m:num>
                        <m:r>
                          <a:rPr lang="en-US" b="0" i="1" dirty="0" smtClean="0">
                            <a:latin typeface="Cambria Math" panose="02040503050406030204" pitchFamily="18" charset="0"/>
                          </a:rPr>
                          <m:t>𝑥</m:t>
                        </m:r>
                        <m:r>
                          <a:rPr lang="en-US" i="1" dirty="0">
                            <a:latin typeface="Cambria Math" panose="02040503050406030204" pitchFamily="18" charset="0"/>
                          </a:rPr>
                          <m:t>+2</m:t>
                        </m:r>
                      </m:num>
                      <m:den>
                        <m:sSup>
                          <m:sSupPr>
                            <m:ctrlPr>
                              <a:rPr lang="en-US" i="1" dirty="0">
                                <a:latin typeface="Cambria Math" panose="02040503050406030204" pitchFamily="18" charset="0"/>
                              </a:rPr>
                            </m:ctrlPr>
                          </m:sSupPr>
                          <m:e>
                            <m:r>
                              <a:rPr lang="en-US" i="1" dirty="0">
                                <a:latin typeface="Cambria Math" panose="02040503050406030204" pitchFamily="18" charset="0"/>
                              </a:rPr>
                              <m:t>𝑥</m:t>
                            </m:r>
                          </m:e>
                          <m:sup>
                            <m:r>
                              <a:rPr lang="en-US" i="1" dirty="0">
                                <a:latin typeface="Cambria Math" panose="02040503050406030204" pitchFamily="18" charset="0"/>
                              </a:rPr>
                              <m:t>2</m:t>
                            </m:r>
                          </m:sup>
                        </m:sSup>
                        <m:r>
                          <a:rPr lang="en-US" i="1" dirty="0">
                            <a:latin typeface="Cambria Math" panose="02040503050406030204" pitchFamily="18" charset="0"/>
                          </a:rPr>
                          <m:t>−1</m:t>
                        </m:r>
                      </m:den>
                    </m:f>
                    <m:r>
                      <a:rPr lang="en-US" i="1" dirty="0">
                        <a:latin typeface="Cambria Math" panose="02040503050406030204" pitchFamily="18" charset="0"/>
                      </a:rPr>
                      <m:t> </m:t>
                    </m:r>
                  </m:oMath>
                </a14:m>
                <a:endParaRPr lang="en-US" dirty="0"/>
              </a:p>
              <a:p>
                <a:r>
                  <a:rPr lang="en-US" dirty="0"/>
                  <a:t>By expressing </a:t>
                </a:r>
                <a14:m>
                  <m:oMath xmlns:m="http://schemas.openxmlformats.org/officeDocument/2006/math">
                    <m:f>
                      <m:fPr>
                        <m:ctrlPr>
                          <a:rPr lang="en-US" i="1" dirty="0" smtClean="0">
                            <a:latin typeface="Cambria Math" panose="02040503050406030204" pitchFamily="18" charset="0"/>
                          </a:rPr>
                        </m:ctrlPr>
                      </m:fPr>
                      <m:num>
                        <m:r>
                          <a:rPr lang="en-US" b="0" i="1" dirty="0" smtClean="0">
                            <a:latin typeface="Cambria Math" panose="02040503050406030204" pitchFamily="18" charset="0"/>
                          </a:rPr>
                          <m:t>𝑥</m:t>
                        </m:r>
                        <m:r>
                          <a:rPr lang="en-US" i="1" dirty="0">
                            <a:latin typeface="Cambria Math" panose="02040503050406030204" pitchFamily="18" charset="0"/>
                          </a:rPr>
                          <m:t>+2</m:t>
                        </m:r>
                      </m:num>
                      <m:den>
                        <m:sSup>
                          <m:sSupPr>
                            <m:ctrlPr>
                              <a:rPr lang="en-US" i="1" dirty="0">
                                <a:latin typeface="Cambria Math" panose="02040503050406030204" pitchFamily="18" charset="0"/>
                              </a:rPr>
                            </m:ctrlPr>
                          </m:sSupPr>
                          <m:e>
                            <m:r>
                              <a:rPr lang="en-US" i="1" dirty="0">
                                <a:latin typeface="Cambria Math" panose="02040503050406030204" pitchFamily="18" charset="0"/>
                              </a:rPr>
                              <m:t>𝑥</m:t>
                            </m:r>
                          </m:e>
                          <m:sup>
                            <m:r>
                              <a:rPr lang="en-US" i="1" dirty="0">
                                <a:latin typeface="Cambria Math" panose="02040503050406030204" pitchFamily="18" charset="0"/>
                              </a:rPr>
                              <m:t>2</m:t>
                            </m:r>
                          </m:sup>
                        </m:sSup>
                        <m:r>
                          <a:rPr lang="en-US" i="1" dirty="0">
                            <a:latin typeface="Cambria Math" panose="02040503050406030204" pitchFamily="18" charset="0"/>
                          </a:rPr>
                          <m:t>−1</m:t>
                        </m:r>
                      </m:den>
                    </m:f>
                    <m:r>
                      <a:rPr lang="en-US" i="1" dirty="0">
                        <a:latin typeface="Cambria Math" panose="02040503050406030204" pitchFamily="18" charset="0"/>
                      </a:rPr>
                      <m:t> </m:t>
                    </m:r>
                  </m:oMath>
                </a14:m>
                <a:r>
                  <a:rPr lang="en-US" dirty="0"/>
                  <a:t>= </a:t>
                </a:r>
                <a14:m>
                  <m:oMath xmlns:m="http://schemas.openxmlformats.org/officeDocument/2006/math">
                    <m:f>
                      <m:fPr>
                        <m:ctrlPr>
                          <a:rPr lang="en-US" i="1" dirty="0">
                            <a:latin typeface="Cambria Math" panose="02040503050406030204" pitchFamily="18" charset="0"/>
                          </a:rPr>
                        </m:ctrlPr>
                      </m:fPr>
                      <m:num>
                        <m:r>
                          <a:rPr lang="en-US" i="1" dirty="0">
                            <a:latin typeface="Cambria Math" panose="02040503050406030204" pitchFamily="18" charset="0"/>
                          </a:rPr>
                          <m:t>𝑥</m:t>
                        </m:r>
                        <m:r>
                          <a:rPr lang="en-US" i="1" dirty="0">
                            <a:latin typeface="Cambria Math" panose="02040503050406030204" pitchFamily="18" charset="0"/>
                          </a:rPr>
                          <m:t>+2</m:t>
                        </m:r>
                      </m:num>
                      <m:den>
                        <m:r>
                          <a:rPr lang="en-US" b="0" i="1" dirty="0" smtClean="0">
                            <a:latin typeface="Cambria Math" panose="02040503050406030204" pitchFamily="18" charset="0"/>
                          </a:rPr>
                          <m:t>(</m:t>
                        </m:r>
                        <m:r>
                          <a:rPr lang="en-US" b="0" i="1" dirty="0" smtClean="0">
                            <a:latin typeface="Cambria Math" panose="02040503050406030204" pitchFamily="18" charset="0"/>
                          </a:rPr>
                          <m:t>𝑥</m:t>
                        </m:r>
                        <m:r>
                          <a:rPr lang="en-US" b="0" i="1" dirty="0" smtClean="0">
                            <a:latin typeface="Cambria Math" panose="02040503050406030204" pitchFamily="18" charset="0"/>
                          </a:rPr>
                          <m:t>+1)(</m:t>
                        </m:r>
                        <m:r>
                          <a:rPr lang="en-US" b="0" i="1" dirty="0" smtClean="0">
                            <a:latin typeface="Cambria Math" panose="02040503050406030204" pitchFamily="18" charset="0"/>
                          </a:rPr>
                          <m:t>𝑥</m:t>
                        </m:r>
                        <m:r>
                          <a:rPr lang="en-US" b="0" i="1" dirty="0" smtClean="0">
                            <a:latin typeface="Cambria Math" panose="02040503050406030204" pitchFamily="18" charset="0"/>
                          </a:rPr>
                          <m:t>−1)</m:t>
                        </m:r>
                      </m:den>
                    </m:f>
                    <m:r>
                      <a:rPr lang="en-US" i="1" dirty="0">
                        <a:latin typeface="Cambria Math" panose="02040503050406030204" pitchFamily="18" charset="0"/>
                      </a:rPr>
                      <m:t> </m:t>
                    </m:r>
                  </m:oMath>
                </a14:m>
                <a:r>
                  <a:rPr lang="en-US" dirty="0"/>
                  <a:t> as partial fractions, we obtain</a:t>
                </a:r>
              </a:p>
              <a:p>
                <a14:m>
                  <m:oMath xmlns:m="http://schemas.openxmlformats.org/officeDocument/2006/math">
                    <m:f>
                      <m:fPr>
                        <m:ctrlPr>
                          <a:rPr lang="en-US" i="1" dirty="0" smtClean="0">
                            <a:latin typeface="Cambria Math" panose="02040503050406030204" pitchFamily="18" charset="0"/>
                          </a:rPr>
                        </m:ctrlPr>
                      </m:fPr>
                      <m:num>
                        <m:sSup>
                          <m:sSupPr>
                            <m:ctrlPr>
                              <a:rPr lang="en-US" i="1" dirty="0">
                                <a:latin typeface="Cambria Math" panose="02040503050406030204" pitchFamily="18" charset="0"/>
                              </a:rPr>
                            </m:ctrlPr>
                          </m:sSupPr>
                          <m:e>
                            <m:r>
                              <a:rPr lang="en-US" i="1" dirty="0">
                                <a:latin typeface="Cambria Math" panose="02040503050406030204" pitchFamily="18" charset="0"/>
                              </a:rPr>
                              <m:t>𝑥</m:t>
                            </m:r>
                          </m:e>
                          <m:sup>
                            <m:r>
                              <a:rPr lang="en-US" b="0" i="1" dirty="0" smtClean="0">
                                <a:latin typeface="Cambria Math" panose="02040503050406030204" pitchFamily="18" charset="0"/>
                              </a:rPr>
                              <m:t>5</m:t>
                            </m:r>
                          </m:sup>
                        </m:sSup>
                        <m:r>
                          <a:rPr lang="en-US" b="0" i="1" dirty="0" smtClean="0">
                            <a:latin typeface="Cambria Math" panose="02040503050406030204" pitchFamily="18" charset="0"/>
                          </a:rPr>
                          <m:t>+2</m:t>
                        </m:r>
                      </m:num>
                      <m:den>
                        <m:r>
                          <a:rPr lang="en-US" b="0" i="1" dirty="0" smtClean="0">
                            <a:latin typeface="Cambria Math" panose="02040503050406030204" pitchFamily="18" charset="0"/>
                          </a:rPr>
                          <m:t>2</m:t>
                        </m:r>
                        <m:sSup>
                          <m:sSupPr>
                            <m:ctrlPr>
                              <a:rPr lang="en-US" i="1" dirty="0">
                                <a:latin typeface="Cambria Math" panose="02040503050406030204" pitchFamily="18" charset="0"/>
                              </a:rPr>
                            </m:ctrlPr>
                          </m:sSupPr>
                          <m:e>
                            <m:r>
                              <a:rPr lang="en-US" i="1" dirty="0">
                                <a:latin typeface="Cambria Math" panose="02040503050406030204" pitchFamily="18" charset="0"/>
                              </a:rPr>
                              <m:t>𝑥</m:t>
                            </m:r>
                          </m:e>
                          <m:sup>
                            <m:r>
                              <a:rPr lang="en-US" i="1" dirty="0">
                                <a:latin typeface="Cambria Math" panose="02040503050406030204" pitchFamily="18" charset="0"/>
                              </a:rPr>
                              <m:t>2</m:t>
                            </m:r>
                          </m:sup>
                        </m:sSup>
                        <m:r>
                          <a:rPr lang="en-US" b="0" i="1" dirty="0" smtClean="0">
                            <a:latin typeface="Cambria Math" panose="02040503050406030204" pitchFamily="18" charset="0"/>
                          </a:rPr>
                          <m:t>−1</m:t>
                        </m:r>
                      </m:den>
                    </m:f>
                    <m:r>
                      <a:rPr lang="en-US" b="0" i="1" dirty="0" smtClean="0">
                        <a:latin typeface="Cambria Math" panose="02040503050406030204" pitchFamily="18" charset="0"/>
                      </a:rPr>
                      <m:t> </m:t>
                    </m:r>
                  </m:oMath>
                </a14:m>
                <a:r>
                  <a:rPr lang="en-US" dirty="0"/>
                  <a:t>= </a:t>
                </a:r>
                <a14:m>
                  <m:oMath xmlns:m="http://schemas.openxmlformats.org/officeDocument/2006/math">
                    <m:sSup>
                      <m:sSupPr>
                        <m:ctrlPr>
                          <a:rPr lang="en-US" i="1" dirty="0">
                            <a:latin typeface="Cambria Math" panose="02040503050406030204" pitchFamily="18" charset="0"/>
                          </a:rPr>
                        </m:ctrlPr>
                      </m:sSupPr>
                      <m:e>
                        <m:r>
                          <a:rPr lang="en-US" i="1" dirty="0">
                            <a:latin typeface="Cambria Math" panose="02040503050406030204" pitchFamily="18" charset="0"/>
                          </a:rPr>
                          <m:t>𝑥</m:t>
                        </m:r>
                      </m:e>
                      <m:sup>
                        <m:r>
                          <a:rPr lang="en-US" b="0" i="1" dirty="0" smtClean="0">
                            <a:latin typeface="Cambria Math" panose="02040503050406030204" pitchFamily="18" charset="0"/>
                          </a:rPr>
                          <m:t>3</m:t>
                        </m:r>
                      </m:sup>
                    </m:sSup>
                    <m:r>
                      <a:rPr lang="en-US" i="1" dirty="0">
                        <a:latin typeface="Cambria Math" panose="02040503050406030204" pitchFamily="18" charset="0"/>
                      </a:rPr>
                      <m:t> </m:t>
                    </m:r>
                  </m:oMath>
                </a14:m>
                <a:r>
                  <a:rPr lang="en-US" dirty="0"/>
                  <a:t>+ </a:t>
                </a:r>
                <a14:m>
                  <m:oMath xmlns:m="http://schemas.openxmlformats.org/officeDocument/2006/math">
                    <m:r>
                      <a:rPr lang="en-US" i="1" dirty="0">
                        <a:latin typeface="Cambria Math" panose="02040503050406030204" pitchFamily="18" charset="0"/>
                      </a:rPr>
                      <m:t>𝑥</m:t>
                    </m:r>
                    <m:r>
                      <a:rPr lang="en-US" i="1" dirty="0">
                        <a:latin typeface="Cambria Math" panose="02040503050406030204" pitchFamily="18" charset="0"/>
                      </a:rPr>
                      <m:t> </m:t>
                    </m:r>
                  </m:oMath>
                </a14:m>
                <a:r>
                  <a:rPr lang="en-US" dirty="0"/>
                  <a:t>− </a:t>
                </a:r>
                <a14:m>
                  <m:oMath xmlns:m="http://schemas.openxmlformats.org/officeDocument/2006/math">
                    <m:f>
                      <m:fPr>
                        <m:ctrlPr>
                          <a:rPr lang="en-US" i="1" dirty="0">
                            <a:latin typeface="Cambria Math" panose="02040503050406030204" pitchFamily="18" charset="0"/>
                          </a:rPr>
                        </m:ctrlPr>
                      </m:fPr>
                      <m:num>
                        <m:r>
                          <a:rPr lang="en-US" b="0" i="1" dirty="0" smtClean="0">
                            <a:latin typeface="Cambria Math" panose="02040503050406030204" pitchFamily="18" charset="0"/>
                          </a:rPr>
                          <m:t>1</m:t>
                        </m:r>
                      </m:num>
                      <m:den>
                        <m:r>
                          <a:rPr lang="en-US" b="0" i="1" dirty="0" smtClean="0">
                            <a:latin typeface="Cambria Math" panose="02040503050406030204" pitchFamily="18" charset="0"/>
                          </a:rPr>
                          <m:t>2(</m:t>
                        </m:r>
                        <m:r>
                          <a:rPr lang="en-US" b="0" i="1" dirty="0" smtClean="0">
                            <a:latin typeface="Cambria Math" panose="02040503050406030204" pitchFamily="18" charset="0"/>
                          </a:rPr>
                          <m:t>𝑥</m:t>
                        </m:r>
                        <m:r>
                          <a:rPr lang="en-US" b="0" i="1" dirty="0" smtClean="0">
                            <a:latin typeface="Cambria Math" panose="02040503050406030204" pitchFamily="18" charset="0"/>
                          </a:rPr>
                          <m:t>+1)</m:t>
                        </m:r>
                      </m:den>
                    </m:f>
                    <m:r>
                      <a:rPr lang="en-US" i="1" dirty="0">
                        <a:latin typeface="Cambria Math" panose="02040503050406030204" pitchFamily="18" charset="0"/>
                      </a:rPr>
                      <m:t> </m:t>
                    </m:r>
                  </m:oMath>
                </a14:m>
                <a:r>
                  <a:rPr lang="en-US" dirty="0"/>
                  <a:t>+ </a:t>
                </a:r>
                <a14:m>
                  <m:oMath xmlns:m="http://schemas.openxmlformats.org/officeDocument/2006/math">
                    <m:f>
                      <m:fPr>
                        <m:ctrlPr>
                          <a:rPr lang="en-US" i="1" dirty="0">
                            <a:latin typeface="Cambria Math" panose="02040503050406030204" pitchFamily="18" charset="0"/>
                          </a:rPr>
                        </m:ctrlPr>
                      </m:fPr>
                      <m:num>
                        <m:r>
                          <a:rPr lang="en-US" b="0" i="1" dirty="0" smtClean="0">
                            <a:latin typeface="Cambria Math" panose="02040503050406030204" pitchFamily="18" charset="0"/>
                          </a:rPr>
                          <m:t>3</m:t>
                        </m:r>
                      </m:num>
                      <m:den>
                        <m:r>
                          <a:rPr lang="en-US" b="0" i="1" dirty="0" smtClean="0">
                            <a:latin typeface="Cambria Math" panose="02040503050406030204" pitchFamily="18" charset="0"/>
                          </a:rPr>
                          <m:t>2(</m:t>
                        </m:r>
                        <m:r>
                          <a:rPr lang="en-US" b="0" i="1" dirty="0" smtClean="0">
                            <a:latin typeface="Cambria Math" panose="02040503050406030204" pitchFamily="18" charset="0"/>
                          </a:rPr>
                          <m:t>𝑥</m:t>
                        </m:r>
                        <m:r>
                          <a:rPr lang="en-US" b="0" i="1" dirty="0" smtClean="0">
                            <a:latin typeface="Cambria Math" panose="02040503050406030204" pitchFamily="18" charset="0"/>
                          </a:rPr>
                          <m:t>−1)</m:t>
                        </m:r>
                      </m:den>
                    </m:f>
                    <m:r>
                      <a:rPr lang="en-US" i="1" dirty="0" smtClean="0">
                        <a:latin typeface="Cambria Math" panose="02040503050406030204" pitchFamily="18" charset="0"/>
                      </a:rPr>
                      <m:t> </m:t>
                    </m:r>
                  </m:oMath>
                </a14:m>
                <a:endParaRPr lang="en-AU" dirty="0"/>
              </a:p>
            </p:txBody>
          </p:sp>
        </mc:Choice>
        <mc:Fallback xmlns="">
          <p:sp>
            <p:nvSpPr>
              <p:cNvPr id="3" name="Content Placeholder 2">
                <a:extLst>
                  <a:ext uri="{FF2B5EF4-FFF2-40B4-BE49-F238E27FC236}">
                    <a16:creationId xmlns:a16="http://schemas.microsoft.com/office/drawing/2014/main" id="{69065F3B-4F76-4785-88FB-832E39EA129B}"/>
                  </a:ext>
                </a:extLst>
              </p:cNvPr>
              <p:cNvSpPr>
                <a:spLocks noGrp="1" noRot="1" noChangeAspect="1" noMove="1" noResize="1" noEditPoints="1" noAdjustHandles="1" noChangeArrowheads="1" noChangeShapeType="1" noTextEdit="1"/>
              </p:cNvSpPr>
              <p:nvPr>
                <p:ph idx="1"/>
              </p:nvPr>
            </p:nvSpPr>
            <p:spPr>
              <a:blipFill>
                <a:blip r:embed="rId2"/>
                <a:stretch>
                  <a:fillRect l="-1043"/>
                </a:stretch>
              </a:blipFill>
            </p:spPr>
            <p:txBody>
              <a:bodyPr/>
              <a:lstStyle/>
              <a:p>
                <a:r>
                  <a:rPr lang="en-AU">
                    <a:noFill/>
                  </a:rPr>
                  <a:t> </a:t>
                </a:r>
              </a:p>
            </p:txBody>
          </p:sp>
        </mc:Fallback>
      </mc:AlternateContent>
      <p:pic>
        <p:nvPicPr>
          <p:cNvPr id="5" name="Picture 4">
            <a:extLst>
              <a:ext uri="{FF2B5EF4-FFF2-40B4-BE49-F238E27FC236}">
                <a16:creationId xmlns:a16="http://schemas.microsoft.com/office/drawing/2014/main" id="{0AEE7636-612B-4253-AF9E-A3E811CB8FA8}"/>
              </a:ext>
            </a:extLst>
          </p:cNvPr>
          <p:cNvPicPr>
            <a:picLocks noChangeAspect="1"/>
          </p:cNvPicPr>
          <p:nvPr/>
        </p:nvPicPr>
        <p:blipFill>
          <a:blip r:embed="rId3"/>
          <a:stretch>
            <a:fillRect/>
          </a:stretch>
        </p:blipFill>
        <p:spPr>
          <a:xfrm>
            <a:off x="7006514" y="298258"/>
            <a:ext cx="3855928" cy="3713992"/>
          </a:xfrm>
          <a:prstGeom prst="rect">
            <a:avLst/>
          </a:prstGeom>
        </p:spPr>
      </p:pic>
    </p:spTree>
    <p:extLst>
      <p:ext uri="{BB962C8B-B14F-4D97-AF65-F5344CB8AC3E}">
        <p14:creationId xmlns:p14="http://schemas.microsoft.com/office/powerpoint/2010/main" val="16559746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 calcmode="lin" valueType="num">
                                      <p:cBhvr additive="base">
                                        <p:cTn id="2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additive="base">
                                        <p:cTn id="3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 calcmode="lin" valueType="num">
                                      <p:cBhvr additive="base">
                                        <p:cTn id="3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0"/>
                <a:lumOff val="100000"/>
              </a:schemeClr>
            </a:gs>
            <a:gs pos="50000">
              <a:schemeClr val="accent4">
                <a:lumMod val="0"/>
                <a:lumOff val="100000"/>
              </a:schemeClr>
            </a:gs>
            <a:gs pos="100000">
              <a:schemeClr val="accent4">
                <a:lumMod val="100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3E0299-E2BD-4AB3-A28C-A2A5FF2A8790}"/>
              </a:ext>
            </a:extLst>
          </p:cNvPr>
          <p:cNvSpPr>
            <a:spLocks noGrp="1"/>
          </p:cNvSpPr>
          <p:nvPr>
            <p:ph type="title"/>
          </p:nvPr>
        </p:nvSpPr>
        <p:spPr>
          <a:xfrm>
            <a:off x="838200" y="0"/>
            <a:ext cx="10515600" cy="864585"/>
          </a:xfrm>
        </p:spPr>
        <p:txBody>
          <a:bodyPr/>
          <a:lstStyle/>
          <a:p>
            <a:r>
              <a:rPr lang="en-AU" dirty="0"/>
              <a:t>Section summary</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69065F3B-4F76-4785-88FB-832E39EA129B}"/>
                  </a:ext>
                </a:extLst>
              </p:cNvPr>
              <p:cNvSpPr>
                <a:spLocks noGrp="1"/>
              </p:cNvSpPr>
              <p:nvPr>
                <p:ph idx="1"/>
              </p:nvPr>
            </p:nvSpPr>
            <p:spPr>
              <a:xfrm>
                <a:off x="0" y="706925"/>
                <a:ext cx="12192000" cy="6151070"/>
              </a:xfrm>
            </p:spPr>
            <p:txBody>
              <a:bodyPr>
                <a:normAutofit fontScale="92500" lnSpcReduction="20000"/>
              </a:bodyPr>
              <a:lstStyle/>
              <a:p>
                <a:pPr>
                  <a:lnSpc>
                    <a:spcPct val="120000"/>
                  </a:lnSpc>
                </a:pPr>
                <a:r>
                  <a:rPr lang="en-US" dirty="0"/>
                  <a:t>A rational function may be expressed as a sum of simpler functions by resolving it into </a:t>
                </a:r>
                <a:r>
                  <a:rPr lang="en-US" b="1" dirty="0"/>
                  <a:t>partial fractions</a:t>
                </a:r>
                <a:r>
                  <a:rPr lang="en-US" dirty="0"/>
                  <a:t>. For example: </a:t>
                </a:r>
                <a14:m>
                  <m:oMath xmlns:m="http://schemas.openxmlformats.org/officeDocument/2006/math">
                    <m:f>
                      <m:fPr>
                        <m:ctrlPr>
                          <a:rPr lang="en-US" i="1" dirty="0" smtClean="0">
                            <a:solidFill>
                              <a:schemeClr val="tx1"/>
                            </a:solidFill>
                            <a:latin typeface="Cambria Math" panose="02040503050406030204" pitchFamily="18" charset="0"/>
                          </a:rPr>
                        </m:ctrlPr>
                      </m:fPr>
                      <m:num>
                        <m:r>
                          <a:rPr lang="en-US" b="0" i="1" dirty="0" smtClean="0">
                            <a:solidFill>
                              <a:schemeClr val="tx1"/>
                            </a:solidFill>
                            <a:latin typeface="Cambria Math" panose="02040503050406030204" pitchFamily="18" charset="0"/>
                          </a:rPr>
                          <m:t>4</m:t>
                        </m:r>
                        <m:r>
                          <a:rPr lang="en-US" b="0" i="1" dirty="0" smtClean="0">
                            <a:solidFill>
                              <a:schemeClr val="tx1"/>
                            </a:solidFill>
                            <a:latin typeface="Cambria Math" panose="02040503050406030204" pitchFamily="18" charset="0"/>
                          </a:rPr>
                          <m:t>𝑥</m:t>
                        </m:r>
                        <m:r>
                          <a:rPr lang="en-US" b="0" i="1" dirty="0" smtClean="0">
                            <a:solidFill>
                              <a:schemeClr val="tx1"/>
                            </a:solidFill>
                            <a:latin typeface="Cambria Math" panose="02040503050406030204" pitchFamily="18" charset="0"/>
                          </a:rPr>
                          <m:t>+2</m:t>
                        </m:r>
                      </m:num>
                      <m:den>
                        <m:sSup>
                          <m:sSupPr>
                            <m:ctrlPr>
                              <a:rPr lang="en-US" i="1" dirty="0">
                                <a:solidFill>
                                  <a:schemeClr val="tx1"/>
                                </a:solidFill>
                                <a:latin typeface="Cambria Math" panose="02040503050406030204" pitchFamily="18" charset="0"/>
                              </a:rPr>
                            </m:ctrlPr>
                          </m:sSupPr>
                          <m:e>
                            <m:r>
                              <a:rPr lang="en-US" b="0" i="1" dirty="0" smtClean="0">
                                <a:solidFill>
                                  <a:schemeClr val="tx1"/>
                                </a:solidFill>
                                <a:latin typeface="Cambria Math" panose="02040503050406030204" pitchFamily="18" charset="0"/>
                              </a:rPr>
                              <m:t>𝑥</m:t>
                            </m:r>
                          </m:e>
                          <m:sup>
                            <m:r>
                              <a:rPr lang="en-US" b="0" i="1" dirty="0" smtClean="0">
                                <a:solidFill>
                                  <a:schemeClr val="tx1"/>
                                </a:solidFill>
                                <a:latin typeface="Cambria Math" panose="02040503050406030204" pitchFamily="18" charset="0"/>
                              </a:rPr>
                              <m:t>2</m:t>
                            </m:r>
                          </m:sup>
                        </m:sSup>
                        <m:r>
                          <a:rPr lang="en-US" b="0" i="1" dirty="0" smtClean="0">
                            <a:solidFill>
                              <a:schemeClr val="tx1"/>
                            </a:solidFill>
                            <a:latin typeface="Cambria Math" panose="02040503050406030204" pitchFamily="18" charset="0"/>
                          </a:rPr>
                          <m:t>−1</m:t>
                        </m:r>
                      </m:den>
                    </m:f>
                    <m:r>
                      <a:rPr lang="en-US" b="0" i="1" dirty="0" smtClean="0">
                        <a:solidFill>
                          <a:schemeClr val="tx1"/>
                        </a:solidFill>
                        <a:latin typeface="Cambria Math" panose="02040503050406030204" pitchFamily="18" charset="0"/>
                      </a:rPr>
                      <m:t> </m:t>
                    </m:r>
                  </m:oMath>
                </a14:m>
                <a:r>
                  <a:rPr lang="en-US" dirty="0">
                    <a:solidFill>
                      <a:schemeClr val="tx1"/>
                    </a:solidFill>
                  </a:rPr>
                  <a:t>=</a:t>
                </a:r>
                <a:r>
                  <a:rPr lang="en-US" dirty="0"/>
                  <a:t> </a:t>
                </a:r>
                <a14:m>
                  <m:oMath xmlns:m="http://schemas.openxmlformats.org/officeDocument/2006/math">
                    <m:f>
                      <m:fPr>
                        <m:ctrlPr>
                          <a:rPr lang="en-US" i="1" dirty="0">
                            <a:latin typeface="Cambria Math" panose="02040503050406030204" pitchFamily="18" charset="0"/>
                          </a:rPr>
                        </m:ctrlPr>
                      </m:fPr>
                      <m:num>
                        <m:r>
                          <a:rPr lang="en-US" b="0" i="1" dirty="0" smtClean="0">
                            <a:latin typeface="Cambria Math" panose="02040503050406030204" pitchFamily="18" charset="0"/>
                          </a:rPr>
                          <m:t>3</m:t>
                        </m:r>
                      </m:num>
                      <m:den>
                        <m:r>
                          <a:rPr lang="en-US" b="0" i="1" dirty="0" smtClean="0">
                            <a:latin typeface="Cambria Math" panose="02040503050406030204" pitchFamily="18" charset="0"/>
                          </a:rPr>
                          <m:t>𝑥</m:t>
                        </m:r>
                        <m:r>
                          <a:rPr lang="en-US" b="0" i="1" dirty="0" smtClean="0">
                            <a:latin typeface="Cambria Math" panose="02040503050406030204" pitchFamily="18" charset="0"/>
                          </a:rPr>
                          <m:t>−1</m:t>
                        </m:r>
                      </m:den>
                    </m:f>
                    <m:r>
                      <a:rPr lang="en-US" b="0" i="1" dirty="0" smtClean="0">
                        <a:latin typeface="Cambria Math" panose="02040503050406030204" pitchFamily="18" charset="0"/>
                      </a:rPr>
                      <m:t> </m:t>
                    </m:r>
                  </m:oMath>
                </a14:m>
                <a:r>
                  <a:rPr lang="en-US" dirty="0">
                    <a:solidFill>
                      <a:schemeClr val="tx1"/>
                    </a:solidFill>
                  </a:rPr>
                  <a:t>+</a:t>
                </a:r>
                <a:r>
                  <a:rPr lang="en-US" dirty="0"/>
                  <a:t> </a:t>
                </a:r>
                <a14:m>
                  <m:oMath xmlns:m="http://schemas.openxmlformats.org/officeDocument/2006/math">
                    <m:f>
                      <m:fPr>
                        <m:ctrlPr>
                          <a:rPr lang="en-US" i="1" dirty="0">
                            <a:latin typeface="Cambria Math" panose="02040503050406030204" pitchFamily="18" charset="0"/>
                          </a:rPr>
                        </m:ctrlPr>
                      </m:fPr>
                      <m:num>
                        <m:r>
                          <a:rPr lang="en-US" b="0" i="1" dirty="0" smtClean="0">
                            <a:latin typeface="Cambria Math" panose="02040503050406030204" pitchFamily="18" charset="0"/>
                          </a:rPr>
                          <m:t>1</m:t>
                        </m:r>
                      </m:num>
                      <m:den>
                        <m:r>
                          <a:rPr lang="en-US" b="0" i="1" dirty="0" smtClean="0">
                            <a:latin typeface="Cambria Math" panose="02040503050406030204" pitchFamily="18" charset="0"/>
                          </a:rPr>
                          <m:t>𝑥</m:t>
                        </m:r>
                        <m:r>
                          <a:rPr lang="en-US" b="0" i="1" dirty="0" smtClean="0">
                            <a:latin typeface="Cambria Math" panose="02040503050406030204" pitchFamily="18" charset="0"/>
                          </a:rPr>
                          <m:t>+1</m:t>
                        </m:r>
                      </m:den>
                    </m:f>
                    <m:r>
                      <a:rPr lang="en-US" b="0" i="1" dirty="0" smtClean="0">
                        <a:latin typeface="Cambria Math" panose="02040503050406030204" pitchFamily="18" charset="0"/>
                      </a:rPr>
                      <m:t> </m:t>
                    </m:r>
                  </m:oMath>
                </a14:m>
                <a:endParaRPr lang="en-US" dirty="0"/>
              </a:p>
              <a:p>
                <a:pPr>
                  <a:lnSpc>
                    <a:spcPct val="120000"/>
                  </a:lnSpc>
                </a:pPr>
                <a:r>
                  <a:rPr lang="en-US" dirty="0"/>
                  <a:t>Examples of resolving a proper fraction into partial fractions:</a:t>
                </a:r>
              </a:p>
              <a:p>
                <a:pPr marL="0" indent="0">
                  <a:lnSpc>
                    <a:spcPct val="120000"/>
                  </a:lnSpc>
                  <a:buNone/>
                </a:pPr>
                <a:r>
                  <a:rPr lang="en-US" dirty="0"/>
                  <a:t>1. </a:t>
                </a:r>
                <a:r>
                  <a:rPr lang="en-US" i="1" dirty="0"/>
                  <a:t>Single linear factors </a:t>
                </a:r>
                <a14:m>
                  <m:oMath xmlns:m="http://schemas.openxmlformats.org/officeDocument/2006/math">
                    <m:f>
                      <m:fPr>
                        <m:ctrlPr>
                          <a:rPr lang="en-US" i="1" dirty="0" smtClean="0">
                            <a:solidFill>
                              <a:schemeClr val="tx1"/>
                            </a:solidFill>
                            <a:latin typeface="Cambria Math" panose="02040503050406030204" pitchFamily="18" charset="0"/>
                          </a:rPr>
                        </m:ctrlPr>
                      </m:fPr>
                      <m:num>
                        <m:r>
                          <a:rPr lang="en-US" b="0" i="1" dirty="0" smtClean="0">
                            <a:solidFill>
                              <a:schemeClr val="tx1"/>
                            </a:solidFill>
                            <a:latin typeface="Cambria Math" panose="02040503050406030204" pitchFamily="18" charset="0"/>
                          </a:rPr>
                          <m:t>3</m:t>
                        </m:r>
                        <m:r>
                          <a:rPr lang="en-US" b="0" i="1" dirty="0" smtClean="0">
                            <a:solidFill>
                              <a:schemeClr val="tx1"/>
                            </a:solidFill>
                            <a:latin typeface="Cambria Math" panose="02040503050406030204" pitchFamily="18" charset="0"/>
                          </a:rPr>
                          <m:t>𝑥</m:t>
                        </m:r>
                        <m:r>
                          <a:rPr lang="en-US" b="0" i="1" dirty="0" smtClean="0">
                            <a:solidFill>
                              <a:schemeClr val="tx1"/>
                            </a:solidFill>
                            <a:latin typeface="Cambria Math" panose="02040503050406030204" pitchFamily="18" charset="0"/>
                          </a:rPr>
                          <m:t>−4</m:t>
                        </m:r>
                      </m:num>
                      <m:den>
                        <m:r>
                          <a:rPr lang="en-US" b="0" i="1" dirty="0" smtClean="0">
                            <a:solidFill>
                              <a:schemeClr val="tx1"/>
                            </a:solidFill>
                            <a:latin typeface="Cambria Math" panose="02040503050406030204" pitchFamily="18" charset="0"/>
                          </a:rPr>
                          <m:t>(2</m:t>
                        </m:r>
                        <m:r>
                          <a:rPr lang="en-US" b="0" i="1" dirty="0" smtClean="0">
                            <a:solidFill>
                              <a:schemeClr val="tx1"/>
                            </a:solidFill>
                            <a:latin typeface="Cambria Math" panose="02040503050406030204" pitchFamily="18" charset="0"/>
                          </a:rPr>
                          <m:t>𝑥</m:t>
                        </m:r>
                        <m:r>
                          <a:rPr lang="en-US" b="0" i="1" dirty="0" smtClean="0">
                            <a:solidFill>
                              <a:schemeClr val="tx1"/>
                            </a:solidFill>
                            <a:latin typeface="Cambria Math" panose="02040503050406030204" pitchFamily="18" charset="0"/>
                          </a:rPr>
                          <m:t>−3)(</m:t>
                        </m:r>
                        <m:r>
                          <a:rPr lang="en-US" b="0" i="1" dirty="0" smtClean="0">
                            <a:solidFill>
                              <a:schemeClr val="tx1"/>
                            </a:solidFill>
                            <a:latin typeface="Cambria Math" panose="02040503050406030204" pitchFamily="18" charset="0"/>
                          </a:rPr>
                          <m:t>𝑥</m:t>
                        </m:r>
                        <m:r>
                          <a:rPr lang="en-US" b="0" i="1" dirty="0" smtClean="0">
                            <a:solidFill>
                              <a:schemeClr val="tx1"/>
                            </a:solidFill>
                            <a:latin typeface="Cambria Math" panose="02040503050406030204" pitchFamily="18" charset="0"/>
                          </a:rPr>
                          <m:t>+5)</m:t>
                        </m:r>
                      </m:den>
                    </m:f>
                  </m:oMath>
                </a14:m>
                <a:r>
                  <a:rPr lang="en-US" dirty="0">
                    <a:solidFill>
                      <a:schemeClr val="tx1"/>
                    </a:solidFill>
                  </a:rPr>
                  <a:t>= </a:t>
                </a:r>
                <a14:m>
                  <m:oMath xmlns:m="http://schemas.openxmlformats.org/officeDocument/2006/math">
                    <m:f>
                      <m:fPr>
                        <m:ctrlPr>
                          <a:rPr lang="en-US" i="1" dirty="0">
                            <a:solidFill>
                              <a:schemeClr val="tx1"/>
                            </a:solidFill>
                            <a:latin typeface="Cambria Math" panose="02040503050406030204" pitchFamily="18" charset="0"/>
                          </a:rPr>
                        </m:ctrlPr>
                      </m:fPr>
                      <m:num>
                        <m:r>
                          <a:rPr lang="en-US" b="0" i="1" dirty="0" smtClean="0">
                            <a:solidFill>
                              <a:schemeClr val="tx1"/>
                            </a:solidFill>
                            <a:latin typeface="Cambria Math" panose="02040503050406030204" pitchFamily="18" charset="0"/>
                          </a:rPr>
                          <m:t>𝐴</m:t>
                        </m:r>
                      </m:num>
                      <m:den>
                        <m:r>
                          <a:rPr lang="en-US" b="0" i="1" dirty="0" smtClean="0">
                            <a:solidFill>
                              <a:schemeClr val="tx1"/>
                            </a:solidFill>
                            <a:latin typeface="Cambria Math" panose="02040503050406030204" pitchFamily="18" charset="0"/>
                          </a:rPr>
                          <m:t>2</m:t>
                        </m:r>
                        <m:r>
                          <a:rPr lang="en-US" b="0" i="1" dirty="0" smtClean="0">
                            <a:solidFill>
                              <a:schemeClr val="tx1"/>
                            </a:solidFill>
                            <a:latin typeface="Cambria Math" panose="02040503050406030204" pitchFamily="18" charset="0"/>
                          </a:rPr>
                          <m:t>𝑥</m:t>
                        </m:r>
                        <m:r>
                          <a:rPr lang="en-US" b="0" i="1" dirty="0" smtClean="0">
                            <a:solidFill>
                              <a:schemeClr val="tx1"/>
                            </a:solidFill>
                            <a:latin typeface="Cambria Math" panose="02040503050406030204" pitchFamily="18" charset="0"/>
                          </a:rPr>
                          <m:t>−3</m:t>
                        </m:r>
                      </m:den>
                    </m:f>
                    <m:r>
                      <a:rPr lang="en-US" b="0" i="1" dirty="0" smtClean="0">
                        <a:solidFill>
                          <a:schemeClr val="tx1"/>
                        </a:solidFill>
                        <a:latin typeface="Cambria Math" panose="02040503050406030204" pitchFamily="18" charset="0"/>
                      </a:rPr>
                      <m:t> </m:t>
                    </m:r>
                  </m:oMath>
                </a14:m>
                <a:r>
                  <a:rPr lang="en-US" dirty="0">
                    <a:solidFill>
                      <a:schemeClr val="tx1"/>
                    </a:solidFill>
                  </a:rPr>
                  <a:t>+ </a:t>
                </a:r>
                <a14:m>
                  <m:oMath xmlns:m="http://schemas.openxmlformats.org/officeDocument/2006/math">
                    <m:f>
                      <m:fPr>
                        <m:ctrlPr>
                          <a:rPr lang="en-US" i="1" dirty="0">
                            <a:solidFill>
                              <a:schemeClr val="tx1"/>
                            </a:solidFill>
                            <a:latin typeface="Cambria Math" panose="02040503050406030204" pitchFamily="18" charset="0"/>
                          </a:rPr>
                        </m:ctrlPr>
                      </m:fPr>
                      <m:num>
                        <m:r>
                          <a:rPr lang="en-US" b="0" i="1" dirty="0" smtClean="0">
                            <a:solidFill>
                              <a:schemeClr val="tx1"/>
                            </a:solidFill>
                            <a:latin typeface="Cambria Math" panose="02040503050406030204" pitchFamily="18" charset="0"/>
                          </a:rPr>
                          <m:t>𝐵</m:t>
                        </m:r>
                      </m:num>
                      <m:den>
                        <m:r>
                          <a:rPr lang="en-US" b="0" i="1" dirty="0" smtClean="0">
                            <a:solidFill>
                              <a:schemeClr val="tx1"/>
                            </a:solidFill>
                            <a:latin typeface="Cambria Math" panose="02040503050406030204" pitchFamily="18" charset="0"/>
                          </a:rPr>
                          <m:t>𝑥</m:t>
                        </m:r>
                        <m:r>
                          <a:rPr lang="en-US" b="0" i="1" dirty="0" smtClean="0">
                            <a:solidFill>
                              <a:schemeClr val="tx1"/>
                            </a:solidFill>
                            <a:latin typeface="Cambria Math" panose="02040503050406030204" pitchFamily="18" charset="0"/>
                          </a:rPr>
                          <m:t>+5</m:t>
                        </m:r>
                      </m:den>
                    </m:f>
                    <m:r>
                      <a:rPr lang="en-US" b="0" i="1" dirty="0" smtClean="0">
                        <a:solidFill>
                          <a:schemeClr val="tx1"/>
                        </a:solidFill>
                        <a:latin typeface="Cambria Math" panose="02040503050406030204" pitchFamily="18" charset="0"/>
                      </a:rPr>
                      <m:t> </m:t>
                    </m:r>
                  </m:oMath>
                </a14:m>
                <a:endParaRPr lang="en-US" dirty="0"/>
              </a:p>
              <a:p>
                <a:pPr marL="0" indent="0">
                  <a:lnSpc>
                    <a:spcPct val="120000"/>
                  </a:lnSpc>
                  <a:buNone/>
                </a:pPr>
                <a:r>
                  <a:rPr lang="en-US" dirty="0"/>
                  <a:t>2. </a:t>
                </a:r>
                <a:r>
                  <a:rPr lang="en-US" i="1" dirty="0"/>
                  <a:t>Repeated linear factor </a:t>
                </a:r>
                <a14:m>
                  <m:oMath xmlns:m="http://schemas.openxmlformats.org/officeDocument/2006/math">
                    <m:f>
                      <m:fPr>
                        <m:ctrlPr>
                          <a:rPr lang="en-US" i="1" dirty="0" smtClean="0">
                            <a:solidFill>
                              <a:schemeClr val="tx1"/>
                            </a:solidFill>
                            <a:latin typeface="Cambria Math" panose="02040503050406030204" pitchFamily="18" charset="0"/>
                          </a:rPr>
                        </m:ctrlPr>
                      </m:fPr>
                      <m:num>
                        <m:r>
                          <a:rPr lang="en-US" b="0" i="1" dirty="0" smtClean="0">
                            <a:solidFill>
                              <a:schemeClr val="tx1"/>
                            </a:solidFill>
                            <a:latin typeface="Cambria Math" panose="02040503050406030204" pitchFamily="18" charset="0"/>
                          </a:rPr>
                          <m:t>3</m:t>
                        </m:r>
                        <m:r>
                          <a:rPr lang="en-US" b="0" i="1" dirty="0" smtClean="0">
                            <a:solidFill>
                              <a:schemeClr val="tx1"/>
                            </a:solidFill>
                            <a:latin typeface="Cambria Math" panose="02040503050406030204" pitchFamily="18" charset="0"/>
                          </a:rPr>
                          <m:t>𝑥</m:t>
                        </m:r>
                        <m:r>
                          <a:rPr lang="en-US" b="0" i="1" dirty="0" smtClean="0">
                            <a:solidFill>
                              <a:schemeClr val="tx1"/>
                            </a:solidFill>
                            <a:latin typeface="Cambria Math" panose="02040503050406030204" pitchFamily="18" charset="0"/>
                          </a:rPr>
                          <m:t>−4</m:t>
                        </m:r>
                      </m:num>
                      <m:den>
                        <m:r>
                          <a:rPr lang="en-US" b="0" i="1" dirty="0" smtClean="0">
                            <a:solidFill>
                              <a:schemeClr val="tx1"/>
                            </a:solidFill>
                            <a:latin typeface="Cambria Math" panose="02040503050406030204" pitchFamily="18" charset="0"/>
                          </a:rPr>
                          <m:t>(2</m:t>
                        </m:r>
                        <m:r>
                          <a:rPr lang="en-US" b="0" i="1" dirty="0" smtClean="0">
                            <a:solidFill>
                              <a:schemeClr val="tx1"/>
                            </a:solidFill>
                            <a:latin typeface="Cambria Math" panose="02040503050406030204" pitchFamily="18" charset="0"/>
                          </a:rPr>
                          <m:t>𝑥</m:t>
                        </m:r>
                        <m:r>
                          <a:rPr lang="en-US" b="0" i="1" dirty="0" smtClean="0">
                            <a:solidFill>
                              <a:schemeClr val="tx1"/>
                            </a:solidFill>
                            <a:latin typeface="Cambria Math" panose="02040503050406030204" pitchFamily="18" charset="0"/>
                          </a:rPr>
                          <m:t>−3)</m:t>
                        </m:r>
                        <m:sSup>
                          <m:sSupPr>
                            <m:ctrlPr>
                              <a:rPr lang="en-US" i="1" dirty="0">
                                <a:latin typeface="Cambria Math" panose="02040503050406030204" pitchFamily="18" charset="0"/>
                              </a:rPr>
                            </m:ctrlPr>
                          </m:sSupPr>
                          <m:e>
                            <m:r>
                              <a:rPr lang="en-US" b="0" i="1" dirty="0" smtClean="0">
                                <a:latin typeface="Cambria Math" panose="02040503050406030204" pitchFamily="18" charset="0"/>
                              </a:rPr>
                              <m:t>(</m:t>
                            </m:r>
                            <m:r>
                              <a:rPr lang="en-US" b="0" i="1" dirty="0" smtClean="0">
                                <a:latin typeface="Cambria Math" panose="02040503050406030204" pitchFamily="18" charset="0"/>
                              </a:rPr>
                              <m:t>𝑥</m:t>
                            </m:r>
                            <m:r>
                              <a:rPr lang="en-US" b="0" i="1" dirty="0" smtClean="0">
                                <a:latin typeface="Cambria Math" panose="02040503050406030204" pitchFamily="18" charset="0"/>
                              </a:rPr>
                              <m:t>+5)</m:t>
                            </m:r>
                          </m:e>
                          <m:sup>
                            <m:r>
                              <a:rPr lang="en-US" b="0" i="1" dirty="0" smtClean="0">
                                <a:latin typeface="Cambria Math" panose="02040503050406030204" pitchFamily="18" charset="0"/>
                              </a:rPr>
                              <m:t>2</m:t>
                            </m:r>
                          </m:sup>
                        </m:sSup>
                      </m:den>
                    </m:f>
                  </m:oMath>
                </a14:m>
                <a:r>
                  <a:rPr lang="en-US" dirty="0">
                    <a:solidFill>
                      <a:schemeClr val="tx1"/>
                    </a:solidFill>
                  </a:rPr>
                  <a:t>= </a:t>
                </a:r>
                <a14:m>
                  <m:oMath xmlns:m="http://schemas.openxmlformats.org/officeDocument/2006/math">
                    <m:f>
                      <m:fPr>
                        <m:ctrlPr>
                          <a:rPr lang="en-US" i="1" dirty="0">
                            <a:solidFill>
                              <a:schemeClr val="tx1"/>
                            </a:solidFill>
                            <a:latin typeface="Cambria Math" panose="02040503050406030204" pitchFamily="18" charset="0"/>
                          </a:rPr>
                        </m:ctrlPr>
                      </m:fPr>
                      <m:num>
                        <m:r>
                          <a:rPr lang="en-US" b="0" i="1" dirty="0" smtClean="0">
                            <a:solidFill>
                              <a:schemeClr val="tx1"/>
                            </a:solidFill>
                            <a:latin typeface="Cambria Math" panose="02040503050406030204" pitchFamily="18" charset="0"/>
                          </a:rPr>
                          <m:t>𝐴</m:t>
                        </m:r>
                      </m:num>
                      <m:den>
                        <m:r>
                          <a:rPr lang="en-US" b="0" i="1" dirty="0" smtClean="0">
                            <a:solidFill>
                              <a:schemeClr val="tx1"/>
                            </a:solidFill>
                            <a:latin typeface="Cambria Math" panose="02040503050406030204" pitchFamily="18" charset="0"/>
                          </a:rPr>
                          <m:t>2</m:t>
                        </m:r>
                        <m:r>
                          <a:rPr lang="en-US" b="0" i="1" dirty="0" smtClean="0">
                            <a:solidFill>
                              <a:schemeClr val="tx1"/>
                            </a:solidFill>
                            <a:latin typeface="Cambria Math" panose="02040503050406030204" pitchFamily="18" charset="0"/>
                          </a:rPr>
                          <m:t>𝑥</m:t>
                        </m:r>
                        <m:r>
                          <a:rPr lang="en-US" b="0" i="1" dirty="0" smtClean="0">
                            <a:solidFill>
                              <a:schemeClr val="tx1"/>
                            </a:solidFill>
                            <a:latin typeface="Cambria Math" panose="02040503050406030204" pitchFamily="18" charset="0"/>
                          </a:rPr>
                          <m:t>−3</m:t>
                        </m:r>
                      </m:den>
                    </m:f>
                    <m:r>
                      <a:rPr lang="en-US" b="0" i="1" dirty="0" smtClean="0">
                        <a:solidFill>
                          <a:schemeClr val="tx1"/>
                        </a:solidFill>
                        <a:latin typeface="Cambria Math" panose="02040503050406030204" pitchFamily="18" charset="0"/>
                      </a:rPr>
                      <m:t> </m:t>
                    </m:r>
                  </m:oMath>
                </a14:m>
                <a:r>
                  <a:rPr lang="en-US" dirty="0">
                    <a:solidFill>
                      <a:schemeClr val="tx1"/>
                    </a:solidFill>
                  </a:rPr>
                  <a:t>+ </a:t>
                </a:r>
                <a14:m>
                  <m:oMath xmlns:m="http://schemas.openxmlformats.org/officeDocument/2006/math">
                    <m:f>
                      <m:fPr>
                        <m:ctrlPr>
                          <a:rPr lang="en-US" i="1" dirty="0">
                            <a:solidFill>
                              <a:schemeClr val="tx1"/>
                            </a:solidFill>
                            <a:latin typeface="Cambria Math" panose="02040503050406030204" pitchFamily="18" charset="0"/>
                          </a:rPr>
                        </m:ctrlPr>
                      </m:fPr>
                      <m:num>
                        <m:r>
                          <a:rPr lang="en-US" b="0" i="1" dirty="0" smtClean="0">
                            <a:solidFill>
                              <a:schemeClr val="tx1"/>
                            </a:solidFill>
                            <a:latin typeface="Cambria Math" panose="02040503050406030204" pitchFamily="18" charset="0"/>
                          </a:rPr>
                          <m:t>𝐵</m:t>
                        </m:r>
                      </m:num>
                      <m:den>
                        <m:r>
                          <a:rPr lang="en-US" b="0" i="1" dirty="0" smtClean="0">
                            <a:solidFill>
                              <a:schemeClr val="tx1"/>
                            </a:solidFill>
                            <a:latin typeface="Cambria Math" panose="02040503050406030204" pitchFamily="18" charset="0"/>
                          </a:rPr>
                          <m:t>𝑥</m:t>
                        </m:r>
                        <m:r>
                          <a:rPr lang="en-US" b="0" i="1" dirty="0" smtClean="0">
                            <a:solidFill>
                              <a:schemeClr val="tx1"/>
                            </a:solidFill>
                            <a:latin typeface="Cambria Math" panose="02040503050406030204" pitchFamily="18" charset="0"/>
                          </a:rPr>
                          <m:t>+5</m:t>
                        </m:r>
                      </m:den>
                    </m:f>
                    <m:r>
                      <a:rPr lang="en-US" b="0" i="1" dirty="0" smtClean="0">
                        <a:solidFill>
                          <a:schemeClr val="tx1"/>
                        </a:solidFill>
                        <a:latin typeface="Cambria Math" panose="02040503050406030204" pitchFamily="18" charset="0"/>
                      </a:rPr>
                      <m:t> </m:t>
                    </m:r>
                  </m:oMath>
                </a14:m>
                <a:r>
                  <a:rPr lang="en-US" dirty="0"/>
                  <a:t>+ </a:t>
                </a:r>
                <a14:m>
                  <m:oMath xmlns:m="http://schemas.openxmlformats.org/officeDocument/2006/math">
                    <m:f>
                      <m:fPr>
                        <m:ctrlPr>
                          <a:rPr lang="en-US" i="1" dirty="0">
                            <a:latin typeface="Cambria Math" panose="02040503050406030204" pitchFamily="18" charset="0"/>
                          </a:rPr>
                        </m:ctrlPr>
                      </m:fPr>
                      <m:num>
                        <m:r>
                          <a:rPr lang="en-US" b="0" i="1" dirty="0" smtClean="0">
                            <a:latin typeface="Cambria Math" panose="02040503050406030204" pitchFamily="18" charset="0"/>
                          </a:rPr>
                          <m:t>𝐶</m:t>
                        </m:r>
                      </m:num>
                      <m:den>
                        <m:sSup>
                          <m:sSupPr>
                            <m:ctrlPr>
                              <a:rPr lang="en-US" i="1" dirty="0">
                                <a:latin typeface="Cambria Math" panose="02040503050406030204" pitchFamily="18" charset="0"/>
                              </a:rPr>
                            </m:ctrlPr>
                          </m:sSupPr>
                          <m:e>
                            <m:r>
                              <a:rPr lang="en-US" b="0" i="1" dirty="0" smtClean="0">
                                <a:latin typeface="Cambria Math" panose="02040503050406030204" pitchFamily="18" charset="0"/>
                              </a:rPr>
                              <m:t>(</m:t>
                            </m:r>
                            <m:r>
                              <a:rPr lang="en-US" b="0" i="1" dirty="0" smtClean="0">
                                <a:latin typeface="Cambria Math" panose="02040503050406030204" pitchFamily="18" charset="0"/>
                              </a:rPr>
                              <m:t>𝑥</m:t>
                            </m:r>
                            <m:r>
                              <a:rPr lang="en-US" b="0" i="1" dirty="0" smtClean="0">
                                <a:latin typeface="Cambria Math" panose="02040503050406030204" pitchFamily="18" charset="0"/>
                              </a:rPr>
                              <m:t>+5)</m:t>
                            </m:r>
                          </m:e>
                          <m:sup>
                            <m:r>
                              <a:rPr lang="en-US" b="0" i="1" dirty="0" smtClean="0">
                                <a:latin typeface="Cambria Math" panose="02040503050406030204" pitchFamily="18" charset="0"/>
                              </a:rPr>
                              <m:t>2</m:t>
                            </m:r>
                          </m:sup>
                        </m:sSup>
                      </m:den>
                    </m:f>
                  </m:oMath>
                </a14:m>
                <a:endParaRPr lang="en-US" dirty="0"/>
              </a:p>
              <a:p>
                <a:pPr marL="0" indent="0">
                  <a:lnSpc>
                    <a:spcPct val="120000"/>
                  </a:lnSpc>
                  <a:buNone/>
                </a:pPr>
                <a:r>
                  <a:rPr lang="en-US" dirty="0"/>
                  <a:t>3. </a:t>
                </a:r>
                <a:r>
                  <a:rPr lang="en-US" i="1" dirty="0"/>
                  <a:t>Irreducible quadratic factor </a:t>
                </a:r>
                <a14:m>
                  <m:oMath xmlns:m="http://schemas.openxmlformats.org/officeDocument/2006/math">
                    <m:f>
                      <m:fPr>
                        <m:ctrlPr>
                          <a:rPr lang="en-US" i="1" dirty="0" smtClean="0">
                            <a:solidFill>
                              <a:schemeClr val="tx1"/>
                            </a:solidFill>
                            <a:latin typeface="Cambria Math" panose="02040503050406030204" pitchFamily="18" charset="0"/>
                          </a:rPr>
                        </m:ctrlPr>
                      </m:fPr>
                      <m:num>
                        <m:r>
                          <a:rPr lang="en-US" b="0" i="1" dirty="0" smtClean="0">
                            <a:solidFill>
                              <a:schemeClr val="tx1"/>
                            </a:solidFill>
                            <a:latin typeface="Cambria Math" panose="02040503050406030204" pitchFamily="18" charset="0"/>
                          </a:rPr>
                          <m:t>3</m:t>
                        </m:r>
                        <m:r>
                          <a:rPr lang="en-US" b="0" i="1" dirty="0" smtClean="0">
                            <a:solidFill>
                              <a:schemeClr val="tx1"/>
                            </a:solidFill>
                            <a:latin typeface="Cambria Math" panose="02040503050406030204" pitchFamily="18" charset="0"/>
                          </a:rPr>
                          <m:t>𝑥</m:t>
                        </m:r>
                        <m:r>
                          <a:rPr lang="en-US" b="0" i="1" dirty="0" smtClean="0">
                            <a:solidFill>
                              <a:schemeClr val="tx1"/>
                            </a:solidFill>
                            <a:latin typeface="Cambria Math" panose="02040503050406030204" pitchFamily="18" charset="0"/>
                          </a:rPr>
                          <m:t>−4</m:t>
                        </m:r>
                      </m:num>
                      <m:den>
                        <m:d>
                          <m:dPr>
                            <m:ctrlPr>
                              <a:rPr lang="en-US" b="0" i="1" dirty="0" smtClean="0">
                                <a:solidFill>
                                  <a:schemeClr val="tx1"/>
                                </a:solidFill>
                                <a:latin typeface="Cambria Math" panose="02040503050406030204" pitchFamily="18" charset="0"/>
                              </a:rPr>
                            </m:ctrlPr>
                          </m:dPr>
                          <m:e>
                            <m:r>
                              <a:rPr lang="en-US" b="0" i="1" dirty="0" smtClean="0">
                                <a:solidFill>
                                  <a:schemeClr val="tx1"/>
                                </a:solidFill>
                                <a:latin typeface="Cambria Math" panose="02040503050406030204" pitchFamily="18" charset="0"/>
                              </a:rPr>
                              <m:t>2</m:t>
                            </m:r>
                            <m:r>
                              <a:rPr lang="en-US" b="0" i="1" dirty="0" smtClean="0">
                                <a:solidFill>
                                  <a:schemeClr val="tx1"/>
                                </a:solidFill>
                                <a:latin typeface="Cambria Math" panose="02040503050406030204" pitchFamily="18" charset="0"/>
                              </a:rPr>
                              <m:t>𝑥</m:t>
                            </m:r>
                            <m:r>
                              <a:rPr lang="en-US" b="0" i="1" dirty="0" smtClean="0">
                                <a:solidFill>
                                  <a:schemeClr val="tx1"/>
                                </a:solidFill>
                                <a:latin typeface="Cambria Math" panose="02040503050406030204" pitchFamily="18" charset="0"/>
                              </a:rPr>
                              <m:t>−3</m:t>
                            </m:r>
                          </m:e>
                        </m:d>
                        <m:sSup>
                          <m:sSupPr>
                            <m:ctrlPr>
                              <a:rPr lang="en-US" i="1" dirty="0">
                                <a:latin typeface="Cambria Math" panose="02040503050406030204" pitchFamily="18" charset="0"/>
                              </a:rPr>
                            </m:ctrlPr>
                          </m:sSupPr>
                          <m:e>
                            <m:r>
                              <a:rPr lang="en-US" b="0" i="1" dirty="0" smtClean="0">
                                <a:latin typeface="Cambria Math" panose="02040503050406030204" pitchFamily="18" charset="0"/>
                              </a:rPr>
                              <m:t>(</m:t>
                            </m:r>
                            <m:r>
                              <a:rPr lang="en-US" b="0" i="1" dirty="0" smtClean="0">
                                <a:latin typeface="Cambria Math" panose="02040503050406030204" pitchFamily="18" charset="0"/>
                              </a:rPr>
                              <m:t>𝑥</m:t>
                            </m:r>
                          </m:e>
                          <m:sup>
                            <m:r>
                              <a:rPr lang="en-US" b="0" i="1" dirty="0" smtClean="0">
                                <a:latin typeface="Cambria Math" panose="02040503050406030204" pitchFamily="18" charset="0"/>
                              </a:rPr>
                              <m:t>2</m:t>
                            </m:r>
                          </m:sup>
                        </m:sSup>
                        <m:r>
                          <a:rPr lang="en-US" b="0" i="1" dirty="0" smtClean="0">
                            <a:latin typeface="Cambria Math" panose="02040503050406030204" pitchFamily="18" charset="0"/>
                          </a:rPr>
                          <m:t>+5)</m:t>
                        </m:r>
                      </m:den>
                    </m:f>
                    <m:r>
                      <a:rPr lang="en-US" b="0" i="1" dirty="0" smtClean="0">
                        <a:latin typeface="Cambria Math" panose="02040503050406030204" pitchFamily="18" charset="0"/>
                      </a:rPr>
                      <m:t> </m:t>
                    </m:r>
                  </m:oMath>
                </a14:m>
                <a:r>
                  <a:rPr lang="en-US" dirty="0"/>
                  <a:t>= </a:t>
                </a:r>
                <a14:m>
                  <m:oMath xmlns:m="http://schemas.openxmlformats.org/officeDocument/2006/math">
                    <m:f>
                      <m:fPr>
                        <m:ctrlPr>
                          <a:rPr lang="en-US" i="1" dirty="0">
                            <a:latin typeface="Cambria Math" panose="02040503050406030204" pitchFamily="18" charset="0"/>
                          </a:rPr>
                        </m:ctrlPr>
                      </m:fPr>
                      <m:num>
                        <m:r>
                          <a:rPr lang="en-US" i="1" dirty="0">
                            <a:latin typeface="Cambria Math" panose="02040503050406030204" pitchFamily="18" charset="0"/>
                          </a:rPr>
                          <m:t>𝐴</m:t>
                        </m:r>
                      </m:num>
                      <m:den>
                        <m:r>
                          <a:rPr lang="en-US" i="1" dirty="0">
                            <a:latin typeface="Cambria Math" panose="02040503050406030204" pitchFamily="18" charset="0"/>
                          </a:rPr>
                          <m:t>2</m:t>
                        </m:r>
                        <m:r>
                          <a:rPr lang="en-US" i="1" dirty="0">
                            <a:latin typeface="Cambria Math" panose="02040503050406030204" pitchFamily="18" charset="0"/>
                          </a:rPr>
                          <m:t>𝑥</m:t>
                        </m:r>
                        <m:r>
                          <a:rPr lang="en-US" i="1" dirty="0">
                            <a:latin typeface="Cambria Math" panose="02040503050406030204" pitchFamily="18" charset="0"/>
                          </a:rPr>
                          <m:t>−3</m:t>
                        </m:r>
                      </m:den>
                    </m:f>
                    <m:r>
                      <a:rPr lang="en-US" i="1" dirty="0">
                        <a:latin typeface="Cambria Math" panose="02040503050406030204" pitchFamily="18" charset="0"/>
                      </a:rPr>
                      <m:t> </m:t>
                    </m:r>
                  </m:oMath>
                </a14:m>
                <a:r>
                  <a:rPr lang="en-US" dirty="0"/>
                  <a:t>+ </a:t>
                </a:r>
                <a14:m>
                  <m:oMath xmlns:m="http://schemas.openxmlformats.org/officeDocument/2006/math">
                    <m:f>
                      <m:fPr>
                        <m:ctrlPr>
                          <a:rPr lang="en-US" i="1" dirty="0">
                            <a:latin typeface="Cambria Math" panose="02040503050406030204" pitchFamily="18" charset="0"/>
                          </a:rPr>
                        </m:ctrlPr>
                      </m:fPr>
                      <m:num>
                        <m:r>
                          <a:rPr lang="en-US" b="0" i="1" dirty="0" smtClean="0">
                            <a:latin typeface="Cambria Math" panose="02040503050406030204" pitchFamily="18" charset="0"/>
                          </a:rPr>
                          <m:t>𝐵𝑥</m:t>
                        </m:r>
                        <m:r>
                          <a:rPr lang="en-US" b="0" i="1" dirty="0" smtClean="0">
                            <a:latin typeface="Cambria Math" panose="02040503050406030204" pitchFamily="18" charset="0"/>
                          </a:rPr>
                          <m:t>+</m:t>
                        </m:r>
                        <m:r>
                          <a:rPr lang="en-US" i="1" dirty="0">
                            <a:latin typeface="Cambria Math" panose="02040503050406030204" pitchFamily="18" charset="0"/>
                          </a:rPr>
                          <m:t>𝐶</m:t>
                        </m:r>
                      </m:num>
                      <m:den>
                        <m:sSup>
                          <m:sSupPr>
                            <m:ctrlPr>
                              <a:rPr lang="en-US" i="1" dirty="0">
                                <a:latin typeface="Cambria Math" panose="02040503050406030204" pitchFamily="18" charset="0"/>
                              </a:rPr>
                            </m:ctrlPr>
                          </m:sSupPr>
                          <m:e>
                            <m:r>
                              <a:rPr lang="en-US" i="1" dirty="0">
                                <a:latin typeface="Cambria Math" panose="02040503050406030204" pitchFamily="18" charset="0"/>
                              </a:rPr>
                              <m:t>𝑥</m:t>
                            </m:r>
                          </m:e>
                          <m:sup>
                            <m:r>
                              <a:rPr lang="en-US" i="1" dirty="0">
                                <a:latin typeface="Cambria Math" panose="02040503050406030204" pitchFamily="18" charset="0"/>
                              </a:rPr>
                              <m:t>2</m:t>
                            </m:r>
                          </m:sup>
                        </m:sSup>
                        <m:r>
                          <a:rPr lang="en-US" b="0" i="1" dirty="0" smtClean="0">
                            <a:latin typeface="Cambria Math" panose="02040503050406030204" pitchFamily="18" charset="0"/>
                          </a:rPr>
                          <m:t>+5</m:t>
                        </m:r>
                      </m:den>
                    </m:f>
                    <m:r>
                      <a:rPr lang="en-US" i="1" dirty="0">
                        <a:latin typeface="Cambria Math" panose="02040503050406030204" pitchFamily="18" charset="0"/>
                      </a:rPr>
                      <m:t> </m:t>
                    </m:r>
                  </m:oMath>
                </a14:m>
                <a:endParaRPr lang="en-US" dirty="0"/>
              </a:p>
              <a:p>
                <a:pPr>
                  <a:lnSpc>
                    <a:spcPct val="120000"/>
                  </a:lnSpc>
                </a:pPr>
                <a:r>
                  <a:rPr lang="en-US" dirty="0"/>
                  <a:t>A quadratic polynomial is </a:t>
                </a:r>
                <a:r>
                  <a:rPr lang="en-US" b="1" dirty="0"/>
                  <a:t>irreducible</a:t>
                </a:r>
                <a:r>
                  <a:rPr lang="en-US" dirty="0"/>
                  <a:t> if it cannot be </a:t>
                </a:r>
                <a:r>
                  <a:rPr lang="en-US" dirty="0" err="1"/>
                  <a:t>factorised</a:t>
                </a:r>
                <a:r>
                  <a:rPr lang="en-US" dirty="0"/>
                  <a:t> over </a:t>
                </a:r>
                <a:r>
                  <a:rPr lang="en-US" dirty="0">
                    <a:latin typeface="Castellar" panose="020A0402060406010301" pitchFamily="18" charset="0"/>
                  </a:rPr>
                  <a:t>R</a:t>
                </a:r>
                <a:r>
                  <a:rPr lang="en-US" dirty="0"/>
                  <a:t>. For example, the quadratics </a:t>
                </a:r>
                <a14:m>
                  <m:oMath xmlns:m="http://schemas.openxmlformats.org/officeDocument/2006/math">
                    <m:sSup>
                      <m:sSupPr>
                        <m:ctrlPr>
                          <a:rPr lang="en-US" i="1" dirty="0" smtClean="0">
                            <a:latin typeface="Cambria Math" panose="02040503050406030204" pitchFamily="18" charset="0"/>
                          </a:rPr>
                        </m:ctrlPr>
                      </m:sSupPr>
                      <m:e>
                        <m:r>
                          <a:rPr lang="en-US" i="1" dirty="0">
                            <a:latin typeface="Cambria Math" panose="02040503050406030204" pitchFamily="18" charset="0"/>
                          </a:rPr>
                          <m:t>𝑥</m:t>
                        </m:r>
                      </m:e>
                      <m:sup>
                        <m:r>
                          <a:rPr lang="en-US" i="1" dirty="0">
                            <a:latin typeface="Cambria Math" panose="02040503050406030204" pitchFamily="18" charset="0"/>
                          </a:rPr>
                          <m:t>2</m:t>
                        </m:r>
                      </m:sup>
                    </m:sSup>
                    <m:r>
                      <a:rPr lang="en-US" i="1" dirty="0">
                        <a:latin typeface="Cambria Math" panose="02040503050406030204" pitchFamily="18" charset="0"/>
                      </a:rPr>
                      <m:t> </m:t>
                    </m:r>
                  </m:oMath>
                </a14:m>
                <a:r>
                  <a:rPr lang="en-US" dirty="0"/>
                  <a:t>+5 and </a:t>
                </a:r>
                <a14:m>
                  <m:oMath xmlns:m="http://schemas.openxmlformats.org/officeDocument/2006/math">
                    <m:sSup>
                      <m:sSupPr>
                        <m:ctrlPr>
                          <a:rPr lang="en-US" i="1" dirty="0">
                            <a:latin typeface="Cambria Math" panose="02040503050406030204" pitchFamily="18" charset="0"/>
                          </a:rPr>
                        </m:ctrlPr>
                      </m:sSupPr>
                      <m:e>
                        <m:r>
                          <a:rPr lang="en-US" i="1" dirty="0">
                            <a:latin typeface="Cambria Math" panose="02040503050406030204" pitchFamily="18" charset="0"/>
                          </a:rPr>
                          <m:t>𝑥</m:t>
                        </m:r>
                      </m:e>
                      <m:sup>
                        <m:r>
                          <a:rPr lang="en-US" i="1" dirty="0">
                            <a:latin typeface="Cambria Math" panose="02040503050406030204" pitchFamily="18" charset="0"/>
                          </a:rPr>
                          <m:t>2</m:t>
                        </m:r>
                      </m:sup>
                    </m:sSup>
                    <m:r>
                      <a:rPr lang="en-US" i="1" dirty="0">
                        <a:latin typeface="Cambria Math" panose="02040503050406030204" pitchFamily="18" charset="0"/>
                      </a:rPr>
                      <m:t> </m:t>
                    </m:r>
                  </m:oMath>
                </a14:m>
                <a:r>
                  <a:rPr lang="en-US" dirty="0"/>
                  <a:t>+4</a:t>
                </a:r>
                <a14:m>
                  <m:oMath xmlns:m="http://schemas.openxmlformats.org/officeDocument/2006/math">
                    <m:r>
                      <a:rPr lang="en-US" i="1" dirty="0">
                        <a:latin typeface="Cambria Math" panose="02040503050406030204" pitchFamily="18" charset="0"/>
                      </a:rPr>
                      <m:t>𝑥</m:t>
                    </m:r>
                    <m:r>
                      <a:rPr lang="en-US" i="1" dirty="0">
                        <a:latin typeface="Cambria Math" panose="02040503050406030204" pitchFamily="18" charset="0"/>
                      </a:rPr>
                      <m:t> </m:t>
                    </m:r>
                  </m:oMath>
                </a14:m>
                <a:r>
                  <a:rPr lang="en-US" dirty="0"/>
                  <a:t>+10 are irreducible.</a:t>
                </a:r>
              </a:p>
              <a:p>
                <a:pPr>
                  <a:lnSpc>
                    <a:spcPct val="120000"/>
                  </a:lnSpc>
                </a:pPr>
                <a:r>
                  <a:rPr lang="en-US" dirty="0"/>
                  <a:t>If </a:t>
                </a:r>
                <a14:m>
                  <m:oMath xmlns:m="http://schemas.openxmlformats.org/officeDocument/2006/math">
                    <m:r>
                      <a:rPr lang="en-US" i="1" dirty="0" smtClean="0">
                        <a:solidFill>
                          <a:schemeClr val="tx1"/>
                        </a:solidFill>
                        <a:latin typeface="Cambria Math" panose="02040503050406030204" pitchFamily="18" charset="0"/>
                      </a:rPr>
                      <m:t>𝑓</m:t>
                    </m:r>
                    <m:d>
                      <m:dPr>
                        <m:ctrlPr>
                          <a:rPr lang="en-US" i="1" dirty="0" smtClean="0">
                            <a:solidFill>
                              <a:schemeClr val="tx1"/>
                            </a:solidFill>
                            <a:latin typeface="Cambria Math" panose="02040503050406030204" pitchFamily="18" charset="0"/>
                          </a:rPr>
                        </m:ctrlPr>
                      </m:dPr>
                      <m:e>
                        <m:r>
                          <a:rPr lang="en-US" i="1" dirty="0" smtClean="0">
                            <a:solidFill>
                              <a:schemeClr val="tx1"/>
                            </a:solidFill>
                            <a:latin typeface="Cambria Math" panose="02040503050406030204" pitchFamily="18" charset="0"/>
                          </a:rPr>
                          <m:t>𝑥</m:t>
                        </m:r>
                      </m:e>
                    </m:d>
                    <m:r>
                      <a:rPr lang="en-US" i="0" dirty="0" smtClean="0">
                        <a:solidFill>
                          <a:schemeClr val="tx1"/>
                        </a:solidFill>
                        <a:latin typeface="Cambria Math" panose="02040503050406030204" pitchFamily="18" charset="0"/>
                      </a:rPr>
                      <m:t>=</m:t>
                    </m:r>
                    <m:f>
                      <m:fPr>
                        <m:ctrlPr>
                          <a:rPr lang="en-US" i="1" dirty="0" smtClean="0">
                            <a:solidFill>
                              <a:schemeClr val="tx1"/>
                            </a:solidFill>
                            <a:latin typeface="Cambria Math" panose="02040503050406030204" pitchFamily="18" charset="0"/>
                          </a:rPr>
                        </m:ctrlPr>
                      </m:fPr>
                      <m:num>
                        <m:r>
                          <a:rPr lang="en-US" i="1" dirty="0" smtClean="0">
                            <a:solidFill>
                              <a:schemeClr val="tx1"/>
                            </a:solidFill>
                            <a:latin typeface="Cambria Math" panose="02040503050406030204" pitchFamily="18" charset="0"/>
                          </a:rPr>
                          <m:t>𝑔</m:t>
                        </m:r>
                        <m:d>
                          <m:dPr>
                            <m:ctrlPr>
                              <a:rPr lang="en-US" i="1" dirty="0" smtClean="0">
                                <a:solidFill>
                                  <a:schemeClr val="tx1"/>
                                </a:solidFill>
                                <a:latin typeface="Cambria Math" panose="02040503050406030204" pitchFamily="18" charset="0"/>
                              </a:rPr>
                            </m:ctrlPr>
                          </m:dPr>
                          <m:e>
                            <m:r>
                              <a:rPr lang="en-US" i="1" dirty="0" smtClean="0">
                                <a:solidFill>
                                  <a:schemeClr val="tx1"/>
                                </a:solidFill>
                                <a:latin typeface="Cambria Math" panose="02040503050406030204" pitchFamily="18" charset="0"/>
                              </a:rPr>
                              <m:t>𝑥</m:t>
                            </m:r>
                          </m:e>
                        </m:d>
                      </m:num>
                      <m:den>
                        <m:r>
                          <a:rPr lang="en-US" b="0" i="1" dirty="0" smtClean="0">
                            <a:solidFill>
                              <a:schemeClr val="tx1"/>
                            </a:solidFill>
                            <a:latin typeface="Cambria Math" panose="02040503050406030204" pitchFamily="18" charset="0"/>
                          </a:rPr>
                          <m:t>h</m:t>
                        </m:r>
                        <m:d>
                          <m:dPr>
                            <m:ctrlPr>
                              <a:rPr lang="en-US" i="1" dirty="0" smtClean="0">
                                <a:solidFill>
                                  <a:schemeClr val="tx1"/>
                                </a:solidFill>
                                <a:latin typeface="Cambria Math" panose="02040503050406030204" pitchFamily="18" charset="0"/>
                              </a:rPr>
                            </m:ctrlPr>
                          </m:dPr>
                          <m:e>
                            <m:r>
                              <a:rPr lang="en-US" i="1" dirty="0" smtClean="0">
                                <a:solidFill>
                                  <a:schemeClr val="tx1"/>
                                </a:solidFill>
                                <a:latin typeface="Cambria Math" panose="02040503050406030204" pitchFamily="18" charset="0"/>
                              </a:rPr>
                              <m:t>𝑥</m:t>
                            </m:r>
                          </m:e>
                        </m:d>
                      </m:den>
                    </m:f>
                  </m:oMath>
                </a14:m>
                <a:r>
                  <a:rPr lang="en-US" dirty="0"/>
                  <a:t> is an improper fraction, i.e. if the degree of </a:t>
                </a:r>
                <a14:m>
                  <m:oMath xmlns:m="http://schemas.openxmlformats.org/officeDocument/2006/math">
                    <m:r>
                      <a:rPr lang="en-US" i="1" dirty="0">
                        <a:latin typeface="Cambria Math" panose="02040503050406030204" pitchFamily="18" charset="0"/>
                      </a:rPr>
                      <m:t>𝑔</m:t>
                    </m:r>
                    <m:d>
                      <m:dPr>
                        <m:ctrlPr>
                          <a:rPr lang="en-US" i="1" dirty="0">
                            <a:latin typeface="Cambria Math" panose="02040503050406030204" pitchFamily="18" charset="0"/>
                          </a:rPr>
                        </m:ctrlPr>
                      </m:dPr>
                      <m:e>
                        <m:r>
                          <a:rPr lang="en-US" i="1" dirty="0">
                            <a:latin typeface="Cambria Math" panose="02040503050406030204" pitchFamily="18" charset="0"/>
                          </a:rPr>
                          <m:t>𝑥</m:t>
                        </m:r>
                      </m:e>
                    </m:d>
                  </m:oMath>
                </a14:m>
                <a:r>
                  <a:rPr lang="en-US" dirty="0"/>
                  <a:t> is greater than or equal to the degree of </a:t>
                </a:r>
                <a14:m>
                  <m:oMath xmlns:m="http://schemas.openxmlformats.org/officeDocument/2006/math">
                    <m:r>
                      <a:rPr lang="en-US" i="1" dirty="0">
                        <a:latin typeface="Cambria Math" panose="02040503050406030204" pitchFamily="18" charset="0"/>
                      </a:rPr>
                      <m:t>h</m:t>
                    </m:r>
                    <m:d>
                      <m:dPr>
                        <m:ctrlPr>
                          <a:rPr lang="en-US" i="1" dirty="0">
                            <a:latin typeface="Cambria Math" panose="02040503050406030204" pitchFamily="18" charset="0"/>
                          </a:rPr>
                        </m:ctrlPr>
                      </m:dPr>
                      <m:e>
                        <m:r>
                          <a:rPr lang="en-US" i="1" dirty="0">
                            <a:latin typeface="Cambria Math" panose="02040503050406030204" pitchFamily="18" charset="0"/>
                          </a:rPr>
                          <m:t>𝑥</m:t>
                        </m:r>
                      </m:e>
                    </m:d>
                  </m:oMath>
                </a14:m>
                <a:r>
                  <a:rPr lang="en-US" dirty="0"/>
                  <a:t>, then the division must be performed first.</a:t>
                </a:r>
                <a:endParaRPr lang="en-AU" dirty="0"/>
              </a:p>
            </p:txBody>
          </p:sp>
        </mc:Choice>
        <mc:Fallback xmlns="">
          <p:sp>
            <p:nvSpPr>
              <p:cNvPr id="3" name="Content Placeholder 2">
                <a:extLst>
                  <a:ext uri="{FF2B5EF4-FFF2-40B4-BE49-F238E27FC236}">
                    <a16:creationId xmlns:a16="http://schemas.microsoft.com/office/drawing/2014/main" id="{69065F3B-4F76-4785-88FB-832E39EA129B}"/>
                  </a:ext>
                </a:extLst>
              </p:cNvPr>
              <p:cNvSpPr>
                <a:spLocks noGrp="1" noRot="1" noChangeAspect="1" noMove="1" noResize="1" noEditPoints="1" noAdjustHandles="1" noChangeArrowheads="1" noChangeShapeType="1" noTextEdit="1"/>
              </p:cNvSpPr>
              <p:nvPr>
                <p:ph idx="1"/>
              </p:nvPr>
            </p:nvSpPr>
            <p:spPr>
              <a:xfrm>
                <a:off x="0" y="706925"/>
                <a:ext cx="12192000" cy="6151070"/>
              </a:xfrm>
              <a:blipFill>
                <a:blip r:embed="rId2"/>
                <a:stretch>
                  <a:fillRect l="-900" t="-793" r="-700"/>
                </a:stretch>
              </a:blipFill>
            </p:spPr>
            <p:txBody>
              <a:bodyPr/>
              <a:lstStyle/>
              <a:p>
                <a:r>
                  <a:rPr lang="en-AU">
                    <a:noFill/>
                  </a:rPr>
                  <a:t> </a:t>
                </a:r>
              </a:p>
            </p:txBody>
          </p:sp>
        </mc:Fallback>
      </mc:AlternateContent>
    </p:spTree>
    <p:extLst>
      <p:ext uri="{BB962C8B-B14F-4D97-AF65-F5344CB8AC3E}">
        <p14:creationId xmlns:p14="http://schemas.microsoft.com/office/powerpoint/2010/main" val="13917857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26E21717-36C6-4D99-BB94-BA8434E77807}"/>
              </a:ext>
            </a:extLst>
          </p:cNvPr>
          <p:cNvPicPr>
            <a:picLocks noChangeAspect="1"/>
          </p:cNvPicPr>
          <p:nvPr/>
        </p:nvPicPr>
        <p:blipFill>
          <a:blip r:embed="rId3"/>
          <a:stretch>
            <a:fillRect/>
          </a:stretch>
        </p:blipFill>
        <p:spPr>
          <a:xfrm>
            <a:off x="0" y="0"/>
            <a:ext cx="12191096" cy="6143223"/>
          </a:xfrm>
          <a:prstGeom prst="rect">
            <a:avLst/>
          </a:prstGeom>
        </p:spPr>
      </p:pic>
    </p:spTree>
    <p:extLst>
      <p:ext uri="{BB962C8B-B14F-4D97-AF65-F5344CB8AC3E}">
        <p14:creationId xmlns:p14="http://schemas.microsoft.com/office/powerpoint/2010/main" val="25489305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0"/>
                <a:lumOff val="100000"/>
              </a:schemeClr>
            </a:gs>
            <a:gs pos="50000">
              <a:schemeClr val="accent4">
                <a:lumMod val="0"/>
                <a:lumOff val="100000"/>
              </a:schemeClr>
            </a:gs>
            <a:gs pos="100000">
              <a:schemeClr val="accent4">
                <a:lumMod val="100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3E0299-E2BD-4AB3-A28C-A2A5FF2A8790}"/>
              </a:ext>
            </a:extLst>
          </p:cNvPr>
          <p:cNvSpPr>
            <a:spLocks noGrp="1"/>
          </p:cNvSpPr>
          <p:nvPr>
            <p:ph type="title"/>
          </p:nvPr>
        </p:nvSpPr>
        <p:spPr>
          <a:xfrm>
            <a:off x="838200" y="365125"/>
            <a:ext cx="10515600" cy="659003"/>
          </a:xfrm>
        </p:spPr>
        <p:txBody>
          <a:bodyPr>
            <a:normAutofit fontScale="90000"/>
          </a:bodyPr>
          <a:lstStyle/>
          <a:p>
            <a:r>
              <a:rPr lang="en-AU" dirty="0"/>
              <a:t>A rational function </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69065F3B-4F76-4785-88FB-832E39EA129B}"/>
                  </a:ext>
                </a:extLst>
              </p:cNvPr>
              <p:cNvSpPr>
                <a:spLocks noGrp="1"/>
              </p:cNvSpPr>
              <p:nvPr>
                <p:ph idx="1"/>
              </p:nvPr>
            </p:nvSpPr>
            <p:spPr>
              <a:xfrm>
                <a:off x="0" y="1024128"/>
                <a:ext cx="12192000" cy="5833872"/>
              </a:xfrm>
            </p:spPr>
            <p:txBody>
              <a:bodyPr>
                <a:normAutofit fontScale="92500" lnSpcReduction="20000"/>
              </a:bodyPr>
              <a:lstStyle/>
              <a:p>
                <a:pPr>
                  <a:lnSpc>
                    <a:spcPct val="120000"/>
                  </a:lnSpc>
                </a:pPr>
                <a:r>
                  <a:rPr lang="en-US" dirty="0">
                    <a:solidFill>
                      <a:schemeClr val="tx1"/>
                    </a:solidFill>
                  </a:rPr>
                  <a:t>A </a:t>
                </a:r>
                <a:r>
                  <a:rPr lang="en-US" dirty="0">
                    <a:solidFill>
                      <a:srgbClr val="C00000"/>
                    </a:solidFill>
                  </a:rPr>
                  <a:t>rational function </a:t>
                </a:r>
                <a:r>
                  <a:rPr lang="en-US" dirty="0">
                    <a:solidFill>
                      <a:schemeClr val="tx1"/>
                    </a:solidFill>
                  </a:rPr>
                  <a:t>is the quotient of two polynomials. If g(x) and h(x) are polynomials, then </a:t>
                </a:r>
                <a14:m>
                  <m:oMath xmlns:m="http://schemas.openxmlformats.org/officeDocument/2006/math">
                    <m:r>
                      <a:rPr lang="en-US" i="1" dirty="0" smtClean="0">
                        <a:solidFill>
                          <a:schemeClr val="tx1"/>
                        </a:solidFill>
                        <a:latin typeface="Cambria Math" panose="02040503050406030204" pitchFamily="18" charset="0"/>
                      </a:rPr>
                      <m:t>𝑓</m:t>
                    </m:r>
                    <m:d>
                      <m:dPr>
                        <m:ctrlPr>
                          <a:rPr lang="en-US" i="1" dirty="0" smtClean="0">
                            <a:solidFill>
                              <a:schemeClr val="tx1"/>
                            </a:solidFill>
                            <a:latin typeface="Cambria Math" panose="02040503050406030204" pitchFamily="18" charset="0"/>
                          </a:rPr>
                        </m:ctrlPr>
                      </m:dPr>
                      <m:e>
                        <m:r>
                          <a:rPr lang="en-US" i="1" dirty="0" smtClean="0">
                            <a:solidFill>
                              <a:schemeClr val="tx1"/>
                            </a:solidFill>
                            <a:latin typeface="Cambria Math" panose="02040503050406030204" pitchFamily="18" charset="0"/>
                          </a:rPr>
                          <m:t>𝑥</m:t>
                        </m:r>
                      </m:e>
                    </m:d>
                    <m:r>
                      <a:rPr lang="en-US" i="0" dirty="0" smtClean="0">
                        <a:solidFill>
                          <a:schemeClr val="tx1"/>
                        </a:solidFill>
                        <a:latin typeface="Cambria Math" panose="02040503050406030204" pitchFamily="18" charset="0"/>
                      </a:rPr>
                      <m:t>=</m:t>
                    </m:r>
                    <m:f>
                      <m:fPr>
                        <m:ctrlPr>
                          <a:rPr lang="en-US" i="1" dirty="0" smtClean="0">
                            <a:solidFill>
                              <a:schemeClr val="tx1"/>
                            </a:solidFill>
                            <a:latin typeface="Cambria Math" panose="02040503050406030204" pitchFamily="18" charset="0"/>
                          </a:rPr>
                        </m:ctrlPr>
                      </m:fPr>
                      <m:num>
                        <m:r>
                          <a:rPr lang="en-US" i="1" dirty="0" smtClean="0">
                            <a:solidFill>
                              <a:schemeClr val="tx1"/>
                            </a:solidFill>
                            <a:latin typeface="Cambria Math" panose="02040503050406030204" pitchFamily="18" charset="0"/>
                          </a:rPr>
                          <m:t>𝑔</m:t>
                        </m:r>
                        <m:d>
                          <m:dPr>
                            <m:ctrlPr>
                              <a:rPr lang="en-US" i="1" dirty="0" smtClean="0">
                                <a:solidFill>
                                  <a:schemeClr val="tx1"/>
                                </a:solidFill>
                                <a:latin typeface="Cambria Math" panose="02040503050406030204" pitchFamily="18" charset="0"/>
                              </a:rPr>
                            </m:ctrlPr>
                          </m:dPr>
                          <m:e>
                            <m:r>
                              <a:rPr lang="en-US" i="1" dirty="0" smtClean="0">
                                <a:solidFill>
                                  <a:schemeClr val="tx1"/>
                                </a:solidFill>
                                <a:latin typeface="Cambria Math" panose="02040503050406030204" pitchFamily="18" charset="0"/>
                              </a:rPr>
                              <m:t>𝑥</m:t>
                            </m:r>
                          </m:e>
                        </m:d>
                      </m:num>
                      <m:den>
                        <m:r>
                          <a:rPr lang="en-US" b="0" i="1" dirty="0" smtClean="0">
                            <a:solidFill>
                              <a:schemeClr val="tx1"/>
                            </a:solidFill>
                            <a:latin typeface="Cambria Math" panose="02040503050406030204" pitchFamily="18" charset="0"/>
                          </a:rPr>
                          <m:t>h</m:t>
                        </m:r>
                        <m:d>
                          <m:dPr>
                            <m:ctrlPr>
                              <a:rPr lang="en-US" i="1" dirty="0" smtClean="0">
                                <a:solidFill>
                                  <a:schemeClr val="tx1"/>
                                </a:solidFill>
                                <a:latin typeface="Cambria Math" panose="02040503050406030204" pitchFamily="18" charset="0"/>
                              </a:rPr>
                            </m:ctrlPr>
                          </m:dPr>
                          <m:e>
                            <m:r>
                              <a:rPr lang="en-US" i="1" dirty="0" smtClean="0">
                                <a:solidFill>
                                  <a:schemeClr val="tx1"/>
                                </a:solidFill>
                                <a:latin typeface="Cambria Math" panose="02040503050406030204" pitchFamily="18" charset="0"/>
                              </a:rPr>
                              <m:t>𝑥</m:t>
                            </m:r>
                          </m:e>
                        </m:d>
                      </m:den>
                    </m:f>
                  </m:oMath>
                </a14:m>
                <a:r>
                  <a:rPr lang="en-US" dirty="0">
                    <a:solidFill>
                      <a:schemeClr val="tx1"/>
                    </a:solidFill>
                  </a:rPr>
                  <a:t> is a rational function; e.g. </a:t>
                </a:r>
                <a14:m>
                  <m:oMath xmlns:m="http://schemas.openxmlformats.org/officeDocument/2006/math">
                    <m:r>
                      <a:rPr lang="en-US" i="1" dirty="0">
                        <a:solidFill>
                          <a:schemeClr val="tx1"/>
                        </a:solidFill>
                        <a:latin typeface="Cambria Math" panose="02040503050406030204" pitchFamily="18" charset="0"/>
                      </a:rPr>
                      <m:t>𝑓</m:t>
                    </m:r>
                    <m:d>
                      <m:dPr>
                        <m:ctrlPr>
                          <a:rPr lang="en-US" i="1" dirty="0">
                            <a:solidFill>
                              <a:schemeClr val="tx1"/>
                            </a:solidFill>
                            <a:latin typeface="Cambria Math" panose="02040503050406030204" pitchFamily="18" charset="0"/>
                          </a:rPr>
                        </m:ctrlPr>
                      </m:dPr>
                      <m:e>
                        <m:r>
                          <a:rPr lang="en-US" i="1" dirty="0">
                            <a:solidFill>
                              <a:schemeClr val="tx1"/>
                            </a:solidFill>
                            <a:latin typeface="Cambria Math" panose="02040503050406030204" pitchFamily="18" charset="0"/>
                          </a:rPr>
                          <m:t>𝑥</m:t>
                        </m:r>
                      </m:e>
                    </m:d>
                    <m:r>
                      <a:rPr lang="en-US" dirty="0">
                        <a:solidFill>
                          <a:schemeClr val="tx1"/>
                        </a:solidFill>
                        <a:latin typeface="Cambria Math" panose="02040503050406030204" pitchFamily="18" charset="0"/>
                      </a:rPr>
                      <m:t>=</m:t>
                    </m:r>
                    <m:f>
                      <m:fPr>
                        <m:ctrlPr>
                          <a:rPr lang="en-US" i="1" dirty="0">
                            <a:solidFill>
                              <a:schemeClr val="tx1"/>
                            </a:solidFill>
                            <a:latin typeface="Cambria Math" panose="02040503050406030204" pitchFamily="18" charset="0"/>
                          </a:rPr>
                        </m:ctrlPr>
                      </m:fPr>
                      <m:num>
                        <m:r>
                          <a:rPr lang="en-US" b="0" i="1" dirty="0" smtClean="0">
                            <a:solidFill>
                              <a:schemeClr val="tx1"/>
                            </a:solidFill>
                            <a:latin typeface="Cambria Math" panose="02040503050406030204" pitchFamily="18" charset="0"/>
                          </a:rPr>
                          <m:t>4</m:t>
                        </m:r>
                        <m:r>
                          <a:rPr lang="en-US" b="0" i="1" dirty="0" smtClean="0">
                            <a:solidFill>
                              <a:schemeClr val="tx1"/>
                            </a:solidFill>
                            <a:latin typeface="Cambria Math" panose="02040503050406030204" pitchFamily="18" charset="0"/>
                          </a:rPr>
                          <m:t>𝑥</m:t>
                        </m:r>
                        <m:r>
                          <a:rPr lang="en-US" b="0" i="1" dirty="0" smtClean="0">
                            <a:solidFill>
                              <a:schemeClr val="tx1"/>
                            </a:solidFill>
                            <a:latin typeface="Cambria Math" panose="02040503050406030204" pitchFamily="18" charset="0"/>
                          </a:rPr>
                          <m:t>+2</m:t>
                        </m:r>
                      </m:num>
                      <m:den>
                        <m:r>
                          <a:rPr lang="en-US" i="1" dirty="0" smtClean="0">
                            <a:solidFill>
                              <a:schemeClr val="tx1"/>
                            </a:solidFill>
                            <a:latin typeface="Cambria Math" panose="02040503050406030204" pitchFamily="18" charset="0"/>
                          </a:rPr>
                          <m:t>2</m:t>
                        </m:r>
                        <m:sSup>
                          <m:sSupPr>
                            <m:ctrlPr>
                              <a:rPr lang="en-US" i="1" dirty="0">
                                <a:solidFill>
                                  <a:schemeClr val="tx1"/>
                                </a:solidFill>
                                <a:latin typeface="Cambria Math" panose="02040503050406030204" pitchFamily="18" charset="0"/>
                              </a:rPr>
                            </m:ctrlPr>
                          </m:sSupPr>
                          <m:e>
                            <m:r>
                              <a:rPr lang="en-US" i="1" dirty="0">
                                <a:solidFill>
                                  <a:schemeClr val="tx1"/>
                                </a:solidFill>
                                <a:latin typeface="Cambria Math" panose="02040503050406030204" pitchFamily="18" charset="0"/>
                              </a:rPr>
                              <m:t>𝑥</m:t>
                            </m:r>
                          </m:e>
                          <m:sup>
                            <m:r>
                              <a:rPr lang="en-US" i="1" dirty="0">
                                <a:solidFill>
                                  <a:schemeClr val="tx1"/>
                                </a:solidFill>
                                <a:latin typeface="Cambria Math" panose="02040503050406030204" pitchFamily="18" charset="0"/>
                              </a:rPr>
                              <m:t>2</m:t>
                            </m:r>
                          </m:sup>
                        </m:sSup>
                        <m:r>
                          <a:rPr lang="en-US" i="1" dirty="0">
                            <a:solidFill>
                              <a:schemeClr val="tx1"/>
                            </a:solidFill>
                            <a:latin typeface="Cambria Math" panose="02040503050406030204" pitchFamily="18" charset="0"/>
                          </a:rPr>
                          <m:t>−1</m:t>
                        </m:r>
                      </m:den>
                    </m:f>
                    <m:r>
                      <a:rPr lang="en-US" i="1" dirty="0">
                        <a:solidFill>
                          <a:schemeClr val="tx1"/>
                        </a:solidFill>
                        <a:latin typeface="Cambria Math" panose="02040503050406030204" pitchFamily="18" charset="0"/>
                      </a:rPr>
                      <m:t> </m:t>
                    </m:r>
                  </m:oMath>
                </a14:m>
                <a:r>
                  <a:rPr lang="en-US" dirty="0">
                    <a:solidFill>
                      <a:schemeClr val="tx1"/>
                    </a:solidFill>
                  </a:rPr>
                  <a:t>.</a:t>
                </a:r>
              </a:p>
              <a:p>
                <a:pPr>
                  <a:lnSpc>
                    <a:spcPct val="120000"/>
                  </a:lnSpc>
                </a:pPr>
                <a:r>
                  <a:rPr lang="en-US" dirty="0">
                    <a:solidFill>
                      <a:schemeClr val="tx1"/>
                    </a:solidFill>
                  </a:rPr>
                  <a:t>If the degree of g(x) is less than the degree of h(x), then f(x) is a proper fraction.</a:t>
                </a:r>
              </a:p>
              <a:p>
                <a:pPr>
                  <a:lnSpc>
                    <a:spcPct val="120000"/>
                  </a:lnSpc>
                </a:pPr>
                <a:r>
                  <a:rPr lang="en-US" dirty="0">
                    <a:solidFill>
                      <a:schemeClr val="tx1"/>
                    </a:solidFill>
                  </a:rPr>
                  <a:t>If the degree of g(x) is greater than or equal to the degree of h(x), then f(x) is an improper fraction.</a:t>
                </a:r>
              </a:p>
              <a:p>
                <a:pPr>
                  <a:lnSpc>
                    <a:spcPct val="120000"/>
                  </a:lnSpc>
                </a:pPr>
                <a:r>
                  <a:rPr lang="en-US" dirty="0">
                    <a:solidFill>
                      <a:schemeClr val="tx1"/>
                    </a:solidFill>
                  </a:rPr>
                  <a:t>By convention, we consider a rational function for its maximal domain. For example, the function </a:t>
                </a:r>
                <a14:m>
                  <m:oMath xmlns:m="http://schemas.openxmlformats.org/officeDocument/2006/math">
                    <m:r>
                      <a:rPr lang="en-US" i="1" dirty="0" smtClean="0">
                        <a:solidFill>
                          <a:schemeClr val="tx1"/>
                        </a:solidFill>
                        <a:latin typeface="Cambria Math" panose="02040503050406030204" pitchFamily="18" charset="0"/>
                      </a:rPr>
                      <m:t>𝑓</m:t>
                    </m:r>
                    <m:d>
                      <m:dPr>
                        <m:ctrlPr>
                          <a:rPr lang="en-US" i="1" dirty="0">
                            <a:solidFill>
                              <a:schemeClr val="tx1"/>
                            </a:solidFill>
                            <a:latin typeface="Cambria Math" panose="02040503050406030204" pitchFamily="18" charset="0"/>
                          </a:rPr>
                        </m:ctrlPr>
                      </m:dPr>
                      <m:e>
                        <m:r>
                          <a:rPr lang="en-US" i="1" dirty="0">
                            <a:solidFill>
                              <a:schemeClr val="tx1"/>
                            </a:solidFill>
                            <a:latin typeface="Cambria Math" panose="02040503050406030204" pitchFamily="18" charset="0"/>
                          </a:rPr>
                          <m:t>𝑥</m:t>
                        </m:r>
                      </m:e>
                    </m:d>
                    <m:r>
                      <a:rPr lang="en-US" dirty="0">
                        <a:solidFill>
                          <a:schemeClr val="tx1"/>
                        </a:solidFill>
                        <a:latin typeface="Cambria Math" panose="02040503050406030204" pitchFamily="18" charset="0"/>
                      </a:rPr>
                      <m:t>=</m:t>
                    </m:r>
                    <m:f>
                      <m:fPr>
                        <m:ctrlPr>
                          <a:rPr lang="en-US" i="1" dirty="0">
                            <a:solidFill>
                              <a:schemeClr val="tx1"/>
                            </a:solidFill>
                            <a:latin typeface="Cambria Math" panose="02040503050406030204" pitchFamily="18" charset="0"/>
                          </a:rPr>
                        </m:ctrlPr>
                      </m:fPr>
                      <m:num>
                        <m:r>
                          <a:rPr lang="en-US" b="0" i="1" dirty="0" smtClean="0">
                            <a:solidFill>
                              <a:schemeClr val="tx1"/>
                            </a:solidFill>
                            <a:latin typeface="Cambria Math" panose="02040503050406030204" pitchFamily="18" charset="0"/>
                          </a:rPr>
                          <m:t>4</m:t>
                        </m:r>
                        <m:r>
                          <a:rPr lang="en-US" b="0" i="1" dirty="0" smtClean="0">
                            <a:solidFill>
                              <a:schemeClr val="tx1"/>
                            </a:solidFill>
                            <a:latin typeface="Cambria Math" panose="02040503050406030204" pitchFamily="18" charset="0"/>
                          </a:rPr>
                          <m:t>𝑥</m:t>
                        </m:r>
                        <m:r>
                          <a:rPr lang="en-US" b="0" i="1" dirty="0" smtClean="0">
                            <a:solidFill>
                              <a:schemeClr val="tx1"/>
                            </a:solidFill>
                            <a:latin typeface="Cambria Math" panose="02040503050406030204" pitchFamily="18" charset="0"/>
                          </a:rPr>
                          <m:t>+2</m:t>
                        </m:r>
                      </m:num>
                      <m:den>
                        <m:r>
                          <a:rPr lang="en-US" i="1" dirty="0" smtClean="0">
                            <a:solidFill>
                              <a:schemeClr val="tx1"/>
                            </a:solidFill>
                            <a:latin typeface="Cambria Math" panose="02040503050406030204" pitchFamily="18" charset="0"/>
                          </a:rPr>
                          <m:t>2</m:t>
                        </m:r>
                        <m:sSup>
                          <m:sSupPr>
                            <m:ctrlPr>
                              <a:rPr lang="en-US" i="1" dirty="0">
                                <a:solidFill>
                                  <a:schemeClr val="tx1"/>
                                </a:solidFill>
                                <a:latin typeface="Cambria Math" panose="02040503050406030204" pitchFamily="18" charset="0"/>
                              </a:rPr>
                            </m:ctrlPr>
                          </m:sSupPr>
                          <m:e>
                            <m:r>
                              <a:rPr lang="en-US" i="1" dirty="0">
                                <a:solidFill>
                                  <a:schemeClr val="tx1"/>
                                </a:solidFill>
                                <a:latin typeface="Cambria Math" panose="02040503050406030204" pitchFamily="18" charset="0"/>
                              </a:rPr>
                              <m:t>𝑥</m:t>
                            </m:r>
                          </m:e>
                          <m:sup>
                            <m:r>
                              <a:rPr lang="en-US" i="1" dirty="0">
                                <a:solidFill>
                                  <a:schemeClr val="tx1"/>
                                </a:solidFill>
                                <a:latin typeface="Cambria Math" panose="02040503050406030204" pitchFamily="18" charset="0"/>
                              </a:rPr>
                              <m:t>2</m:t>
                            </m:r>
                          </m:sup>
                        </m:sSup>
                        <m:r>
                          <a:rPr lang="en-US" i="1" dirty="0">
                            <a:solidFill>
                              <a:schemeClr val="tx1"/>
                            </a:solidFill>
                            <a:latin typeface="Cambria Math" panose="02040503050406030204" pitchFamily="18" charset="0"/>
                          </a:rPr>
                          <m:t>−1</m:t>
                        </m:r>
                      </m:den>
                    </m:f>
                    <m:r>
                      <a:rPr lang="en-US" i="1" dirty="0">
                        <a:solidFill>
                          <a:schemeClr val="tx1"/>
                        </a:solidFill>
                        <a:latin typeface="Cambria Math" panose="02040503050406030204" pitchFamily="18" charset="0"/>
                      </a:rPr>
                      <m:t> </m:t>
                    </m:r>
                  </m:oMath>
                </a14:m>
                <a:r>
                  <a:rPr lang="en-US" dirty="0">
                    <a:solidFill>
                      <a:schemeClr val="tx1"/>
                    </a:solidFill>
                  </a:rPr>
                  <a:t> is only considered for </a:t>
                </a:r>
                <a:r>
                  <a:rPr lang="en-US" dirty="0" err="1">
                    <a:solidFill>
                      <a:schemeClr val="tx1"/>
                    </a:solidFill>
                  </a:rPr>
                  <a:t>x∈</a:t>
                </a:r>
                <a:r>
                  <a:rPr lang="en-US" dirty="0" err="1">
                    <a:solidFill>
                      <a:schemeClr val="tx1"/>
                    </a:solidFill>
                    <a:latin typeface="Castellar" panose="020A0402060406010301" pitchFamily="18" charset="0"/>
                  </a:rPr>
                  <a:t>R</a:t>
                </a:r>
                <a:r>
                  <a:rPr lang="en-US" dirty="0">
                    <a:solidFill>
                      <a:schemeClr val="tx1"/>
                    </a:solidFill>
                  </a:rPr>
                  <a:t>∖{−1,1}.</a:t>
                </a:r>
              </a:p>
              <a:p>
                <a:pPr>
                  <a:lnSpc>
                    <a:spcPct val="120000"/>
                  </a:lnSpc>
                </a:pPr>
                <a:r>
                  <a:rPr lang="en-US" dirty="0">
                    <a:solidFill>
                      <a:schemeClr val="tx1"/>
                    </a:solidFill>
                  </a:rPr>
                  <a:t>A rational function may be expressed as a sum of simpler functions by resolving it into what are called </a:t>
                </a:r>
                <a:r>
                  <a:rPr lang="en-US" dirty="0">
                    <a:solidFill>
                      <a:srgbClr val="C00000"/>
                    </a:solidFill>
                  </a:rPr>
                  <a:t>partial fractions</a:t>
                </a:r>
                <a:r>
                  <a:rPr lang="en-US" dirty="0">
                    <a:solidFill>
                      <a:schemeClr val="tx1"/>
                    </a:solidFill>
                  </a:rPr>
                  <a:t>. For example:  </a:t>
                </a:r>
                <a14:m>
                  <m:oMath xmlns:m="http://schemas.openxmlformats.org/officeDocument/2006/math">
                    <m:f>
                      <m:fPr>
                        <m:ctrlPr>
                          <a:rPr lang="en-US" i="1" dirty="0">
                            <a:solidFill>
                              <a:schemeClr val="tx1"/>
                            </a:solidFill>
                            <a:latin typeface="Cambria Math" panose="02040503050406030204" pitchFamily="18" charset="0"/>
                          </a:rPr>
                        </m:ctrlPr>
                      </m:fPr>
                      <m:num>
                        <m:r>
                          <a:rPr lang="en-US" b="0" i="1" dirty="0" smtClean="0">
                            <a:solidFill>
                              <a:schemeClr val="tx1"/>
                            </a:solidFill>
                            <a:latin typeface="Cambria Math" panose="02040503050406030204" pitchFamily="18" charset="0"/>
                          </a:rPr>
                          <m:t>4</m:t>
                        </m:r>
                        <m:r>
                          <a:rPr lang="en-US" b="0" i="1" dirty="0" smtClean="0">
                            <a:solidFill>
                              <a:schemeClr val="tx1"/>
                            </a:solidFill>
                            <a:latin typeface="Cambria Math" panose="02040503050406030204" pitchFamily="18" charset="0"/>
                          </a:rPr>
                          <m:t>𝑥</m:t>
                        </m:r>
                        <m:r>
                          <a:rPr lang="en-US" b="0" i="1" dirty="0" smtClean="0">
                            <a:solidFill>
                              <a:schemeClr val="tx1"/>
                            </a:solidFill>
                            <a:latin typeface="Cambria Math" panose="02040503050406030204" pitchFamily="18" charset="0"/>
                          </a:rPr>
                          <m:t>+2</m:t>
                        </m:r>
                      </m:num>
                      <m:den>
                        <m:r>
                          <a:rPr lang="en-US" i="1" dirty="0" smtClean="0">
                            <a:solidFill>
                              <a:schemeClr val="tx1"/>
                            </a:solidFill>
                            <a:latin typeface="Cambria Math" panose="02040503050406030204" pitchFamily="18" charset="0"/>
                          </a:rPr>
                          <m:t>2</m:t>
                        </m:r>
                        <m:sSup>
                          <m:sSupPr>
                            <m:ctrlPr>
                              <a:rPr lang="en-US" i="1" dirty="0">
                                <a:solidFill>
                                  <a:schemeClr val="tx1"/>
                                </a:solidFill>
                                <a:latin typeface="Cambria Math" panose="02040503050406030204" pitchFamily="18" charset="0"/>
                              </a:rPr>
                            </m:ctrlPr>
                          </m:sSupPr>
                          <m:e>
                            <m:r>
                              <a:rPr lang="en-US" i="1" dirty="0">
                                <a:solidFill>
                                  <a:schemeClr val="tx1"/>
                                </a:solidFill>
                                <a:latin typeface="Cambria Math" panose="02040503050406030204" pitchFamily="18" charset="0"/>
                              </a:rPr>
                              <m:t>𝑥</m:t>
                            </m:r>
                          </m:e>
                          <m:sup>
                            <m:r>
                              <a:rPr lang="en-US" i="1" dirty="0">
                                <a:solidFill>
                                  <a:schemeClr val="tx1"/>
                                </a:solidFill>
                                <a:latin typeface="Cambria Math" panose="02040503050406030204" pitchFamily="18" charset="0"/>
                              </a:rPr>
                              <m:t>2</m:t>
                            </m:r>
                          </m:sup>
                        </m:sSup>
                        <m:r>
                          <a:rPr lang="en-US" i="1" dirty="0">
                            <a:solidFill>
                              <a:schemeClr val="tx1"/>
                            </a:solidFill>
                            <a:latin typeface="Cambria Math" panose="02040503050406030204" pitchFamily="18" charset="0"/>
                          </a:rPr>
                          <m:t>−1</m:t>
                        </m:r>
                      </m:den>
                    </m:f>
                    <m:r>
                      <a:rPr lang="en-US" i="1" dirty="0">
                        <a:solidFill>
                          <a:schemeClr val="tx1"/>
                        </a:solidFill>
                        <a:latin typeface="Cambria Math" panose="02040503050406030204" pitchFamily="18" charset="0"/>
                      </a:rPr>
                      <m:t> </m:t>
                    </m:r>
                  </m:oMath>
                </a14:m>
                <a:r>
                  <a:rPr lang="en-US" dirty="0">
                    <a:solidFill>
                      <a:schemeClr val="tx1"/>
                    </a:solidFill>
                  </a:rPr>
                  <a:t>=</a:t>
                </a:r>
                <a:r>
                  <a:rPr lang="en-US" dirty="0"/>
                  <a:t> </a:t>
                </a:r>
                <a14:m>
                  <m:oMath xmlns:m="http://schemas.openxmlformats.org/officeDocument/2006/math">
                    <m:f>
                      <m:fPr>
                        <m:ctrlPr>
                          <a:rPr lang="en-US" i="1" dirty="0">
                            <a:latin typeface="Cambria Math" panose="02040503050406030204" pitchFamily="18" charset="0"/>
                          </a:rPr>
                        </m:ctrlPr>
                      </m:fPr>
                      <m:num>
                        <m:r>
                          <a:rPr lang="en-US" b="0" i="1" dirty="0" smtClean="0">
                            <a:latin typeface="Cambria Math" panose="02040503050406030204" pitchFamily="18" charset="0"/>
                          </a:rPr>
                          <m:t>3</m:t>
                        </m:r>
                      </m:num>
                      <m:den>
                        <m:r>
                          <a:rPr lang="en-US" b="0" i="1" dirty="0" smtClean="0">
                            <a:latin typeface="Cambria Math" panose="02040503050406030204" pitchFamily="18" charset="0"/>
                          </a:rPr>
                          <m:t>𝑥</m:t>
                        </m:r>
                        <m:r>
                          <a:rPr lang="en-US" b="0" i="1" dirty="0" smtClean="0">
                            <a:latin typeface="Cambria Math" panose="02040503050406030204" pitchFamily="18" charset="0"/>
                          </a:rPr>
                          <m:t>−1</m:t>
                        </m:r>
                      </m:den>
                    </m:f>
                    <m:r>
                      <a:rPr lang="en-US" i="1" dirty="0">
                        <a:latin typeface="Cambria Math" panose="02040503050406030204" pitchFamily="18" charset="0"/>
                      </a:rPr>
                      <m:t> </m:t>
                    </m:r>
                  </m:oMath>
                </a14:m>
                <a:r>
                  <a:rPr lang="en-US" dirty="0">
                    <a:solidFill>
                      <a:schemeClr val="tx1"/>
                    </a:solidFill>
                  </a:rPr>
                  <a:t>+</a:t>
                </a:r>
                <a:r>
                  <a:rPr lang="en-US" dirty="0"/>
                  <a:t> </a:t>
                </a:r>
                <a14:m>
                  <m:oMath xmlns:m="http://schemas.openxmlformats.org/officeDocument/2006/math">
                    <m:f>
                      <m:fPr>
                        <m:ctrlPr>
                          <a:rPr lang="en-US" i="1" dirty="0">
                            <a:latin typeface="Cambria Math" panose="02040503050406030204" pitchFamily="18" charset="0"/>
                          </a:rPr>
                        </m:ctrlPr>
                      </m:fPr>
                      <m:num>
                        <m:r>
                          <a:rPr lang="en-US" b="0" i="1" dirty="0" smtClean="0">
                            <a:latin typeface="Cambria Math" panose="02040503050406030204" pitchFamily="18" charset="0"/>
                          </a:rPr>
                          <m:t>1</m:t>
                        </m:r>
                      </m:num>
                      <m:den>
                        <m:r>
                          <a:rPr lang="en-US" i="1" dirty="0">
                            <a:latin typeface="Cambria Math" panose="02040503050406030204" pitchFamily="18" charset="0"/>
                          </a:rPr>
                          <m:t>𝑥</m:t>
                        </m:r>
                        <m:r>
                          <a:rPr lang="en-US" b="0" i="1" dirty="0" smtClean="0">
                            <a:latin typeface="Cambria Math" panose="02040503050406030204" pitchFamily="18" charset="0"/>
                          </a:rPr>
                          <m:t>+</m:t>
                        </m:r>
                        <m:r>
                          <a:rPr lang="en-US" i="1" dirty="0">
                            <a:latin typeface="Cambria Math" panose="02040503050406030204" pitchFamily="18" charset="0"/>
                          </a:rPr>
                          <m:t>1</m:t>
                        </m:r>
                      </m:den>
                    </m:f>
                    <m:r>
                      <a:rPr lang="en-US" i="1" dirty="0">
                        <a:latin typeface="Cambria Math" panose="02040503050406030204" pitchFamily="18" charset="0"/>
                      </a:rPr>
                      <m:t> </m:t>
                    </m:r>
                  </m:oMath>
                </a14:m>
                <a:endParaRPr lang="en-US" dirty="0">
                  <a:solidFill>
                    <a:schemeClr val="tx1"/>
                  </a:solidFill>
                </a:endParaRPr>
              </a:p>
              <a:p>
                <a:pPr>
                  <a:lnSpc>
                    <a:spcPct val="120000"/>
                  </a:lnSpc>
                </a:pPr>
                <a:r>
                  <a:rPr lang="en-US" dirty="0">
                    <a:solidFill>
                      <a:schemeClr val="tx1"/>
                    </a:solidFill>
                  </a:rPr>
                  <a:t>This technique can help when sketching the graphs of rational functions or when performing other mathematical procedures such as integration.</a:t>
                </a:r>
                <a:endParaRPr lang="en-AU" dirty="0">
                  <a:solidFill>
                    <a:schemeClr val="tx1"/>
                  </a:solidFill>
                </a:endParaRPr>
              </a:p>
            </p:txBody>
          </p:sp>
        </mc:Choice>
        <mc:Fallback xmlns="">
          <p:sp>
            <p:nvSpPr>
              <p:cNvPr id="3" name="Content Placeholder 2">
                <a:extLst>
                  <a:ext uri="{FF2B5EF4-FFF2-40B4-BE49-F238E27FC236}">
                    <a16:creationId xmlns:a16="http://schemas.microsoft.com/office/drawing/2014/main" id="{69065F3B-4F76-4785-88FB-832E39EA129B}"/>
                  </a:ext>
                </a:extLst>
              </p:cNvPr>
              <p:cNvSpPr>
                <a:spLocks noGrp="1" noRot="1" noChangeAspect="1" noMove="1" noResize="1" noEditPoints="1" noAdjustHandles="1" noChangeArrowheads="1" noChangeShapeType="1" noTextEdit="1"/>
              </p:cNvSpPr>
              <p:nvPr>
                <p:ph idx="1"/>
              </p:nvPr>
            </p:nvSpPr>
            <p:spPr>
              <a:xfrm>
                <a:off x="0" y="1024128"/>
                <a:ext cx="12192000" cy="5833872"/>
              </a:xfrm>
              <a:blipFill>
                <a:blip r:embed="rId2"/>
                <a:stretch>
                  <a:fillRect l="-750" t="-836" r="-1400"/>
                </a:stretch>
              </a:blipFill>
            </p:spPr>
            <p:txBody>
              <a:bodyPr/>
              <a:lstStyle/>
              <a:p>
                <a:r>
                  <a:rPr lang="en-AU">
                    <a:noFill/>
                  </a:rPr>
                  <a:t> </a:t>
                </a:r>
              </a:p>
            </p:txBody>
          </p:sp>
        </mc:Fallback>
      </mc:AlternateContent>
    </p:spTree>
    <p:extLst>
      <p:ext uri="{BB962C8B-B14F-4D97-AF65-F5344CB8AC3E}">
        <p14:creationId xmlns:p14="http://schemas.microsoft.com/office/powerpoint/2010/main" val="29169680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0"/>
                <a:lumOff val="100000"/>
              </a:schemeClr>
            </a:gs>
            <a:gs pos="50000">
              <a:schemeClr val="accent4">
                <a:lumMod val="0"/>
                <a:lumOff val="100000"/>
              </a:schemeClr>
            </a:gs>
            <a:gs pos="100000">
              <a:schemeClr val="accent4">
                <a:lumMod val="100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3E0299-E2BD-4AB3-A28C-A2A5FF2A8790}"/>
              </a:ext>
            </a:extLst>
          </p:cNvPr>
          <p:cNvSpPr>
            <a:spLocks noGrp="1"/>
          </p:cNvSpPr>
          <p:nvPr>
            <p:ph type="title"/>
          </p:nvPr>
        </p:nvSpPr>
        <p:spPr>
          <a:xfrm>
            <a:off x="838200" y="365125"/>
            <a:ext cx="10515600" cy="915035"/>
          </a:xfrm>
        </p:spPr>
        <p:txBody>
          <a:bodyPr/>
          <a:lstStyle/>
          <a:p>
            <a:r>
              <a:rPr lang="en-AU" dirty="0"/>
              <a:t>Proper fractions</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69065F3B-4F76-4785-88FB-832E39EA129B}"/>
                  </a:ext>
                </a:extLst>
              </p:cNvPr>
              <p:cNvSpPr>
                <a:spLocks noGrp="1"/>
              </p:cNvSpPr>
              <p:nvPr>
                <p:ph idx="1"/>
              </p:nvPr>
            </p:nvSpPr>
            <p:spPr>
              <a:xfrm>
                <a:off x="0" y="1280160"/>
                <a:ext cx="12192000" cy="5577840"/>
              </a:xfrm>
            </p:spPr>
            <p:txBody>
              <a:bodyPr>
                <a:normAutofit fontScale="92500" lnSpcReduction="20000"/>
              </a:bodyPr>
              <a:lstStyle/>
              <a:p>
                <a:r>
                  <a:rPr lang="en-US" dirty="0"/>
                  <a:t>For proper fractions, the technique used for obtaining partial fractions depends on the type of factors in the denominator of the original algebraic fraction. We only consider examples where the denominators have factors that are either degree 1 (linear) or degree 2 (quadratic).</a:t>
                </a:r>
              </a:p>
              <a:p>
                <a:pPr>
                  <a:lnSpc>
                    <a:spcPct val="110000"/>
                  </a:lnSpc>
                </a:pPr>
                <a:r>
                  <a:rPr lang="en-US" b="1" dirty="0"/>
                  <a:t>For every linear factor </a:t>
                </a:r>
                <a:r>
                  <a:rPr lang="en-US" b="1" dirty="0" err="1"/>
                  <a:t>ax+b</a:t>
                </a:r>
                <a:r>
                  <a:rPr lang="en-US" b="1" dirty="0"/>
                  <a:t> in the denominator, there will be a partial fraction of the form </a:t>
                </a:r>
                <a14:m>
                  <m:oMath xmlns:m="http://schemas.openxmlformats.org/officeDocument/2006/math">
                    <m:f>
                      <m:fPr>
                        <m:ctrlPr>
                          <a:rPr lang="en-US" b="1" i="1" dirty="0" smtClean="0">
                            <a:latin typeface="Cambria Math" panose="02040503050406030204" pitchFamily="18" charset="0"/>
                          </a:rPr>
                        </m:ctrlPr>
                      </m:fPr>
                      <m:num>
                        <m:r>
                          <a:rPr lang="en-US" b="1" i="1" dirty="0" smtClean="0">
                            <a:latin typeface="Cambria Math" panose="02040503050406030204" pitchFamily="18" charset="0"/>
                          </a:rPr>
                          <m:t>𝑨</m:t>
                        </m:r>
                      </m:num>
                      <m:den>
                        <m:r>
                          <a:rPr lang="en-US" b="1" i="1" dirty="0" smtClean="0">
                            <a:latin typeface="Cambria Math" panose="02040503050406030204" pitchFamily="18" charset="0"/>
                          </a:rPr>
                          <m:t>𝒂</m:t>
                        </m:r>
                        <m:r>
                          <a:rPr lang="en-US" b="1" i="1" dirty="0">
                            <a:latin typeface="Cambria Math" panose="02040503050406030204" pitchFamily="18" charset="0"/>
                          </a:rPr>
                          <m:t>𝒙</m:t>
                        </m:r>
                        <m:r>
                          <a:rPr lang="en-US" b="1" i="1" dirty="0" smtClean="0">
                            <a:latin typeface="Cambria Math" panose="02040503050406030204" pitchFamily="18" charset="0"/>
                          </a:rPr>
                          <m:t>+</m:t>
                        </m:r>
                        <m:r>
                          <a:rPr lang="en-US" b="1" i="1" dirty="0" smtClean="0">
                            <a:latin typeface="Cambria Math" panose="02040503050406030204" pitchFamily="18" charset="0"/>
                          </a:rPr>
                          <m:t>𝒃</m:t>
                        </m:r>
                      </m:den>
                    </m:f>
                    <m:r>
                      <a:rPr lang="en-US" b="1" i="1" dirty="0">
                        <a:latin typeface="Cambria Math" panose="02040503050406030204" pitchFamily="18" charset="0"/>
                      </a:rPr>
                      <m:t> </m:t>
                    </m:r>
                  </m:oMath>
                </a14:m>
                <a:r>
                  <a:rPr lang="en-US" b="1" dirty="0"/>
                  <a:t>.</a:t>
                </a:r>
              </a:p>
              <a:p>
                <a:pPr>
                  <a:lnSpc>
                    <a:spcPct val="110000"/>
                  </a:lnSpc>
                </a:pPr>
                <a:r>
                  <a:rPr lang="en-US" b="1" dirty="0"/>
                  <a:t>For every repeated linear factor </a:t>
                </a:r>
                <a14:m>
                  <m:oMath xmlns:m="http://schemas.openxmlformats.org/officeDocument/2006/math">
                    <m:sSup>
                      <m:sSupPr>
                        <m:ctrlPr>
                          <a:rPr lang="en-US" b="1" i="1" dirty="0">
                            <a:latin typeface="Cambria Math" panose="02040503050406030204" pitchFamily="18" charset="0"/>
                          </a:rPr>
                        </m:ctrlPr>
                      </m:sSupPr>
                      <m:e>
                        <m:r>
                          <a:rPr lang="en-US" b="1" i="1" dirty="0" smtClean="0">
                            <a:latin typeface="Cambria Math" panose="02040503050406030204" pitchFamily="18" charset="0"/>
                          </a:rPr>
                          <m:t>(</m:t>
                        </m:r>
                        <m:r>
                          <a:rPr lang="en-US" b="1" i="1" dirty="0" smtClean="0">
                            <a:latin typeface="Cambria Math" panose="02040503050406030204" pitchFamily="18" charset="0"/>
                          </a:rPr>
                          <m:t>𝒄𝒙</m:t>
                        </m:r>
                        <m:r>
                          <a:rPr lang="en-US" b="1" i="1" dirty="0" smtClean="0">
                            <a:latin typeface="Cambria Math" panose="02040503050406030204" pitchFamily="18" charset="0"/>
                          </a:rPr>
                          <m:t>+</m:t>
                        </m:r>
                        <m:r>
                          <a:rPr lang="en-US" b="1" i="1" dirty="0" smtClean="0">
                            <a:latin typeface="Cambria Math" panose="02040503050406030204" pitchFamily="18" charset="0"/>
                          </a:rPr>
                          <m:t>𝒅</m:t>
                        </m:r>
                        <m:r>
                          <a:rPr lang="en-US" b="1" i="1" dirty="0" smtClean="0">
                            <a:latin typeface="Cambria Math" panose="02040503050406030204" pitchFamily="18" charset="0"/>
                          </a:rPr>
                          <m:t>)</m:t>
                        </m:r>
                      </m:e>
                      <m:sup>
                        <m:r>
                          <a:rPr lang="en-US" b="1" i="1" dirty="0">
                            <a:latin typeface="Cambria Math" panose="02040503050406030204" pitchFamily="18" charset="0"/>
                          </a:rPr>
                          <m:t>𝟐</m:t>
                        </m:r>
                      </m:sup>
                    </m:sSup>
                  </m:oMath>
                </a14:m>
                <a:r>
                  <a:rPr lang="en-US" b="1" dirty="0"/>
                  <a:t> in the denominator, there will be partial fractions of the form </a:t>
                </a:r>
                <a14:m>
                  <m:oMath xmlns:m="http://schemas.openxmlformats.org/officeDocument/2006/math">
                    <m:f>
                      <m:fPr>
                        <m:ctrlPr>
                          <a:rPr lang="en-US" b="1" i="1" dirty="0" smtClean="0">
                            <a:latin typeface="Cambria Math" panose="02040503050406030204" pitchFamily="18" charset="0"/>
                          </a:rPr>
                        </m:ctrlPr>
                      </m:fPr>
                      <m:num>
                        <m:r>
                          <a:rPr lang="en-US" b="1" i="1" dirty="0" smtClean="0">
                            <a:latin typeface="Cambria Math" panose="02040503050406030204" pitchFamily="18" charset="0"/>
                          </a:rPr>
                          <m:t>𝑩</m:t>
                        </m:r>
                      </m:num>
                      <m:den>
                        <m:r>
                          <a:rPr lang="en-US" b="1" i="1" dirty="0" smtClean="0">
                            <a:latin typeface="Cambria Math" panose="02040503050406030204" pitchFamily="18" charset="0"/>
                          </a:rPr>
                          <m:t>𝒄</m:t>
                        </m:r>
                        <m:r>
                          <a:rPr lang="en-US" b="1" i="1" dirty="0">
                            <a:latin typeface="Cambria Math" panose="02040503050406030204" pitchFamily="18" charset="0"/>
                          </a:rPr>
                          <m:t>𝒙</m:t>
                        </m:r>
                        <m:r>
                          <a:rPr lang="en-US" b="1" i="1" dirty="0" smtClean="0">
                            <a:latin typeface="Cambria Math" panose="02040503050406030204" pitchFamily="18" charset="0"/>
                          </a:rPr>
                          <m:t>+</m:t>
                        </m:r>
                        <m:r>
                          <a:rPr lang="en-US" b="1" i="1" dirty="0" smtClean="0">
                            <a:latin typeface="Cambria Math" panose="02040503050406030204" pitchFamily="18" charset="0"/>
                          </a:rPr>
                          <m:t>𝒅</m:t>
                        </m:r>
                      </m:den>
                    </m:f>
                    <m:r>
                      <a:rPr lang="en-US" b="1" i="1" dirty="0" smtClean="0">
                        <a:latin typeface="Cambria Math" panose="02040503050406030204" pitchFamily="18" charset="0"/>
                      </a:rPr>
                      <m:t> </m:t>
                    </m:r>
                  </m:oMath>
                </a14:m>
                <a:r>
                  <a:rPr lang="en-US" b="1" dirty="0"/>
                  <a:t> and </a:t>
                </a:r>
                <a14:m>
                  <m:oMath xmlns:m="http://schemas.openxmlformats.org/officeDocument/2006/math">
                    <m:f>
                      <m:fPr>
                        <m:ctrlPr>
                          <a:rPr lang="en-US" b="1" i="1" dirty="0">
                            <a:latin typeface="Cambria Math" panose="02040503050406030204" pitchFamily="18" charset="0"/>
                          </a:rPr>
                        </m:ctrlPr>
                      </m:fPr>
                      <m:num>
                        <m:r>
                          <a:rPr lang="en-US" b="1" i="1" dirty="0" smtClean="0">
                            <a:latin typeface="Cambria Math" panose="02040503050406030204" pitchFamily="18" charset="0"/>
                          </a:rPr>
                          <m:t>𝑪</m:t>
                        </m:r>
                      </m:num>
                      <m:den>
                        <m:sSup>
                          <m:sSupPr>
                            <m:ctrlPr>
                              <a:rPr lang="en-US" b="1" i="1" dirty="0">
                                <a:latin typeface="Cambria Math" panose="02040503050406030204" pitchFamily="18" charset="0"/>
                              </a:rPr>
                            </m:ctrlPr>
                          </m:sSupPr>
                          <m:e>
                            <m:r>
                              <a:rPr lang="en-US" b="1" i="1" dirty="0">
                                <a:latin typeface="Cambria Math" panose="02040503050406030204" pitchFamily="18" charset="0"/>
                              </a:rPr>
                              <m:t>(</m:t>
                            </m:r>
                            <m:r>
                              <a:rPr lang="en-US" b="1" i="1" dirty="0">
                                <a:latin typeface="Cambria Math" panose="02040503050406030204" pitchFamily="18" charset="0"/>
                              </a:rPr>
                              <m:t>𝒄𝒙</m:t>
                            </m:r>
                            <m:r>
                              <a:rPr lang="en-US" b="1" i="1" dirty="0">
                                <a:latin typeface="Cambria Math" panose="02040503050406030204" pitchFamily="18" charset="0"/>
                              </a:rPr>
                              <m:t>+</m:t>
                            </m:r>
                            <m:r>
                              <a:rPr lang="en-US" b="1" i="1" dirty="0">
                                <a:latin typeface="Cambria Math" panose="02040503050406030204" pitchFamily="18" charset="0"/>
                              </a:rPr>
                              <m:t>𝒅</m:t>
                            </m:r>
                            <m:r>
                              <a:rPr lang="en-US" b="1" i="1" dirty="0">
                                <a:latin typeface="Cambria Math" panose="02040503050406030204" pitchFamily="18" charset="0"/>
                              </a:rPr>
                              <m:t>)</m:t>
                            </m:r>
                          </m:e>
                          <m:sup>
                            <m:r>
                              <a:rPr lang="en-US" b="1" i="1" dirty="0">
                                <a:latin typeface="Cambria Math" panose="02040503050406030204" pitchFamily="18" charset="0"/>
                              </a:rPr>
                              <m:t>𝟐</m:t>
                            </m:r>
                          </m:sup>
                        </m:sSup>
                      </m:den>
                    </m:f>
                  </m:oMath>
                </a14:m>
                <a:r>
                  <a:rPr lang="en-US" b="1" dirty="0"/>
                  <a:t>.</a:t>
                </a:r>
              </a:p>
              <a:p>
                <a:pPr>
                  <a:lnSpc>
                    <a:spcPct val="110000"/>
                  </a:lnSpc>
                </a:pPr>
                <a:r>
                  <a:rPr lang="en-US" b="1" dirty="0"/>
                  <a:t>For every irreducible quadratic factor ax2+bx+c in the denominator, there will be a partial fraction of the form </a:t>
                </a:r>
                <a14:m>
                  <m:oMath xmlns:m="http://schemas.openxmlformats.org/officeDocument/2006/math">
                    <m:f>
                      <m:fPr>
                        <m:ctrlPr>
                          <a:rPr lang="en-US" b="1" i="1" dirty="0" smtClean="0">
                            <a:latin typeface="Cambria Math" panose="02040503050406030204" pitchFamily="18" charset="0"/>
                          </a:rPr>
                        </m:ctrlPr>
                      </m:fPr>
                      <m:num>
                        <m:r>
                          <a:rPr lang="en-US" b="1" i="1" dirty="0" smtClean="0">
                            <a:latin typeface="Cambria Math" panose="02040503050406030204" pitchFamily="18" charset="0"/>
                          </a:rPr>
                          <m:t>𝑫𝒙</m:t>
                        </m:r>
                        <m:r>
                          <a:rPr lang="en-US" b="1" i="1" dirty="0" smtClean="0">
                            <a:latin typeface="Cambria Math" panose="02040503050406030204" pitchFamily="18" charset="0"/>
                          </a:rPr>
                          <m:t>+</m:t>
                        </m:r>
                        <m:r>
                          <a:rPr lang="en-US" b="1" i="1" dirty="0" smtClean="0">
                            <a:latin typeface="Cambria Math" panose="02040503050406030204" pitchFamily="18" charset="0"/>
                          </a:rPr>
                          <m:t>𝑬</m:t>
                        </m:r>
                      </m:num>
                      <m:den>
                        <m:sSup>
                          <m:sSupPr>
                            <m:ctrlPr>
                              <a:rPr lang="en-US" b="1" i="1" dirty="0">
                                <a:latin typeface="Cambria Math" panose="02040503050406030204" pitchFamily="18" charset="0"/>
                              </a:rPr>
                            </m:ctrlPr>
                          </m:sSupPr>
                          <m:e>
                            <m:r>
                              <a:rPr lang="en-US" b="1" i="1" dirty="0" smtClean="0">
                                <a:latin typeface="Cambria Math" panose="02040503050406030204" pitchFamily="18" charset="0"/>
                              </a:rPr>
                              <m:t>𝒂</m:t>
                            </m:r>
                            <m:r>
                              <a:rPr lang="en-US" b="1" i="1" dirty="0">
                                <a:latin typeface="Cambria Math" panose="02040503050406030204" pitchFamily="18" charset="0"/>
                              </a:rPr>
                              <m:t>𝒙</m:t>
                            </m:r>
                          </m:e>
                          <m:sup>
                            <m:r>
                              <a:rPr lang="en-US" b="1" i="1" dirty="0">
                                <a:latin typeface="Cambria Math" panose="02040503050406030204" pitchFamily="18" charset="0"/>
                              </a:rPr>
                              <m:t>𝟐</m:t>
                            </m:r>
                          </m:sup>
                        </m:sSup>
                        <m:r>
                          <a:rPr lang="en-US" b="1" i="1" dirty="0" smtClean="0">
                            <a:latin typeface="Cambria Math" panose="02040503050406030204" pitchFamily="18" charset="0"/>
                          </a:rPr>
                          <m:t>+</m:t>
                        </m:r>
                        <m:r>
                          <a:rPr lang="en-US" b="1" i="1" dirty="0" smtClean="0">
                            <a:latin typeface="Cambria Math" panose="02040503050406030204" pitchFamily="18" charset="0"/>
                          </a:rPr>
                          <m:t>𝒃𝒙</m:t>
                        </m:r>
                        <m:r>
                          <a:rPr lang="en-US" b="1" i="1" dirty="0" smtClean="0">
                            <a:latin typeface="Cambria Math" panose="02040503050406030204" pitchFamily="18" charset="0"/>
                          </a:rPr>
                          <m:t>+</m:t>
                        </m:r>
                        <m:r>
                          <a:rPr lang="en-US" b="1" i="1" dirty="0" smtClean="0">
                            <a:latin typeface="Cambria Math" panose="02040503050406030204" pitchFamily="18" charset="0"/>
                          </a:rPr>
                          <m:t>𝒄</m:t>
                        </m:r>
                      </m:den>
                    </m:f>
                    <m:r>
                      <a:rPr lang="en-US" b="1" i="1" dirty="0">
                        <a:latin typeface="Cambria Math" panose="02040503050406030204" pitchFamily="18" charset="0"/>
                      </a:rPr>
                      <m:t> </m:t>
                    </m:r>
                  </m:oMath>
                </a14:m>
                <a:r>
                  <a:rPr lang="en-US" b="1" dirty="0"/>
                  <a:t>.</a:t>
                </a:r>
              </a:p>
              <a:p>
                <a:pPr>
                  <a:lnSpc>
                    <a:spcPct val="110000"/>
                  </a:lnSpc>
                </a:pPr>
                <a:r>
                  <a:rPr lang="en-US" dirty="0"/>
                  <a:t>Note: A quadratic expression is said to be irreducible if it cannot be </a:t>
                </a:r>
                <a:r>
                  <a:rPr lang="en-US" dirty="0" err="1"/>
                  <a:t>factorised</a:t>
                </a:r>
                <a:r>
                  <a:rPr lang="en-US" dirty="0"/>
                  <a:t> over </a:t>
                </a:r>
                <a:r>
                  <a:rPr lang="en-US" dirty="0">
                    <a:latin typeface="Castellar" panose="020A0402060406010301" pitchFamily="18" charset="0"/>
                  </a:rPr>
                  <a:t>R</a:t>
                </a:r>
                <a:r>
                  <a:rPr lang="en-US" dirty="0"/>
                  <a:t>. For example, both </a:t>
                </a:r>
                <a14:m>
                  <m:oMath xmlns:m="http://schemas.openxmlformats.org/officeDocument/2006/math">
                    <m:sSup>
                      <m:sSupPr>
                        <m:ctrlPr>
                          <a:rPr lang="en-US" i="1" dirty="0">
                            <a:latin typeface="Cambria Math" panose="02040503050406030204" pitchFamily="18" charset="0"/>
                          </a:rPr>
                        </m:ctrlPr>
                      </m:sSupPr>
                      <m:e>
                        <m:r>
                          <a:rPr lang="en-US" i="1" dirty="0">
                            <a:latin typeface="Cambria Math" panose="02040503050406030204" pitchFamily="18" charset="0"/>
                          </a:rPr>
                          <m:t>𝑥</m:t>
                        </m:r>
                      </m:e>
                      <m:sup>
                        <m:r>
                          <a:rPr lang="en-US" i="1" dirty="0">
                            <a:latin typeface="Cambria Math" panose="02040503050406030204" pitchFamily="18" charset="0"/>
                          </a:rPr>
                          <m:t>2</m:t>
                        </m:r>
                      </m:sup>
                    </m:sSup>
                  </m:oMath>
                </a14:m>
                <a:r>
                  <a:rPr lang="en-US" dirty="0"/>
                  <a:t>+1 and </a:t>
                </a:r>
                <a14:m>
                  <m:oMath xmlns:m="http://schemas.openxmlformats.org/officeDocument/2006/math">
                    <m:sSup>
                      <m:sSupPr>
                        <m:ctrlPr>
                          <a:rPr lang="en-US" i="1" dirty="0">
                            <a:latin typeface="Cambria Math" panose="02040503050406030204" pitchFamily="18" charset="0"/>
                          </a:rPr>
                        </m:ctrlPr>
                      </m:sSupPr>
                      <m:e>
                        <m:r>
                          <a:rPr lang="en-US" i="1" dirty="0">
                            <a:latin typeface="Cambria Math" panose="02040503050406030204" pitchFamily="18" charset="0"/>
                          </a:rPr>
                          <m:t>𝑥</m:t>
                        </m:r>
                      </m:e>
                      <m:sup>
                        <m:r>
                          <a:rPr lang="en-US" i="1" dirty="0">
                            <a:latin typeface="Cambria Math" panose="02040503050406030204" pitchFamily="18" charset="0"/>
                          </a:rPr>
                          <m:t>2</m:t>
                        </m:r>
                      </m:sup>
                    </m:sSup>
                  </m:oMath>
                </a14:m>
                <a:r>
                  <a:rPr lang="en-US" dirty="0"/>
                  <a:t>+4</a:t>
                </a:r>
                <a14:m>
                  <m:oMath xmlns:m="http://schemas.openxmlformats.org/officeDocument/2006/math">
                    <m:r>
                      <a:rPr lang="en-US" i="1" dirty="0">
                        <a:latin typeface="Cambria Math" panose="02040503050406030204" pitchFamily="18" charset="0"/>
                      </a:rPr>
                      <m:t>𝑥</m:t>
                    </m:r>
                    <m:r>
                      <a:rPr lang="en-US" i="1" dirty="0">
                        <a:latin typeface="Cambria Math" panose="02040503050406030204" pitchFamily="18" charset="0"/>
                      </a:rPr>
                      <m:t> </m:t>
                    </m:r>
                  </m:oMath>
                </a14:m>
                <a:r>
                  <a:rPr lang="en-US" dirty="0"/>
                  <a:t>+10 are irreducible.</a:t>
                </a:r>
                <a:endParaRPr lang="en-AU" dirty="0"/>
              </a:p>
            </p:txBody>
          </p:sp>
        </mc:Choice>
        <mc:Fallback xmlns="">
          <p:sp>
            <p:nvSpPr>
              <p:cNvPr id="3" name="Content Placeholder 2">
                <a:extLst>
                  <a:ext uri="{FF2B5EF4-FFF2-40B4-BE49-F238E27FC236}">
                    <a16:creationId xmlns:a16="http://schemas.microsoft.com/office/drawing/2014/main" id="{69065F3B-4F76-4785-88FB-832E39EA129B}"/>
                  </a:ext>
                </a:extLst>
              </p:cNvPr>
              <p:cNvSpPr>
                <a:spLocks noGrp="1" noRot="1" noChangeAspect="1" noMove="1" noResize="1" noEditPoints="1" noAdjustHandles="1" noChangeArrowheads="1" noChangeShapeType="1" noTextEdit="1"/>
              </p:cNvSpPr>
              <p:nvPr>
                <p:ph idx="1"/>
              </p:nvPr>
            </p:nvSpPr>
            <p:spPr>
              <a:xfrm>
                <a:off x="0" y="1280160"/>
                <a:ext cx="12192000" cy="5577840"/>
              </a:xfrm>
              <a:blipFill>
                <a:blip r:embed="rId2"/>
                <a:stretch>
                  <a:fillRect l="-750" t="-2732"/>
                </a:stretch>
              </a:blipFill>
            </p:spPr>
            <p:txBody>
              <a:bodyPr/>
              <a:lstStyle/>
              <a:p>
                <a:r>
                  <a:rPr lang="en-AU">
                    <a:noFill/>
                  </a:rPr>
                  <a:t> </a:t>
                </a:r>
              </a:p>
            </p:txBody>
          </p:sp>
        </mc:Fallback>
      </mc:AlternateContent>
    </p:spTree>
    <p:extLst>
      <p:ext uri="{BB962C8B-B14F-4D97-AF65-F5344CB8AC3E}">
        <p14:creationId xmlns:p14="http://schemas.microsoft.com/office/powerpoint/2010/main" val="36344423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0"/>
                <a:lumOff val="100000"/>
              </a:schemeClr>
            </a:gs>
            <a:gs pos="50000">
              <a:schemeClr val="accent4">
                <a:lumMod val="0"/>
                <a:lumOff val="100000"/>
              </a:schemeClr>
            </a:gs>
            <a:gs pos="100000">
              <a:schemeClr val="accent4">
                <a:lumMod val="100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3E0299-E2BD-4AB3-A28C-A2A5FF2A8790}"/>
              </a:ext>
            </a:extLst>
          </p:cNvPr>
          <p:cNvSpPr>
            <a:spLocks noGrp="1"/>
          </p:cNvSpPr>
          <p:nvPr>
            <p:ph type="title"/>
          </p:nvPr>
        </p:nvSpPr>
        <p:spPr/>
        <p:txBody>
          <a:bodyPr/>
          <a:lstStyle/>
          <a:p>
            <a:r>
              <a:rPr lang="en-US" dirty="0"/>
              <a:t>An algebraic fraction into its partial fractions</a:t>
            </a:r>
            <a:endParaRPr lang="en-AU" dirty="0"/>
          </a:p>
        </p:txBody>
      </p:sp>
      <p:sp>
        <p:nvSpPr>
          <p:cNvPr id="3" name="Content Placeholder 2">
            <a:extLst>
              <a:ext uri="{FF2B5EF4-FFF2-40B4-BE49-F238E27FC236}">
                <a16:creationId xmlns:a16="http://schemas.microsoft.com/office/drawing/2014/main" id="{69065F3B-4F76-4785-88FB-832E39EA129B}"/>
              </a:ext>
            </a:extLst>
          </p:cNvPr>
          <p:cNvSpPr>
            <a:spLocks noGrp="1"/>
          </p:cNvSpPr>
          <p:nvPr>
            <p:ph idx="1"/>
          </p:nvPr>
        </p:nvSpPr>
        <p:spPr>
          <a:xfrm>
            <a:off x="0" y="1825625"/>
            <a:ext cx="12192000" cy="4351338"/>
          </a:xfrm>
        </p:spPr>
        <p:txBody>
          <a:bodyPr/>
          <a:lstStyle/>
          <a:p>
            <a:r>
              <a:rPr lang="en-US" dirty="0"/>
              <a:t>To resolve an algebraic fraction into its partial fractions:</a:t>
            </a:r>
          </a:p>
          <a:p>
            <a:endParaRPr lang="en-US" dirty="0"/>
          </a:p>
          <a:p>
            <a:r>
              <a:rPr lang="en-US" dirty="0"/>
              <a:t>Step 1	Write a statement of identity between the original fraction and a sum of the appropriate number of partial fractions.</a:t>
            </a:r>
          </a:p>
          <a:p>
            <a:r>
              <a:rPr lang="en-US" dirty="0"/>
              <a:t>Step 2	Express the sum of the partial fractions as a single fraction, and note that the numerators of both sides are equivalent.</a:t>
            </a:r>
          </a:p>
          <a:p>
            <a:r>
              <a:rPr lang="en-US" dirty="0"/>
              <a:t>Step 3	Find the values of the introduced constants A,B,C,… by substituting appropriate values for x or by equating coefficients.</a:t>
            </a:r>
            <a:endParaRPr lang="en-AU" dirty="0"/>
          </a:p>
        </p:txBody>
      </p:sp>
    </p:spTree>
    <p:extLst>
      <p:ext uri="{BB962C8B-B14F-4D97-AF65-F5344CB8AC3E}">
        <p14:creationId xmlns:p14="http://schemas.microsoft.com/office/powerpoint/2010/main" val="14769542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0"/>
                <a:lumOff val="100000"/>
              </a:schemeClr>
            </a:gs>
            <a:gs pos="50000">
              <a:schemeClr val="accent4">
                <a:lumMod val="0"/>
                <a:lumOff val="100000"/>
              </a:schemeClr>
            </a:gs>
            <a:gs pos="100000">
              <a:schemeClr val="accent4">
                <a:lumMod val="100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3E0299-E2BD-4AB3-A28C-A2A5FF2A8790}"/>
              </a:ext>
            </a:extLst>
          </p:cNvPr>
          <p:cNvSpPr>
            <a:spLocks noGrp="1"/>
          </p:cNvSpPr>
          <p:nvPr>
            <p:ph type="title"/>
          </p:nvPr>
        </p:nvSpPr>
        <p:spPr>
          <a:xfrm>
            <a:off x="838200" y="0"/>
            <a:ext cx="10515600" cy="823595"/>
          </a:xfrm>
        </p:spPr>
        <p:txBody>
          <a:bodyPr/>
          <a:lstStyle/>
          <a:p>
            <a:r>
              <a:rPr lang="en-US" dirty="0"/>
              <a:t>Example </a:t>
            </a:r>
            <a:endParaRPr lang="en-AU"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69065F3B-4F76-4785-88FB-832E39EA129B}"/>
                  </a:ext>
                </a:extLst>
              </p:cNvPr>
              <p:cNvSpPr>
                <a:spLocks noGrp="1"/>
              </p:cNvSpPr>
              <p:nvPr>
                <p:ph idx="1"/>
              </p:nvPr>
            </p:nvSpPr>
            <p:spPr>
              <a:xfrm>
                <a:off x="0" y="823594"/>
                <a:ext cx="12192000" cy="5814949"/>
              </a:xfrm>
            </p:spPr>
            <p:txBody>
              <a:bodyPr>
                <a:normAutofit fontScale="85000" lnSpcReduction="20000"/>
              </a:bodyPr>
              <a:lstStyle/>
              <a:p>
                <a:pPr>
                  <a:lnSpc>
                    <a:spcPct val="120000"/>
                  </a:lnSpc>
                </a:pPr>
                <a:r>
                  <a:rPr lang="en-US" dirty="0">
                    <a:solidFill>
                      <a:schemeClr val="tx1"/>
                    </a:solidFill>
                  </a:rPr>
                  <a:t>Resolve </a:t>
                </a:r>
                <a14:m>
                  <m:oMath xmlns:m="http://schemas.openxmlformats.org/officeDocument/2006/math">
                    <m:f>
                      <m:fPr>
                        <m:ctrlPr>
                          <a:rPr lang="en-US" i="1" dirty="0" smtClean="0">
                            <a:solidFill>
                              <a:schemeClr val="tx1"/>
                            </a:solidFill>
                            <a:latin typeface="Cambria Math" panose="02040503050406030204" pitchFamily="18" charset="0"/>
                          </a:rPr>
                        </m:ctrlPr>
                      </m:fPr>
                      <m:num>
                        <m:r>
                          <a:rPr lang="en-US" i="1" dirty="0">
                            <a:solidFill>
                              <a:schemeClr val="tx1"/>
                            </a:solidFill>
                            <a:latin typeface="Cambria Math" panose="02040503050406030204" pitchFamily="18" charset="0"/>
                          </a:rPr>
                          <m:t>3</m:t>
                        </m:r>
                        <m:r>
                          <a:rPr lang="en-US" i="1" dirty="0">
                            <a:solidFill>
                              <a:schemeClr val="tx1"/>
                            </a:solidFill>
                            <a:latin typeface="Cambria Math" panose="02040503050406030204" pitchFamily="18" charset="0"/>
                          </a:rPr>
                          <m:t>𝑥</m:t>
                        </m:r>
                        <m:r>
                          <a:rPr lang="en-US" i="1" dirty="0">
                            <a:solidFill>
                              <a:schemeClr val="tx1"/>
                            </a:solidFill>
                            <a:latin typeface="Cambria Math" panose="02040503050406030204" pitchFamily="18" charset="0"/>
                          </a:rPr>
                          <m:t>+5</m:t>
                        </m:r>
                      </m:num>
                      <m:den>
                        <m:r>
                          <a:rPr lang="en-US" i="1" dirty="0">
                            <a:solidFill>
                              <a:schemeClr val="tx1"/>
                            </a:solidFill>
                            <a:latin typeface="Cambria Math" panose="02040503050406030204" pitchFamily="18" charset="0"/>
                          </a:rPr>
                          <m:t>(</m:t>
                        </m:r>
                        <m:r>
                          <a:rPr lang="en-US" i="1" dirty="0">
                            <a:solidFill>
                              <a:schemeClr val="tx1"/>
                            </a:solidFill>
                            <a:latin typeface="Cambria Math" panose="02040503050406030204" pitchFamily="18" charset="0"/>
                          </a:rPr>
                          <m:t>𝑥</m:t>
                        </m:r>
                        <m:r>
                          <a:rPr lang="en-US" i="1" dirty="0">
                            <a:solidFill>
                              <a:schemeClr val="tx1"/>
                            </a:solidFill>
                            <a:latin typeface="Cambria Math" panose="02040503050406030204" pitchFamily="18" charset="0"/>
                          </a:rPr>
                          <m:t>−1)(</m:t>
                        </m:r>
                        <m:r>
                          <a:rPr lang="en-US" i="1" dirty="0">
                            <a:solidFill>
                              <a:schemeClr val="tx1"/>
                            </a:solidFill>
                            <a:latin typeface="Cambria Math" panose="02040503050406030204" pitchFamily="18" charset="0"/>
                          </a:rPr>
                          <m:t>𝑥</m:t>
                        </m:r>
                        <m:r>
                          <a:rPr lang="en-US" i="1" dirty="0">
                            <a:solidFill>
                              <a:schemeClr val="tx1"/>
                            </a:solidFill>
                            <a:latin typeface="Cambria Math" panose="02040503050406030204" pitchFamily="18" charset="0"/>
                          </a:rPr>
                          <m:t>+3)</m:t>
                        </m:r>
                      </m:den>
                    </m:f>
                    <m:r>
                      <a:rPr lang="en-US" i="1" dirty="0">
                        <a:solidFill>
                          <a:schemeClr val="tx1"/>
                        </a:solidFill>
                        <a:latin typeface="Cambria Math" panose="02040503050406030204" pitchFamily="18" charset="0"/>
                      </a:rPr>
                      <m:t> </m:t>
                    </m:r>
                  </m:oMath>
                </a14:m>
                <a:r>
                  <a:rPr lang="en-US" dirty="0">
                    <a:solidFill>
                      <a:schemeClr val="tx1"/>
                    </a:solidFill>
                  </a:rPr>
                  <a:t> into partial fractions.</a:t>
                </a:r>
              </a:p>
              <a:p>
                <a:pPr>
                  <a:lnSpc>
                    <a:spcPct val="120000"/>
                  </a:lnSpc>
                </a:pPr>
                <a:r>
                  <a:rPr lang="en-US" dirty="0">
                    <a:solidFill>
                      <a:schemeClr val="tx1"/>
                    </a:solidFill>
                  </a:rPr>
                  <a:t>Method 1	 Since the denominator has two linear factors, there will be two partial fractions of the form </a:t>
                </a:r>
                <a14:m>
                  <m:oMath xmlns:m="http://schemas.openxmlformats.org/officeDocument/2006/math">
                    <m:f>
                      <m:fPr>
                        <m:ctrlPr>
                          <a:rPr lang="en-US" b="1" i="1" dirty="0" smtClean="0">
                            <a:solidFill>
                              <a:schemeClr val="tx1"/>
                            </a:solidFill>
                            <a:latin typeface="Cambria Math" panose="02040503050406030204" pitchFamily="18" charset="0"/>
                          </a:rPr>
                        </m:ctrlPr>
                      </m:fPr>
                      <m:num>
                        <m:r>
                          <a:rPr lang="en-US" b="1" i="1" dirty="0" smtClean="0">
                            <a:solidFill>
                              <a:schemeClr val="tx1"/>
                            </a:solidFill>
                            <a:latin typeface="Cambria Math" panose="02040503050406030204" pitchFamily="18" charset="0"/>
                          </a:rPr>
                          <m:t>𝑨</m:t>
                        </m:r>
                      </m:num>
                      <m:den>
                        <m:r>
                          <a:rPr lang="en-US" b="1" i="1" dirty="0">
                            <a:solidFill>
                              <a:schemeClr val="tx1"/>
                            </a:solidFill>
                            <a:latin typeface="Cambria Math" panose="02040503050406030204" pitchFamily="18" charset="0"/>
                          </a:rPr>
                          <m:t>𝒙</m:t>
                        </m:r>
                        <m:r>
                          <a:rPr lang="en-US" b="1" i="1" dirty="0" smtClean="0">
                            <a:solidFill>
                              <a:schemeClr val="tx1"/>
                            </a:solidFill>
                            <a:latin typeface="Cambria Math" panose="02040503050406030204" pitchFamily="18" charset="0"/>
                          </a:rPr>
                          <m:t>−</m:t>
                        </m:r>
                        <m:r>
                          <a:rPr lang="en-US" b="1" i="1" dirty="0" smtClean="0">
                            <a:solidFill>
                              <a:schemeClr val="tx1"/>
                            </a:solidFill>
                            <a:latin typeface="Cambria Math" panose="02040503050406030204" pitchFamily="18" charset="0"/>
                          </a:rPr>
                          <m:t>𝟏</m:t>
                        </m:r>
                      </m:den>
                    </m:f>
                    <m:r>
                      <a:rPr lang="en-US" b="1" i="1" dirty="0" smtClean="0">
                        <a:solidFill>
                          <a:schemeClr val="tx1"/>
                        </a:solidFill>
                        <a:latin typeface="Cambria Math" panose="02040503050406030204" pitchFamily="18" charset="0"/>
                      </a:rPr>
                      <m:t> </m:t>
                    </m:r>
                    <m:r>
                      <a:rPr lang="en-US" b="0" i="0" dirty="0" smtClean="0">
                        <a:solidFill>
                          <a:schemeClr val="tx1"/>
                        </a:solidFill>
                        <a:latin typeface="Cambria Math" panose="02040503050406030204" pitchFamily="18" charset="0"/>
                      </a:rPr>
                      <m:t> </m:t>
                    </m:r>
                  </m:oMath>
                </a14:m>
                <a:r>
                  <a:rPr lang="en-US" dirty="0">
                    <a:solidFill>
                      <a:schemeClr val="tx1"/>
                    </a:solidFill>
                  </a:rPr>
                  <a:t>and </a:t>
                </a:r>
                <a14:m>
                  <m:oMath xmlns:m="http://schemas.openxmlformats.org/officeDocument/2006/math">
                    <m:f>
                      <m:fPr>
                        <m:ctrlPr>
                          <a:rPr lang="en-US" b="1" i="1" dirty="0">
                            <a:solidFill>
                              <a:schemeClr val="tx1"/>
                            </a:solidFill>
                            <a:latin typeface="Cambria Math" panose="02040503050406030204" pitchFamily="18" charset="0"/>
                          </a:rPr>
                        </m:ctrlPr>
                      </m:fPr>
                      <m:num>
                        <m:r>
                          <a:rPr lang="en-US" b="1" i="1" dirty="0" smtClean="0">
                            <a:solidFill>
                              <a:schemeClr val="tx1"/>
                            </a:solidFill>
                            <a:latin typeface="Cambria Math" panose="02040503050406030204" pitchFamily="18" charset="0"/>
                          </a:rPr>
                          <m:t>𝑩</m:t>
                        </m:r>
                      </m:num>
                      <m:den>
                        <m:r>
                          <a:rPr lang="en-US" b="1" i="1" dirty="0">
                            <a:solidFill>
                              <a:schemeClr val="tx1"/>
                            </a:solidFill>
                            <a:latin typeface="Cambria Math" panose="02040503050406030204" pitchFamily="18" charset="0"/>
                          </a:rPr>
                          <m:t>𝒙</m:t>
                        </m:r>
                        <m:r>
                          <a:rPr lang="en-US" b="1" i="1" dirty="0">
                            <a:solidFill>
                              <a:schemeClr val="tx1"/>
                            </a:solidFill>
                            <a:latin typeface="Cambria Math" panose="02040503050406030204" pitchFamily="18" charset="0"/>
                          </a:rPr>
                          <m:t>+</m:t>
                        </m:r>
                        <m:r>
                          <a:rPr lang="en-US" b="1" i="1" dirty="0" smtClean="0">
                            <a:solidFill>
                              <a:schemeClr val="tx1"/>
                            </a:solidFill>
                            <a:latin typeface="Cambria Math" panose="02040503050406030204" pitchFamily="18" charset="0"/>
                          </a:rPr>
                          <m:t>𝟑</m:t>
                        </m:r>
                      </m:den>
                    </m:f>
                  </m:oMath>
                </a14:m>
                <a:r>
                  <a:rPr lang="en-US" dirty="0">
                    <a:solidFill>
                      <a:schemeClr val="tx1"/>
                    </a:solidFill>
                  </a:rPr>
                  <a:t> </a:t>
                </a:r>
                <a:endParaRPr lang="en-AU" dirty="0">
                  <a:solidFill>
                    <a:schemeClr val="tx1"/>
                  </a:solidFill>
                </a:endParaRPr>
              </a:p>
              <a:p>
                <a:pPr>
                  <a:lnSpc>
                    <a:spcPct val="120000"/>
                  </a:lnSpc>
                </a:pPr>
                <a:r>
                  <a:rPr lang="en-US" dirty="0">
                    <a:solidFill>
                      <a:schemeClr val="tx1"/>
                    </a:solidFill>
                  </a:rPr>
                  <a:t>Let </a:t>
                </a:r>
                <a14:m>
                  <m:oMath xmlns:m="http://schemas.openxmlformats.org/officeDocument/2006/math">
                    <m:f>
                      <m:fPr>
                        <m:ctrlPr>
                          <a:rPr lang="en-US" i="1" dirty="0" smtClean="0">
                            <a:solidFill>
                              <a:schemeClr val="tx1"/>
                            </a:solidFill>
                            <a:latin typeface="Cambria Math" panose="02040503050406030204" pitchFamily="18" charset="0"/>
                          </a:rPr>
                        </m:ctrlPr>
                      </m:fPr>
                      <m:num>
                        <m:r>
                          <a:rPr lang="en-US" i="1" dirty="0">
                            <a:solidFill>
                              <a:schemeClr val="tx1"/>
                            </a:solidFill>
                            <a:latin typeface="Cambria Math" panose="02040503050406030204" pitchFamily="18" charset="0"/>
                          </a:rPr>
                          <m:t>3</m:t>
                        </m:r>
                        <m:r>
                          <a:rPr lang="en-US" i="1" dirty="0">
                            <a:solidFill>
                              <a:schemeClr val="tx1"/>
                            </a:solidFill>
                            <a:latin typeface="Cambria Math" panose="02040503050406030204" pitchFamily="18" charset="0"/>
                          </a:rPr>
                          <m:t>𝑥</m:t>
                        </m:r>
                        <m:r>
                          <a:rPr lang="en-US" i="1" dirty="0">
                            <a:solidFill>
                              <a:schemeClr val="tx1"/>
                            </a:solidFill>
                            <a:latin typeface="Cambria Math" panose="02040503050406030204" pitchFamily="18" charset="0"/>
                          </a:rPr>
                          <m:t>+5</m:t>
                        </m:r>
                      </m:num>
                      <m:den>
                        <m:r>
                          <a:rPr lang="en-US" i="1" dirty="0">
                            <a:solidFill>
                              <a:schemeClr val="tx1"/>
                            </a:solidFill>
                            <a:latin typeface="Cambria Math" panose="02040503050406030204" pitchFamily="18" charset="0"/>
                          </a:rPr>
                          <m:t>(</m:t>
                        </m:r>
                        <m:r>
                          <a:rPr lang="en-US" i="1" dirty="0">
                            <a:solidFill>
                              <a:schemeClr val="tx1"/>
                            </a:solidFill>
                            <a:latin typeface="Cambria Math" panose="02040503050406030204" pitchFamily="18" charset="0"/>
                          </a:rPr>
                          <m:t>𝑥</m:t>
                        </m:r>
                        <m:r>
                          <a:rPr lang="en-US" i="1" dirty="0">
                            <a:solidFill>
                              <a:schemeClr val="tx1"/>
                            </a:solidFill>
                            <a:latin typeface="Cambria Math" panose="02040503050406030204" pitchFamily="18" charset="0"/>
                          </a:rPr>
                          <m:t>−1)(</m:t>
                        </m:r>
                        <m:r>
                          <a:rPr lang="en-US" i="1" dirty="0">
                            <a:solidFill>
                              <a:schemeClr val="tx1"/>
                            </a:solidFill>
                            <a:latin typeface="Cambria Math" panose="02040503050406030204" pitchFamily="18" charset="0"/>
                          </a:rPr>
                          <m:t>𝑥</m:t>
                        </m:r>
                        <m:r>
                          <a:rPr lang="en-US" i="1" dirty="0">
                            <a:solidFill>
                              <a:schemeClr val="tx1"/>
                            </a:solidFill>
                            <a:latin typeface="Cambria Math" panose="02040503050406030204" pitchFamily="18" charset="0"/>
                          </a:rPr>
                          <m:t>+3)</m:t>
                        </m:r>
                      </m:den>
                    </m:f>
                  </m:oMath>
                </a14:m>
                <a:r>
                  <a:rPr lang="en-US" dirty="0">
                    <a:solidFill>
                      <a:schemeClr val="tx1"/>
                    </a:solidFill>
                  </a:rPr>
                  <a:t>=</a:t>
                </a:r>
                <a:r>
                  <a:rPr lang="en-US" b="1" dirty="0">
                    <a:solidFill>
                      <a:schemeClr val="tx1"/>
                    </a:solidFill>
                  </a:rPr>
                  <a:t> </a:t>
                </a:r>
                <a14:m>
                  <m:oMath xmlns:m="http://schemas.openxmlformats.org/officeDocument/2006/math">
                    <m:f>
                      <m:fPr>
                        <m:ctrlPr>
                          <a:rPr lang="en-US" b="1" i="1" dirty="0">
                            <a:solidFill>
                              <a:schemeClr val="tx1"/>
                            </a:solidFill>
                            <a:latin typeface="Cambria Math" panose="02040503050406030204" pitchFamily="18" charset="0"/>
                          </a:rPr>
                        </m:ctrlPr>
                      </m:fPr>
                      <m:num>
                        <m:r>
                          <a:rPr lang="en-US" b="1" i="1" dirty="0">
                            <a:solidFill>
                              <a:schemeClr val="tx1"/>
                            </a:solidFill>
                            <a:latin typeface="Cambria Math" panose="02040503050406030204" pitchFamily="18" charset="0"/>
                          </a:rPr>
                          <m:t>𝑨</m:t>
                        </m:r>
                      </m:num>
                      <m:den>
                        <m:r>
                          <a:rPr lang="en-US" b="1" i="1" dirty="0">
                            <a:solidFill>
                              <a:schemeClr val="tx1"/>
                            </a:solidFill>
                            <a:latin typeface="Cambria Math" panose="02040503050406030204" pitchFamily="18" charset="0"/>
                          </a:rPr>
                          <m:t>𝒙</m:t>
                        </m:r>
                        <m:r>
                          <a:rPr lang="en-US" b="1" i="1" dirty="0">
                            <a:solidFill>
                              <a:schemeClr val="tx1"/>
                            </a:solidFill>
                            <a:latin typeface="Cambria Math" panose="02040503050406030204" pitchFamily="18" charset="0"/>
                          </a:rPr>
                          <m:t>−</m:t>
                        </m:r>
                        <m:r>
                          <a:rPr lang="en-US" b="1" i="1" dirty="0">
                            <a:solidFill>
                              <a:schemeClr val="tx1"/>
                            </a:solidFill>
                            <a:latin typeface="Cambria Math" panose="02040503050406030204" pitchFamily="18" charset="0"/>
                          </a:rPr>
                          <m:t>𝟏</m:t>
                        </m:r>
                      </m:den>
                    </m:f>
                    <m:r>
                      <a:rPr lang="en-US" b="1" i="1" dirty="0">
                        <a:solidFill>
                          <a:schemeClr val="tx1"/>
                        </a:solidFill>
                        <a:latin typeface="Cambria Math" panose="02040503050406030204" pitchFamily="18" charset="0"/>
                      </a:rPr>
                      <m:t> </m:t>
                    </m:r>
                  </m:oMath>
                </a14:m>
                <a:r>
                  <a:rPr lang="en-US" dirty="0">
                    <a:solidFill>
                      <a:schemeClr val="tx1"/>
                    </a:solidFill>
                  </a:rPr>
                  <a:t>+</a:t>
                </a:r>
                <a:r>
                  <a:rPr lang="en-US" b="1" dirty="0">
                    <a:solidFill>
                      <a:schemeClr val="tx1"/>
                    </a:solidFill>
                  </a:rPr>
                  <a:t> </a:t>
                </a:r>
                <a14:m>
                  <m:oMath xmlns:m="http://schemas.openxmlformats.org/officeDocument/2006/math">
                    <m:f>
                      <m:fPr>
                        <m:ctrlPr>
                          <a:rPr lang="en-US" b="1" i="1" dirty="0">
                            <a:solidFill>
                              <a:schemeClr val="tx1"/>
                            </a:solidFill>
                            <a:latin typeface="Cambria Math" panose="02040503050406030204" pitchFamily="18" charset="0"/>
                          </a:rPr>
                        </m:ctrlPr>
                      </m:fPr>
                      <m:num>
                        <m:r>
                          <a:rPr lang="en-US" b="1" i="1" dirty="0">
                            <a:solidFill>
                              <a:schemeClr val="tx1"/>
                            </a:solidFill>
                            <a:latin typeface="Cambria Math" panose="02040503050406030204" pitchFamily="18" charset="0"/>
                          </a:rPr>
                          <m:t>𝑩</m:t>
                        </m:r>
                      </m:num>
                      <m:den>
                        <m:r>
                          <a:rPr lang="en-US" b="1" i="1" dirty="0">
                            <a:solidFill>
                              <a:schemeClr val="tx1"/>
                            </a:solidFill>
                            <a:latin typeface="Cambria Math" panose="02040503050406030204" pitchFamily="18" charset="0"/>
                          </a:rPr>
                          <m:t>𝒙</m:t>
                        </m:r>
                        <m:r>
                          <a:rPr lang="en-US" b="1" i="1" dirty="0">
                            <a:solidFill>
                              <a:schemeClr val="tx1"/>
                            </a:solidFill>
                            <a:latin typeface="Cambria Math" panose="02040503050406030204" pitchFamily="18" charset="0"/>
                          </a:rPr>
                          <m:t>+</m:t>
                        </m:r>
                        <m:r>
                          <a:rPr lang="en-US" b="1" i="1" dirty="0">
                            <a:solidFill>
                              <a:schemeClr val="tx1"/>
                            </a:solidFill>
                            <a:latin typeface="Cambria Math" panose="02040503050406030204" pitchFamily="18" charset="0"/>
                          </a:rPr>
                          <m:t>𝟑</m:t>
                        </m:r>
                      </m:den>
                    </m:f>
                  </m:oMath>
                </a14:m>
                <a:r>
                  <a:rPr lang="en-US" dirty="0">
                    <a:solidFill>
                      <a:schemeClr val="tx1"/>
                    </a:solidFill>
                  </a:rPr>
                  <a:t>    (1)            for all </a:t>
                </a:r>
                <a:r>
                  <a:rPr lang="en-US" dirty="0" err="1">
                    <a:solidFill>
                      <a:schemeClr val="tx1"/>
                    </a:solidFill>
                  </a:rPr>
                  <a:t>x∈</a:t>
                </a:r>
                <a:r>
                  <a:rPr lang="en-US" dirty="0" err="1">
                    <a:solidFill>
                      <a:schemeClr val="tx1"/>
                    </a:solidFill>
                    <a:latin typeface="Castellar" panose="020A0402060406010301" pitchFamily="18" charset="0"/>
                  </a:rPr>
                  <a:t>R</a:t>
                </a:r>
                <a:r>
                  <a:rPr lang="en-US" dirty="0">
                    <a:solidFill>
                      <a:schemeClr val="tx1"/>
                    </a:solidFill>
                  </a:rPr>
                  <a:t>∖{1,−3}.</a:t>
                </a:r>
              </a:p>
              <a:p>
                <a:pPr>
                  <a:lnSpc>
                    <a:spcPct val="120000"/>
                  </a:lnSpc>
                </a:pPr>
                <a:r>
                  <a:rPr lang="en-US" dirty="0">
                    <a:solidFill>
                      <a:schemeClr val="tx1"/>
                    </a:solidFill>
                  </a:rPr>
                  <a:t>Express the right-hand side as a single fraction: </a:t>
                </a:r>
                <a14:m>
                  <m:oMath xmlns:m="http://schemas.openxmlformats.org/officeDocument/2006/math">
                    <m:f>
                      <m:fPr>
                        <m:ctrlPr>
                          <a:rPr lang="en-US" i="1" dirty="0" smtClean="0">
                            <a:solidFill>
                              <a:schemeClr val="tx1"/>
                            </a:solidFill>
                            <a:latin typeface="Cambria Math" panose="02040503050406030204" pitchFamily="18" charset="0"/>
                          </a:rPr>
                        </m:ctrlPr>
                      </m:fPr>
                      <m:num>
                        <m:r>
                          <a:rPr lang="en-US" i="1" dirty="0">
                            <a:solidFill>
                              <a:schemeClr val="tx1"/>
                            </a:solidFill>
                            <a:latin typeface="Cambria Math" panose="02040503050406030204" pitchFamily="18" charset="0"/>
                          </a:rPr>
                          <m:t>3</m:t>
                        </m:r>
                        <m:r>
                          <a:rPr lang="en-US" i="1" dirty="0">
                            <a:solidFill>
                              <a:schemeClr val="tx1"/>
                            </a:solidFill>
                            <a:latin typeface="Cambria Math" panose="02040503050406030204" pitchFamily="18" charset="0"/>
                          </a:rPr>
                          <m:t>𝑥</m:t>
                        </m:r>
                        <m:r>
                          <a:rPr lang="en-US" i="1" dirty="0">
                            <a:solidFill>
                              <a:schemeClr val="tx1"/>
                            </a:solidFill>
                            <a:latin typeface="Cambria Math" panose="02040503050406030204" pitchFamily="18" charset="0"/>
                          </a:rPr>
                          <m:t>+5</m:t>
                        </m:r>
                      </m:num>
                      <m:den>
                        <m:r>
                          <a:rPr lang="en-US" i="1" dirty="0">
                            <a:solidFill>
                              <a:schemeClr val="tx1"/>
                            </a:solidFill>
                            <a:latin typeface="Cambria Math" panose="02040503050406030204" pitchFamily="18" charset="0"/>
                          </a:rPr>
                          <m:t>(</m:t>
                        </m:r>
                        <m:r>
                          <a:rPr lang="en-US" i="1" dirty="0">
                            <a:solidFill>
                              <a:schemeClr val="tx1"/>
                            </a:solidFill>
                            <a:latin typeface="Cambria Math" panose="02040503050406030204" pitchFamily="18" charset="0"/>
                          </a:rPr>
                          <m:t>𝑥</m:t>
                        </m:r>
                        <m:r>
                          <a:rPr lang="en-US" i="1" dirty="0">
                            <a:solidFill>
                              <a:schemeClr val="tx1"/>
                            </a:solidFill>
                            <a:latin typeface="Cambria Math" panose="02040503050406030204" pitchFamily="18" charset="0"/>
                          </a:rPr>
                          <m:t>−1)(</m:t>
                        </m:r>
                        <m:r>
                          <a:rPr lang="en-US" i="1" dirty="0">
                            <a:solidFill>
                              <a:schemeClr val="tx1"/>
                            </a:solidFill>
                            <a:latin typeface="Cambria Math" panose="02040503050406030204" pitchFamily="18" charset="0"/>
                          </a:rPr>
                          <m:t>𝑥</m:t>
                        </m:r>
                        <m:r>
                          <a:rPr lang="en-US" i="1" dirty="0">
                            <a:solidFill>
                              <a:schemeClr val="tx1"/>
                            </a:solidFill>
                            <a:latin typeface="Cambria Math" panose="02040503050406030204" pitchFamily="18" charset="0"/>
                          </a:rPr>
                          <m:t>+3)</m:t>
                        </m:r>
                      </m:den>
                    </m:f>
                    <m:r>
                      <a:rPr lang="en-US" i="1" dirty="0">
                        <a:solidFill>
                          <a:schemeClr val="tx1"/>
                        </a:solidFill>
                        <a:latin typeface="Cambria Math" panose="02040503050406030204" pitchFamily="18" charset="0"/>
                      </a:rPr>
                      <m:t> </m:t>
                    </m:r>
                  </m:oMath>
                </a14:m>
                <a:r>
                  <a:rPr lang="en-US" dirty="0">
                    <a:solidFill>
                      <a:schemeClr val="tx1"/>
                    </a:solidFill>
                  </a:rPr>
                  <a:t> = </a:t>
                </a:r>
                <a14:m>
                  <m:oMath xmlns:m="http://schemas.openxmlformats.org/officeDocument/2006/math">
                    <m:f>
                      <m:fPr>
                        <m:ctrlPr>
                          <a:rPr lang="en-US" i="1" dirty="0">
                            <a:solidFill>
                              <a:schemeClr val="tx1"/>
                            </a:solidFill>
                            <a:latin typeface="Cambria Math" panose="02040503050406030204" pitchFamily="18" charset="0"/>
                          </a:rPr>
                        </m:ctrlPr>
                      </m:fPr>
                      <m:num>
                        <m:r>
                          <a:rPr lang="pt-BR" i="1" dirty="0">
                            <a:solidFill>
                              <a:schemeClr val="tx1"/>
                            </a:solidFill>
                            <a:latin typeface="Cambria Math" panose="02040503050406030204" pitchFamily="18" charset="0"/>
                          </a:rPr>
                          <m:t>𝐴</m:t>
                        </m:r>
                        <m:r>
                          <a:rPr lang="pt-BR" i="1" dirty="0">
                            <a:solidFill>
                              <a:schemeClr val="tx1"/>
                            </a:solidFill>
                            <a:latin typeface="Cambria Math" panose="02040503050406030204" pitchFamily="18" charset="0"/>
                          </a:rPr>
                          <m:t>(</m:t>
                        </m:r>
                        <m:r>
                          <a:rPr lang="pt-BR" i="1" dirty="0">
                            <a:solidFill>
                              <a:schemeClr val="tx1"/>
                            </a:solidFill>
                            <a:latin typeface="Cambria Math" panose="02040503050406030204" pitchFamily="18" charset="0"/>
                          </a:rPr>
                          <m:t>𝑥</m:t>
                        </m:r>
                        <m:r>
                          <a:rPr lang="pt-BR" i="1" dirty="0">
                            <a:solidFill>
                              <a:schemeClr val="tx1"/>
                            </a:solidFill>
                            <a:latin typeface="Cambria Math" panose="02040503050406030204" pitchFamily="18" charset="0"/>
                          </a:rPr>
                          <m:t>+3)+</m:t>
                        </m:r>
                        <m:r>
                          <a:rPr lang="pt-BR" i="1" dirty="0">
                            <a:solidFill>
                              <a:schemeClr val="tx1"/>
                            </a:solidFill>
                            <a:latin typeface="Cambria Math" panose="02040503050406030204" pitchFamily="18" charset="0"/>
                          </a:rPr>
                          <m:t>𝐵</m:t>
                        </m:r>
                        <m:r>
                          <a:rPr lang="pt-BR" i="1" dirty="0">
                            <a:solidFill>
                              <a:schemeClr val="tx1"/>
                            </a:solidFill>
                            <a:latin typeface="Cambria Math" panose="02040503050406030204" pitchFamily="18" charset="0"/>
                          </a:rPr>
                          <m:t>(</m:t>
                        </m:r>
                        <m:r>
                          <a:rPr lang="pt-BR" i="1" dirty="0">
                            <a:solidFill>
                              <a:schemeClr val="tx1"/>
                            </a:solidFill>
                            <a:latin typeface="Cambria Math" panose="02040503050406030204" pitchFamily="18" charset="0"/>
                          </a:rPr>
                          <m:t>𝑥</m:t>
                        </m:r>
                        <m:r>
                          <a:rPr lang="pt-BR" i="1" dirty="0">
                            <a:solidFill>
                              <a:schemeClr val="tx1"/>
                            </a:solidFill>
                            <a:latin typeface="Cambria Math" panose="02040503050406030204" pitchFamily="18" charset="0"/>
                          </a:rPr>
                          <m:t>−1)</m:t>
                        </m:r>
                      </m:num>
                      <m:den>
                        <m:r>
                          <a:rPr lang="en-US" i="1" dirty="0">
                            <a:solidFill>
                              <a:schemeClr val="tx1"/>
                            </a:solidFill>
                            <a:latin typeface="Cambria Math" panose="02040503050406030204" pitchFamily="18" charset="0"/>
                          </a:rPr>
                          <m:t>(</m:t>
                        </m:r>
                        <m:r>
                          <a:rPr lang="en-US" i="1" dirty="0">
                            <a:solidFill>
                              <a:schemeClr val="tx1"/>
                            </a:solidFill>
                            <a:latin typeface="Cambria Math" panose="02040503050406030204" pitchFamily="18" charset="0"/>
                          </a:rPr>
                          <m:t>𝑥</m:t>
                        </m:r>
                        <m:r>
                          <a:rPr lang="en-US" i="1" dirty="0">
                            <a:solidFill>
                              <a:schemeClr val="tx1"/>
                            </a:solidFill>
                            <a:latin typeface="Cambria Math" panose="02040503050406030204" pitchFamily="18" charset="0"/>
                          </a:rPr>
                          <m:t>−1)(</m:t>
                        </m:r>
                        <m:r>
                          <a:rPr lang="en-US" i="1" dirty="0">
                            <a:solidFill>
                              <a:schemeClr val="tx1"/>
                            </a:solidFill>
                            <a:latin typeface="Cambria Math" panose="02040503050406030204" pitchFamily="18" charset="0"/>
                          </a:rPr>
                          <m:t>𝑥</m:t>
                        </m:r>
                        <m:r>
                          <a:rPr lang="en-US" i="1" dirty="0">
                            <a:solidFill>
                              <a:schemeClr val="tx1"/>
                            </a:solidFill>
                            <a:latin typeface="Cambria Math" panose="02040503050406030204" pitchFamily="18" charset="0"/>
                          </a:rPr>
                          <m:t>+3)</m:t>
                        </m:r>
                      </m:den>
                    </m:f>
                  </m:oMath>
                </a14:m>
                <a:endParaRPr lang="en-US" dirty="0">
                  <a:solidFill>
                    <a:schemeClr val="tx1"/>
                  </a:solidFill>
                </a:endParaRPr>
              </a:p>
              <a:p>
                <a:pPr>
                  <a:lnSpc>
                    <a:spcPct val="120000"/>
                  </a:lnSpc>
                </a:pPr>
                <a:r>
                  <a:rPr lang="en-US" dirty="0">
                    <a:solidFill>
                      <a:schemeClr val="tx1"/>
                    </a:solidFill>
                  </a:rPr>
                  <a:t>∴ </a:t>
                </a:r>
                <a14:m>
                  <m:oMath xmlns:m="http://schemas.openxmlformats.org/officeDocument/2006/math">
                    <m:f>
                      <m:fPr>
                        <m:ctrlPr>
                          <a:rPr lang="en-US" i="1" dirty="0" smtClean="0">
                            <a:solidFill>
                              <a:schemeClr val="tx1"/>
                            </a:solidFill>
                            <a:latin typeface="Cambria Math" panose="02040503050406030204" pitchFamily="18" charset="0"/>
                          </a:rPr>
                        </m:ctrlPr>
                      </m:fPr>
                      <m:num>
                        <m:r>
                          <a:rPr lang="en-US" i="1" dirty="0">
                            <a:solidFill>
                              <a:schemeClr val="tx1"/>
                            </a:solidFill>
                            <a:latin typeface="Cambria Math" panose="02040503050406030204" pitchFamily="18" charset="0"/>
                          </a:rPr>
                          <m:t>3</m:t>
                        </m:r>
                        <m:r>
                          <a:rPr lang="en-US" i="1" dirty="0">
                            <a:solidFill>
                              <a:schemeClr val="tx1"/>
                            </a:solidFill>
                            <a:latin typeface="Cambria Math" panose="02040503050406030204" pitchFamily="18" charset="0"/>
                          </a:rPr>
                          <m:t>𝑥</m:t>
                        </m:r>
                        <m:r>
                          <a:rPr lang="en-US" i="1" dirty="0">
                            <a:solidFill>
                              <a:schemeClr val="tx1"/>
                            </a:solidFill>
                            <a:latin typeface="Cambria Math" panose="02040503050406030204" pitchFamily="18" charset="0"/>
                          </a:rPr>
                          <m:t>+5</m:t>
                        </m:r>
                      </m:num>
                      <m:den>
                        <m:r>
                          <a:rPr lang="en-US" i="1" dirty="0">
                            <a:solidFill>
                              <a:schemeClr val="tx1"/>
                            </a:solidFill>
                            <a:latin typeface="Cambria Math" panose="02040503050406030204" pitchFamily="18" charset="0"/>
                          </a:rPr>
                          <m:t>(</m:t>
                        </m:r>
                        <m:r>
                          <a:rPr lang="en-US" i="1" dirty="0">
                            <a:solidFill>
                              <a:schemeClr val="tx1"/>
                            </a:solidFill>
                            <a:latin typeface="Cambria Math" panose="02040503050406030204" pitchFamily="18" charset="0"/>
                          </a:rPr>
                          <m:t>𝑥</m:t>
                        </m:r>
                        <m:r>
                          <a:rPr lang="en-US" i="1" dirty="0">
                            <a:solidFill>
                              <a:schemeClr val="tx1"/>
                            </a:solidFill>
                            <a:latin typeface="Cambria Math" panose="02040503050406030204" pitchFamily="18" charset="0"/>
                          </a:rPr>
                          <m:t>−1)(</m:t>
                        </m:r>
                        <m:r>
                          <a:rPr lang="en-US" i="1" dirty="0">
                            <a:solidFill>
                              <a:schemeClr val="tx1"/>
                            </a:solidFill>
                            <a:latin typeface="Cambria Math" panose="02040503050406030204" pitchFamily="18" charset="0"/>
                          </a:rPr>
                          <m:t>𝑥</m:t>
                        </m:r>
                        <m:r>
                          <a:rPr lang="en-US" i="1" dirty="0">
                            <a:solidFill>
                              <a:schemeClr val="tx1"/>
                            </a:solidFill>
                            <a:latin typeface="Cambria Math" panose="02040503050406030204" pitchFamily="18" charset="0"/>
                          </a:rPr>
                          <m:t>+3)</m:t>
                        </m:r>
                      </m:den>
                    </m:f>
                    <m:r>
                      <a:rPr lang="en-US" i="1" dirty="0">
                        <a:solidFill>
                          <a:schemeClr val="tx1"/>
                        </a:solidFill>
                        <a:latin typeface="Cambria Math" panose="02040503050406030204" pitchFamily="18" charset="0"/>
                      </a:rPr>
                      <m:t> </m:t>
                    </m:r>
                  </m:oMath>
                </a14:m>
                <a:r>
                  <a:rPr lang="en-US" dirty="0">
                    <a:solidFill>
                      <a:schemeClr val="tx1"/>
                    </a:solidFill>
                  </a:rPr>
                  <a:t> = </a:t>
                </a:r>
                <a14:m>
                  <m:oMath xmlns:m="http://schemas.openxmlformats.org/officeDocument/2006/math">
                    <m:f>
                      <m:fPr>
                        <m:ctrlPr>
                          <a:rPr lang="en-US" i="1" dirty="0">
                            <a:solidFill>
                              <a:schemeClr val="tx1"/>
                            </a:solidFill>
                            <a:latin typeface="Cambria Math" panose="02040503050406030204" pitchFamily="18" charset="0"/>
                          </a:rPr>
                        </m:ctrlPr>
                      </m:fPr>
                      <m:num>
                        <m:r>
                          <a:rPr lang="pt-BR" i="1" dirty="0">
                            <a:latin typeface="Cambria Math" panose="02040503050406030204" pitchFamily="18" charset="0"/>
                          </a:rPr>
                          <m:t>(</m:t>
                        </m:r>
                        <m:r>
                          <a:rPr lang="pt-BR" i="1" dirty="0">
                            <a:latin typeface="Cambria Math" panose="02040503050406030204" pitchFamily="18" charset="0"/>
                          </a:rPr>
                          <m:t>𝐴</m:t>
                        </m:r>
                        <m:r>
                          <a:rPr lang="pt-BR" i="1" dirty="0">
                            <a:latin typeface="Cambria Math" panose="02040503050406030204" pitchFamily="18" charset="0"/>
                          </a:rPr>
                          <m:t>+</m:t>
                        </m:r>
                        <m:r>
                          <a:rPr lang="pt-BR" i="1" dirty="0">
                            <a:latin typeface="Cambria Math" panose="02040503050406030204" pitchFamily="18" charset="0"/>
                          </a:rPr>
                          <m:t>𝐵</m:t>
                        </m:r>
                        <m:r>
                          <a:rPr lang="pt-BR" i="1" dirty="0">
                            <a:latin typeface="Cambria Math" panose="02040503050406030204" pitchFamily="18" charset="0"/>
                          </a:rPr>
                          <m:t>)</m:t>
                        </m:r>
                        <m:r>
                          <a:rPr lang="pt-BR" i="1" dirty="0">
                            <a:latin typeface="Cambria Math" panose="02040503050406030204" pitchFamily="18" charset="0"/>
                          </a:rPr>
                          <m:t>𝑥</m:t>
                        </m:r>
                        <m:r>
                          <a:rPr lang="pt-BR" i="1" dirty="0">
                            <a:latin typeface="Cambria Math" panose="02040503050406030204" pitchFamily="18" charset="0"/>
                          </a:rPr>
                          <m:t>+3</m:t>
                        </m:r>
                        <m:r>
                          <a:rPr lang="pt-BR" i="1" dirty="0">
                            <a:latin typeface="Cambria Math" panose="02040503050406030204" pitchFamily="18" charset="0"/>
                          </a:rPr>
                          <m:t>𝐴</m:t>
                        </m:r>
                        <m:r>
                          <a:rPr lang="pt-BR" i="1" dirty="0">
                            <a:latin typeface="Cambria Math" panose="02040503050406030204" pitchFamily="18" charset="0"/>
                          </a:rPr>
                          <m:t>−</m:t>
                        </m:r>
                        <m:r>
                          <a:rPr lang="pt-BR" i="1" dirty="0">
                            <a:latin typeface="Cambria Math" panose="02040503050406030204" pitchFamily="18" charset="0"/>
                          </a:rPr>
                          <m:t>𝐵</m:t>
                        </m:r>
                      </m:num>
                      <m:den>
                        <m:r>
                          <a:rPr lang="en-US" i="1" dirty="0">
                            <a:solidFill>
                              <a:schemeClr val="tx1"/>
                            </a:solidFill>
                            <a:latin typeface="Cambria Math" panose="02040503050406030204" pitchFamily="18" charset="0"/>
                          </a:rPr>
                          <m:t>(</m:t>
                        </m:r>
                        <m:r>
                          <a:rPr lang="en-US" i="1" dirty="0">
                            <a:solidFill>
                              <a:schemeClr val="tx1"/>
                            </a:solidFill>
                            <a:latin typeface="Cambria Math" panose="02040503050406030204" pitchFamily="18" charset="0"/>
                          </a:rPr>
                          <m:t>𝑥</m:t>
                        </m:r>
                        <m:r>
                          <a:rPr lang="en-US" i="1" dirty="0">
                            <a:solidFill>
                              <a:schemeClr val="tx1"/>
                            </a:solidFill>
                            <a:latin typeface="Cambria Math" panose="02040503050406030204" pitchFamily="18" charset="0"/>
                          </a:rPr>
                          <m:t>−1)(</m:t>
                        </m:r>
                        <m:r>
                          <a:rPr lang="en-US" i="1" dirty="0">
                            <a:solidFill>
                              <a:schemeClr val="tx1"/>
                            </a:solidFill>
                            <a:latin typeface="Cambria Math" panose="02040503050406030204" pitchFamily="18" charset="0"/>
                          </a:rPr>
                          <m:t>𝑥</m:t>
                        </m:r>
                        <m:r>
                          <a:rPr lang="en-US" i="1" dirty="0">
                            <a:solidFill>
                              <a:schemeClr val="tx1"/>
                            </a:solidFill>
                            <a:latin typeface="Cambria Math" panose="02040503050406030204" pitchFamily="18" charset="0"/>
                          </a:rPr>
                          <m:t>+3)</m:t>
                        </m:r>
                      </m:den>
                    </m:f>
                    <m:r>
                      <a:rPr lang="en-US" i="1" dirty="0">
                        <a:solidFill>
                          <a:schemeClr val="tx1"/>
                        </a:solidFill>
                        <a:latin typeface="Cambria Math" panose="02040503050406030204" pitchFamily="18" charset="0"/>
                      </a:rPr>
                      <m:t> </m:t>
                    </m:r>
                  </m:oMath>
                </a14:m>
                <a:r>
                  <a:rPr lang="en-US" dirty="0">
                    <a:solidFill>
                      <a:schemeClr val="tx1"/>
                    </a:solidFill>
                  </a:rPr>
                  <a:t>   </a:t>
                </a:r>
                <a:r>
                  <a:rPr lang="en-US" dirty="0">
                    <a:solidFill>
                      <a:schemeClr val="tx1"/>
                    </a:solidFill>
                    <a:sym typeface="Wingdings" panose="05000000000000000000" pitchFamily="2" charset="2"/>
                  </a:rPr>
                  <a:t>    </a:t>
                </a:r>
                <a:r>
                  <a:rPr lang="en-US" dirty="0">
                    <a:solidFill>
                      <a:schemeClr val="tx1"/>
                    </a:solidFill>
                  </a:rPr>
                  <a:t>∴3x+5=(A+B)x+3A−B</a:t>
                </a:r>
              </a:p>
              <a:p>
                <a:pPr>
                  <a:lnSpc>
                    <a:spcPct val="120000"/>
                  </a:lnSpc>
                </a:pPr>
                <a:r>
                  <a:rPr lang="en-US" dirty="0">
                    <a:solidFill>
                      <a:schemeClr val="tx1"/>
                    </a:solidFill>
                  </a:rPr>
                  <a:t>Equate coefficients:    A+B =3          and            3A−B =5</a:t>
                </a:r>
              </a:p>
              <a:p>
                <a:pPr>
                  <a:lnSpc>
                    <a:spcPct val="120000"/>
                  </a:lnSpc>
                </a:pPr>
                <a:r>
                  <a:rPr lang="en-US" dirty="0">
                    <a:solidFill>
                      <a:schemeClr val="tx1"/>
                    </a:solidFill>
                  </a:rPr>
                  <a:t>Solving these equations simultaneously gives</a:t>
                </a:r>
              </a:p>
              <a:p>
                <a:pPr>
                  <a:lnSpc>
                    <a:spcPct val="120000"/>
                  </a:lnSpc>
                </a:pPr>
                <a:r>
                  <a:rPr lang="en-US" dirty="0">
                    <a:solidFill>
                      <a:schemeClr val="tx1"/>
                    </a:solidFill>
                  </a:rPr>
                  <a:t>4A=8       and so A=2 and B=1.  Therefore  </a:t>
                </a:r>
                <a14:m>
                  <m:oMath xmlns:m="http://schemas.openxmlformats.org/officeDocument/2006/math">
                    <m:f>
                      <m:fPr>
                        <m:ctrlPr>
                          <a:rPr lang="en-US" i="1" dirty="0" smtClean="0">
                            <a:solidFill>
                              <a:schemeClr val="tx1"/>
                            </a:solidFill>
                            <a:latin typeface="Cambria Math" panose="02040503050406030204" pitchFamily="18" charset="0"/>
                          </a:rPr>
                        </m:ctrlPr>
                      </m:fPr>
                      <m:num>
                        <m:r>
                          <a:rPr lang="en-US" i="1" dirty="0">
                            <a:solidFill>
                              <a:schemeClr val="tx1"/>
                            </a:solidFill>
                            <a:latin typeface="Cambria Math" panose="02040503050406030204" pitchFamily="18" charset="0"/>
                          </a:rPr>
                          <m:t>3</m:t>
                        </m:r>
                        <m:r>
                          <a:rPr lang="en-US" i="1" dirty="0">
                            <a:solidFill>
                              <a:schemeClr val="tx1"/>
                            </a:solidFill>
                            <a:latin typeface="Cambria Math" panose="02040503050406030204" pitchFamily="18" charset="0"/>
                          </a:rPr>
                          <m:t>𝑥</m:t>
                        </m:r>
                        <m:r>
                          <a:rPr lang="en-US" i="1" dirty="0">
                            <a:solidFill>
                              <a:schemeClr val="tx1"/>
                            </a:solidFill>
                            <a:latin typeface="Cambria Math" panose="02040503050406030204" pitchFamily="18" charset="0"/>
                          </a:rPr>
                          <m:t>+5</m:t>
                        </m:r>
                      </m:num>
                      <m:den>
                        <m:r>
                          <a:rPr lang="en-US" i="1" dirty="0">
                            <a:solidFill>
                              <a:schemeClr val="tx1"/>
                            </a:solidFill>
                            <a:latin typeface="Cambria Math" panose="02040503050406030204" pitchFamily="18" charset="0"/>
                          </a:rPr>
                          <m:t>(</m:t>
                        </m:r>
                        <m:r>
                          <a:rPr lang="en-US" i="1" dirty="0">
                            <a:solidFill>
                              <a:schemeClr val="tx1"/>
                            </a:solidFill>
                            <a:latin typeface="Cambria Math" panose="02040503050406030204" pitchFamily="18" charset="0"/>
                          </a:rPr>
                          <m:t>𝑥</m:t>
                        </m:r>
                        <m:r>
                          <a:rPr lang="en-US" i="1" dirty="0">
                            <a:solidFill>
                              <a:schemeClr val="tx1"/>
                            </a:solidFill>
                            <a:latin typeface="Cambria Math" panose="02040503050406030204" pitchFamily="18" charset="0"/>
                          </a:rPr>
                          <m:t>−1)(</m:t>
                        </m:r>
                        <m:r>
                          <a:rPr lang="en-US" i="1" dirty="0">
                            <a:solidFill>
                              <a:schemeClr val="tx1"/>
                            </a:solidFill>
                            <a:latin typeface="Cambria Math" panose="02040503050406030204" pitchFamily="18" charset="0"/>
                          </a:rPr>
                          <m:t>𝑥</m:t>
                        </m:r>
                        <m:r>
                          <a:rPr lang="en-US" i="1" dirty="0">
                            <a:solidFill>
                              <a:schemeClr val="tx1"/>
                            </a:solidFill>
                            <a:latin typeface="Cambria Math" panose="02040503050406030204" pitchFamily="18" charset="0"/>
                          </a:rPr>
                          <m:t>+3)</m:t>
                        </m:r>
                      </m:den>
                    </m:f>
                  </m:oMath>
                </a14:m>
                <a:r>
                  <a:rPr lang="en-US" dirty="0">
                    <a:solidFill>
                      <a:schemeClr val="tx1"/>
                    </a:solidFill>
                  </a:rPr>
                  <a:t>=</a:t>
                </a:r>
                <a:r>
                  <a:rPr lang="en-US" b="1" dirty="0">
                    <a:solidFill>
                      <a:schemeClr val="tx1"/>
                    </a:solidFill>
                  </a:rPr>
                  <a:t> </a:t>
                </a:r>
                <a14:m>
                  <m:oMath xmlns:m="http://schemas.openxmlformats.org/officeDocument/2006/math">
                    <m:f>
                      <m:fPr>
                        <m:ctrlPr>
                          <a:rPr lang="en-US" b="1" i="1" dirty="0">
                            <a:solidFill>
                              <a:schemeClr val="tx1"/>
                            </a:solidFill>
                            <a:latin typeface="Cambria Math" panose="02040503050406030204" pitchFamily="18" charset="0"/>
                          </a:rPr>
                        </m:ctrlPr>
                      </m:fPr>
                      <m:num>
                        <m:r>
                          <a:rPr lang="en-US" b="1" i="1" dirty="0" smtClean="0">
                            <a:solidFill>
                              <a:schemeClr val="tx1"/>
                            </a:solidFill>
                            <a:latin typeface="Cambria Math" panose="02040503050406030204" pitchFamily="18" charset="0"/>
                          </a:rPr>
                          <m:t>𝟐</m:t>
                        </m:r>
                      </m:num>
                      <m:den>
                        <m:r>
                          <a:rPr lang="en-US" b="1" i="1" dirty="0">
                            <a:solidFill>
                              <a:schemeClr val="tx1"/>
                            </a:solidFill>
                            <a:latin typeface="Cambria Math" panose="02040503050406030204" pitchFamily="18" charset="0"/>
                          </a:rPr>
                          <m:t>𝒙</m:t>
                        </m:r>
                        <m:r>
                          <a:rPr lang="en-US" b="1" i="1" dirty="0">
                            <a:solidFill>
                              <a:schemeClr val="tx1"/>
                            </a:solidFill>
                            <a:latin typeface="Cambria Math" panose="02040503050406030204" pitchFamily="18" charset="0"/>
                          </a:rPr>
                          <m:t>−</m:t>
                        </m:r>
                        <m:r>
                          <a:rPr lang="en-US" b="1" i="1" dirty="0">
                            <a:solidFill>
                              <a:schemeClr val="tx1"/>
                            </a:solidFill>
                            <a:latin typeface="Cambria Math" panose="02040503050406030204" pitchFamily="18" charset="0"/>
                          </a:rPr>
                          <m:t>𝟏</m:t>
                        </m:r>
                      </m:den>
                    </m:f>
                    <m:r>
                      <a:rPr lang="en-US" b="1" i="1" dirty="0">
                        <a:solidFill>
                          <a:schemeClr val="tx1"/>
                        </a:solidFill>
                        <a:latin typeface="Cambria Math" panose="02040503050406030204" pitchFamily="18" charset="0"/>
                      </a:rPr>
                      <m:t> </m:t>
                    </m:r>
                  </m:oMath>
                </a14:m>
                <a:r>
                  <a:rPr lang="en-US" dirty="0">
                    <a:solidFill>
                      <a:schemeClr val="tx1"/>
                    </a:solidFill>
                  </a:rPr>
                  <a:t>+</a:t>
                </a:r>
                <a:r>
                  <a:rPr lang="en-US" b="1" dirty="0">
                    <a:solidFill>
                      <a:schemeClr val="tx1"/>
                    </a:solidFill>
                  </a:rPr>
                  <a:t> </a:t>
                </a:r>
                <a14:m>
                  <m:oMath xmlns:m="http://schemas.openxmlformats.org/officeDocument/2006/math">
                    <m:f>
                      <m:fPr>
                        <m:ctrlPr>
                          <a:rPr lang="en-US" b="1" i="1" dirty="0">
                            <a:solidFill>
                              <a:schemeClr val="tx1"/>
                            </a:solidFill>
                            <a:latin typeface="Cambria Math" panose="02040503050406030204" pitchFamily="18" charset="0"/>
                          </a:rPr>
                        </m:ctrlPr>
                      </m:fPr>
                      <m:num>
                        <m:r>
                          <a:rPr lang="en-US" b="1" i="1" dirty="0" smtClean="0">
                            <a:solidFill>
                              <a:schemeClr val="tx1"/>
                            </a:solidFill>
                            <a:latin typeface="Cambria Math" panose="02040503050406030204" pitchFamily="18" charset="0"/>
                          </a:rPr>
                          <m:t>𝟏</m:t>
                        </m:r>
                      </m:num>
                      <m:den>
                        <m:r>
                          <a:rPr lang="en-US" b="1" i="1" dirty="0">
                            <a:solidFill>
                              <a:schemeClr val="tx1"/>
                            </a:solidFill>
                            <a:latin typeface="Cambria Math" panose="02040503050406030204" pitchFamily="18" charset="0"/>
                          </a:rPr>
                          <m:t>𝒙</m:t>
                        </m:r>
                        <m:r>
                          <a:rPr lang="en-US" b="1" i="1" dirty="0">
                            <a:solidFill>
                              <a:schemeClr val="tx1"/>
                            </a:solidFill>
                            <a:latin typeface="Cambria Math" panose="02040503050406030204" pitchFamily="18" charset="0"/>
                          </a:rPr>
                          <m:t>+</m:t>
                        </m:r>
                        <m:r>
                          <a:rPr lang="en-US" b="1" i="1" dirty="0">
                            <a:solidFill>
                              <a:schemeClr val="tx1"/>
                            </a:solidFill>
                            <a:latin typeface="Cambria Math" panose="02040503050406030204" pitchFamily="18" charset="0"/>
                          </a:rPr>
                          <m:t>𝟑</m:t>
                        </m:r>
                      </m:den>
                    </m:f>
                    <m:r>
                      <a:rPr lang="en-US" b="1" i="1" dirty="0">
                        <a:solidFill>
                          <a:schemeClr val="tx1"/>
                        </a:solidFill>
                        <a:latin typeface="Cambria Math" panose="02040503050406030204" pitchFamily="18" charset="0"/>
                      </a:rPr>
                      <m:t> </m:t>
                    </m:r>
                  </m:oMath>
                </a14:m>
                <a:r>
                  <a:rPr lang="en-US" dirty="0">
                    <a:solidFill>
                      <a:schemeClr val="tx1"/>
                    </a:solidFill>
                  </a:rPr>
                  <a:t>	</a:t>
                </a:r>
              </a:p>
            </p:txBody>
          </p:sp>
        </mc:Choice>
        <mc:Fallback xmlns="">
          <p:sp>
            <p:nvSpPr>
              <p:cNvPr id="3" name="Content Placeholder 2">
                <a:extLst>
                  <a:ext uri="{FF2B5EF4-FFF2-40B4-BE49-F238E27FC236}">
                    <a16:creationId xmlns:a16="http://schemas.microsoft.com/office/drawing/2014/main" id="{69065F3B-4F76-4785-88FB-832E39EA129B}"/>
                  </a:ext>
                </a:extLst>
              </p:cNvPr>
              <p:cNvSpPr>
                <a:spLocks noGrp="1" noRot="1" noChangeAspect="1" noMove="1" noResize="1" noEditPoints="1" noAdjustHandles="1" noChangeArrowheads="1" noChangeShapeType="1" noTextEdit="1"/>
              </p:cNvSpPr>
              <p:nvPr>
                <p:ph idx="1"/>
              </p:nvPr>
            </p:nvSpPr>
            <p:spPr>
              <a:xfrm>
                <a:off x="0" y="823594"/>
                <a:ext cx="12192000" cy="5814949"/>
              </a:xfrm>
              <a:blipFill>
                <a:blip r:embed="rId2"/>
                <a:stretch>
                  <a:fillRect l="-650"/>
                </a:stretch>
              </a:blipFill>
            </p:spPr>
            <p:txBody>
              <a:bodyPr/>
              <a:lstStyle/>
              <a:p>
                <a:r>
                  <a:rPr lang="en-AU">
                    <a:noFill/>
                  </a:rPr>
                  <a:t> </a:t>
                </a:r>
              </a:p>
            </p:txBody>
          </p:sp>
        </mc:Fallback>
      </mc:AlternateContent>
    </p:spTree>
    <p:extLst>
      <p:ext uri="{BB962C8B-B14F-4D97-AF65-F5344CB8AC3E}">
        <p14:creationId xmlns:p14="http://schemas.microsoft.com/office/powerpoint/2010/main" val="41608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3">
                                            <p:txEl>
                                              <p:pRg st="7" end="7"/>
                                            </p:txEl>
                                          </p:spTgt>
                                        </p:tgtEl>
                                        <p:attrNameLst>
                                          <p:attrName>style.visibility</p:attrName>
                                        </p:attrNameLst>
                                      </p:cBhvr>
                                      <p:to>
                                        <p:strVal val="visible"/>
                                      </p:to>
                                    </p:set>
                                    <p:anim calcmode="lin" valueType="num">
                                      <p:cBhvr additive="base">
                                        <p:cTn id="4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0"/>
                <a:lumOff val="100000"/>
              </a:schemeClr>
            </a:gs>
            <a:gs pos="50000">
              <a:schemeClr val="accent4">
                <a:lumMod val="0"/>
                <a:lumOff val="100000"/>
              </a:schemeClr>
            </a:gs>
            <a:gs pos="100000">
              <a:schemeClr val="accent4">
                <a:lumMod val="100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3E0299-E2BD-4AB3-A28C-A2A5FF2A8790}"/>
              </a:ext>
            </a:extLst>
          </p:cNvPr>
          <p:cNvSpPr>
            <a:spLocks noGrp="1"/>
          </p:cNvSpPr>
          <p:nvPr>
            <p:ph type="title"/>
          </p:nvPr>
        </p:nvSpPr>
        <p:spPr>
          <a:xfrm>
            <a:off x="838200" y="0"/>
            <a:ext cx="10515600" cy="823595"/>
          </a:xfrm>
        </p:spPr>
        <p:txBody>
          <a:bodyPr/>
          <a:lstStyle/>
          <a:p>
            <a:r>
              <a:rPr lang="en-US" dirty="0"/>
              <a:t>Example </a:t>
            </a:r>
            <a:endParaRPr lang="en-AU"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69065F3B-4F76-4785-88FB-832E39EA129B}"/>
                  </a:ext>
                </a:extLst>
              </p:cNvPr>
              <p:cNvSpPr>
                <a:spLocks noGrp="1"/>
              </p:cNvSpPr>
              <p:nvPr>
                <p:ph idx="1"/>
              </p:nvPr>
            </p:nvSpPr>
            <p:spPr>
              <a:xfrm>
                <a:off x="0" y="823594"/>
                <a:ext cx="12192000" cy="5814949"/>
              </a:xfrm>
            </p:spPr>
            <p:txBody>
              <a:bodyPr>
                <a:normAutofit fontScale="92500" lnSpcReduction="10000"/>
              </a:bodyPr>
              <a:lstStyle/>
              <a:p>
                <a:pPr>
                  <a:lnSpc>
                    <a:spcPct val="120000"/>
                  </a:lnSpc>
                </a:pPr>
                <a:r>
                  <a:rPr lang="en-US" dirty="0">
                    <a:solidFill>
                      <a:schemeClr val="tx1"/>
                    </a:solidFill>
                  </a:rPr>
                  <a:t>Resolve </a:t>
                </a:r>
                <a14:m>
                  <m:oMath xmlns:m="http://schemas.openxmlformats.org/officeDocument/2006/math">
                    <m:f>
                      <m:fPr>
                        <m:ctrlPr>
                          <a:rPr lang="en-US" i="1" dirty="0" smtClean="0">
                            <a:solidFill>
                              <a:schemeClr val="tx1"/>
                            </a:solidFill>
                            <a:latin typeface="Cambria Math" panose="02040503050406030204" pitchFamily="18" charset="0"/>
                          </a:rPr>
                        </m:ctrlPr>
                      </m:fPr>
                      <m:num>
                        <m:r>
                          <a:rPr lang="en-US" i="1" dirty="0">
                            <a:solidFill>
                              <a:schemeClr val="tx1"/>
                            </a:solidFill>
                            <a:latin typeface="Cambria Math" panose="02040503050406030204" pitchFamily="18" charset="0"/>
                          </a:rPr>
                          <m:t>3</m:t>
                        </m:r>
                        <m:r>
                          <a:rPr lang="en-US" i="1" dirty="0">
                            <a:solidFill>
                              <a:schemeClr val="tx1"/>
                            </a:solidFill>
                            <a:latin typeface="Cambria Math" panose="02040503050406030204" pitchFamily="18" charset="0"/>
                          </a:rPr>
                          <m:t>𝑥</m:t>
                        </m:r>
                        <m:r>
                          <a:rPr lang="en-US" i="1" dirty="0">
                            <a:solidFill>
                              <a:schemeClr val="tx1"/>
                            </a:solidFill>
                            <a:latin typeface="Cambria Math" panose="02040503050406030204" pitchFamily="18" charset="0"/>
                          </a:rPr>
                          <m:t>+5</m:t>
                        </m:r>
                      </m:num>
                      <m:den>
                        <m:r>
                          <a:rPr lang="en-US" i="1" dirty="0">
                            <a:solidFill>
                              <a:schemeClr val="tx1"/>
                            </a:solidFill>
                            <a:latin typeface="Cambria Math" panose="02040503050406030204" pitchFamily="18" charset="0"/>
                          </a:rPr>
                          <m:t>(</m:t>
                        </m:r>
                        <m:r>
                          <a:rPr lang="en-US" i="1" dirty="0">
                            <a:solidFill>
                              <a:schemeClr val="tx1"/>
                            </a:solidFill>
                            <a:latin typeface="Cambria Math" panose="02040503050406030204" pitchFamily="18" charset="0"/>
                          </a:rPr>
                          <m:t>𝑥</m:t>
                        </m:r>
                        <m:r>
                          <a:rPr lang="en-US" i="1" dirty="0">
                            <a:solidFill>
                              <a:schemeClr val="tx1"/>
                            </a:solidFill>
                            <a:latin typeface="Cambria Math" panose="02040503050406030204" pitchFamily="18" charset="0"/>
                          </a:rPr>
                          <m:t>−1)(</m:t>
                        </m:r>
                        <m:r>
                          <a:rPr lang="en-US" i="1" dirty="0">
                            <a:solidFill>
                              <a:schemeClr val="tx1"/>
                            </a:solidFill>
                            <a:latin typeface="Cambria Math" panose="02040503050406030204" pitchFamily="18" charset="0"/>
                          </a:rPr>
                          <m:t>𝑥</m:t>
                        </m:r>
                        <m:r>
                          <a:rPr lang="en-US" i="1" dirty="0">
                            <a:solidFill>
                              <a:schemeClr val="tx1"/>
                            </a:solidFill>
                            <a:latin typeface="Cambria Math" panose="02040503050406030204" pitchFamily="18" charset="0"/>
                          </a:rPr>
                          <m:t>+3)</m:t>
                        </m:r>
                      </m:den>
                    </m:f>
                    <m:r>
                      <a:rPr lang="en-US" i="1" dirty="0">
                        <a:solidFill>
                          <a:schemeClr val="tx1"/>
                        </a:solidFill>
                        <a:latin typeface="Cambria Math" panose="02040503050406030204" pitchFamily="18" charset="0"/>
                      </a:rPr>
                      <m:t> </m:t>
                    </m:r>
                  </m:oMath>
                </a14:m>
                <a:r>
                  <a:rPr lang="en-US" dirty="0">
                    <a:solidFill>
                      <a:schemeClr val="tx1"/>
                    </a:solidFill>
                  </a:rPr>
                  <a:t> into partial fractions.</a:t>
                </a:r>
              </a:p>
              <a:p>
                <a:pPr>
                  <a:lnSpc>
                    <a:spcPct val="120000"/>
                  </a:lnSpc>
                </a:pPr>
                <a:r>
                  <a:rPr lang="en-US" dirty="0"/>
                  <a:t>Method 2	 From equation (1) we can write:</a:t>
                </a:r>
              </a:p>
              <a:p>
                <a:pPr>
                  <a:lnSpc>
                    <a:spcPct val="120000"/>
                  </a:lnSpc>
                </a:pPr>
                <a:r>
                  <a:rPr lang="en-US" dirty="0"/>
                  <a:t>3x+5=A(x+3)+B(x−1)           (2)  We know that equation (2) is true for all </a:t>
                </a:r>
                <a:r>
                  <a:rPr lang="en-US" dirty="0" err="1"/>
                  <a:t>x∈</a:t>
                </a:r>
                <a:r>
                  <a:rPr lang="en-US" dirty="0" err="1">
                    <a:latin typeface="Castellar" panose="020A0402060406010301" pitchFamily="18" charset="0"/>
                  </a:rPr>
                  <a:t>R</a:t>
                </a:r>
                <a:r>
                  <a:rPr lang="en-US" dirty="0"/>
                  <a:t>∖{1,−3}.</a:t>
                </a:r>
              </a:p>
              <a:p>
                <a:pPr>
                  <a:lnSpc>
                    <a:spcPct val="120000"/>
                  </a:lnSpc>
                </a:pPr>
                <a:r>
                  <a:rPr lang="en-US" dirty="0"/>
                  <a:t>But if this is the case, then it also has to be true for x=1 and x=−3.</a:t>
                </a:r>
              </a:p>
              <a:p>
                <a:pPr>
                  <a:lnSpc>
                    <a:spcPct val="120000"/>
                  </a:lnSpc>
                </a:pPr>
                <a:r>
                  <a:rPr lang="en-US" dirty="0"/>
                  <a:t>Substitute x=1 in equation (2):</a:t>
                </a:r>
              </a:p>
              <a:p>
                <a:pPr>
                  <a:lnSpc>
                    <a:spcPct val="120000"/>
                  </a:lnSpc>
                </a:pPr>
                <a:r>
                  <a:rPr lang="en-US" dirty="0"/>
                  <a:t>8 =4A    ∴ A =2</a:t>
                </a:r>
              </a:p>
              <a:p>
                <a:pPr>
                  <a:lnSpc>
                    <a:spcPct val="120000"/>
                  </a:lnSpc>
                </a:pPr>
                <a:r>
                  <a:rPr lang="en-US" dirty="0"/>
                  <a:t>Substitute x=−3 in equation (2):</a:t>
                </a:r>
              </a:p>
              <a:p>
                <a:pPr>
                  <a:lnSpc>
                    <a:spcPct val="120000"/>
                  </a:lnSpc>
                </a:pPr>
                <a:r>
                  <a:rPr lang="en-US" dirty="0"/>
                  <a:t>−4 =−4B   ∴ B =1	</a:t>
                </a:r>
              </a:p>
              <a:p>
                <a:pPr>
                  <a:lnSpc>
                    <a:spcPct val="120000"/>
                  </a:lnSpc>
                </a:pPr>
                <a:r>
                  <a:rPr lang="en-US" dirty="0"/>
                  <a:t>Note: You could substitute any values of x to find A and B in this way, but these values simplify the calculations.</a:t>
                </a:r>
                <a:r>
                  <a:rPr lang="en-US" dirty="0">
                    <a:solidFill>
                      <a:schemeClr val="tx1"/>
                    </a:solidFill>
                  </a:rPr>
                  <a:t>	</a:t>
                </a:r>
              </a:p>
            </p:txBody>
          </p:sp>
        </mc:Choice>
        <mc:Fallback xmlns="">
          <p:sp>
            <p:nvSpPr>
              <p:cNvPr id="3" name="Content Placeholder 2">
                <a:extLst>
                  <a:ext uri="{FF2B5EF4-FFF2-40B4-BE49-F238E27FC236}">
                    <a16:creationId xmlns:a16="http://schemas.microsoft.com/office/drawing/2014/main" id="{69065F3B-4F76-4785-88FB-832E39EA129B}"/>
                  </a:ext>
                </a:extLst>
              </p:cNvPr>
              <p:cNvSpPr>
                <a:spLocks noGrp="1" noRot="1" noChangeAspect="1" noMove="1" noResize="1" noEditPoints="1" noAdjustHandles="1" noChangeArrowheads="1" noChangeShapeType="1" noTextEdit="1"/>
              </p:cNvSpPr>
              <p:nvPr>
                <p:ph idx="1"/>
              </p:nvPr>
            </p:nvSpPr>
            <p:spPr>
              <a:xfrm>
                <a:off x="0" y="823594"/>
                <a:ext cx="12192000" cy="5814949"/>
              </a:xfrm>
              <a:blipFill>
                <a:blip r:embed="rId2"/>
                <a:stretch>
                  <a:fillRect l="-750" b="-629"/>
                </a:stretch>
              </a:blipFill>
            </p:spPr>
            <p:txBody>
              <a:bodyPr/>
              <a:lstStyle/>
              <a:p>
                <a:r>
                  <a:rPr lang="en-AU">
                    <a:noFill/>
                  </a:rPr>
                  <a:t> </a:t>
                </a:r>
              </a:p>
            </p:txBody>
          </p:sp>
        </mc:Fallback>
      </mc:AlternateContent>
    </p:spTree>
    <p:extLst>
      <p:ext uri="{BB962C8B-B14F-4D97-AF65-F5344CB8AC3E}">
        <p14:creationId xmlns:p14="http://schemas.microsoft.com/office/powerpoint/2010/main" val="16258646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additive="base">
                                        <p:cTn id="3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 calcmode="lin" valueType="num">
                                      <p:cBhvr additive="base">
                                        <p:cTn id="3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nodeType="clickEffect">
                                  <p:stCondLst>
                                    <p:cond delay="0"/>
                                  </p:stCondLst>
                                  <p:childTnLst>
                                    <p:set>
                                      <p:cBhvr>
                                        <p:cTn id="44" dur="1" fill="hold">
                                          <p:stCondLst>
                                            <p:cond delay="0"/>
                                          </p:stCondLst>
                                        </p:cTn>
                                        <p:tgtEl>
                                          <p:spTgt spid="3">
                                            <p:txEl>
                                              <p:pRg st="8" end="8"/>
                                            </p:txEl>
                                          </p:spTgt>
                                        </p:tgtEl>
                                        <p:attrNameLst>
                                          <p:attrName>style.visibility</p:attrName>
                                        </p:attrNameLst>
                                      </p:cBhvr>
                                      <p:to>
                                        <p:strVal val="visible"/>
                                      </p:to>
                                    </p:set>
                                    <p:anim calcmode="lin" valueType="num">
                                      <p:cBhvr additive="base">
                                        <p:cTn id="4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0"/>
                <a:lumOff val="100000"/>
              </a:schemeClr>
            </a:gs>
            <a:gs pos="50000">
              <a:schemeClr val="accent4">
                <a:lumMod val="0"/>
                <a:lumOff val="100000"/>
              </a:schemeClr>
            </a:gs>
            <a:gs pos="100000">
              <a:schemeClr val="accent4">
                <a:lumMod val="100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3E0299-E2BD-4AB3-A28C-A2A5FF2A8790}"/>
              </a:ext>
            </a:extLst>
          </p:cNvPr>
          <p:cNvSpPr>
            <a:spLocks noGrp="1"/>
          </p:cNvSpPr>
          <p:nvPr>
            <p:ph type="title"/>
          </p:nvPr>
        </p:nvSpPr>
        <p:spPr>
          <a:xfrm>
            <a:off x="838200" y="0"/>
            <a:ext cx="10515600" cy="938381"/>
          </a:xfrm>
        </p:spPr>
        <p:txBody>
          <a:bodyPr/>
          <a:lstStyle/>
          <a:p>
            <a:r>
              <a:rPr lang="en-US" dirty="0"/>
              <a:t>Example </a:t>
            </a:r>
            <a:endParaRPr lang="en-AU"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69065F3B-4F76-4785-88FB-832E39EA129B}"/>
                  </a:ext>
                </a:extLst>
              </p:cNvPr>
              <p:cNvSpPr>
                <a:spLocks noGrp="1"/>
              </p:cNvSpPr>
              <p:nvPr>
                <p:ph idx="1"/>
              </p:nvPr>
            </p:nvSpPr>
            <p:spPr>
              <a:xfrm>
                <a:off x="838200" y="938380"/>
                <a:ext cx="10515600" cy="5919619"/>
              </a:xfrm>
            </p:spPr>
            <p:txBody>
              <a:bodyPr>
                <a:normAutofit fontScale="77500" lnSpcReduction="20000"/>
              </a:bodyPr>
              <a:lstStyle/>
              <a:p>
                <a:r>
                  <a:rPr lang="en-US" dirty="0"/>
                  <a:t>Resolve </a:t>
                </a:r>
                <a14:m>
                  <m:oMath xmlns:m="http://schemas.openxmlformats.org/officeDocument/2006/math">
                    <m:f>
                      <m:fPr>
                        <m:ctrlPr>
                          <a:rPr lang="en-US" i="1" dirty="0" smtClean="0">
                            <a:solidFill>
                              <a:schemeClr val="tx1"/>
                            </a:solidFill>
                            <a:latin typeface="Cambria Math" panose="02040503050406030204" pitchFamily="18" charset="0"/>
                          </a:rPr>
                        </m:ctrlPr>
                      </m:fPr>
                      <m:num>
                        <m:r>
                          <a:rPr lang="en-US" b="0" i="1" dirty="0" smtClean="0">
                            <a:solidFill>
                              <a:schemeClr val="tx1"/>
                            </a:solidFill>
                            <a:latin typeface="Cambria Math" panose="02040503050406030204" pitchFamily="18" charset="0"/>
                          </a:rPr>
                          <m:t>2</m:t>
                        </m:r>
                        <m:r>
                          <a:rPr lang="en-US" b="0" i="1" dirty="0" smtClean="0">
                            <a:solidFill>
                              <a:schemeClr val="tx1"/>
                            </a:solidFill>
                            <a:latin typeface="Cambria Math" panose="02040503050406030204" pitchFamily="18" charset="0"/>
                          </a:rPr>
                          <m:t>𝑥</m:t>
                        </m:r>
                        <m:r>
                          <a:rPr lang="en-US" b="0" i="1" dirty="0" smtClean="0">
                            <a:solidFill>
                              <a:schemeClr val="tx1"/>
                            </a:solidFill>
                            <a:latin typeface="Cambria Math" panose="02040503050406030204" pitchFamily="18" charset="0"/>
                          </a:rPr>
                          <m:t>+10</m:t>
                        </m:r>
                      </m:num>
                      <m:den>
                        <m:r>
                          <a:rPr lang="en-US" b="0" i="1" dirty="0" smtClean="0">
                            <a:solidFill>
                              <a:schemeClr val="tx1"/>
                            </a:solidFill>
                            <a:latin typeface="Cambria Math" panose="02040503050406030204" pitchFamily="18" charset="0"/>
                          </a:rPr>
                          <m:t>(</m:t>
                        </m:r>
                        <m:r>
                          <a:rPr lang="en-US" b="0" i="1" dirty="0" smtClean="0">
                            <a:solidFill>
                              <a:schemeClr val="tx1"/>
                            </a:solidFill>
                            <a:latin typeface="Cambria Math" panose="02040503050406030204" pitchFamily="18" charset="0"/>
                          </a:rPr>
                          <m:t>𝑥</m:t>
                        </m:r>
                        <m:r>
                          <a:rPr lang="en-US" b="0" i="1" dirty="0" smtClean="0">
                            <a:solidFill>
                              <a:schemeClr val="tx1"/>
                            </a:solidFill>
                            <a:latin typeface="Cambria Math" panose="02040503050406030204" pitchFamily="18" charset="0"/>
                          </a:rPr>
                          <m:t>+1)(</m:t>
                        </m:r>
                        <m:sSup>
                          <m:sSupPr>
                            <m:ctrlPr>
                              <a:rPr lang="en-US" i="1" dirty="0">
                                <a:solidFill>
                                  <a:schemeClr val="tx1"/>
                                </a:solidFill>
                                <a:latin typeface="Cambria Math" panose="02040503050406030204" pitchFamily="18" charset="0"/>
                              </a:rPr>
                            </m:ctrlPr>
                          </m:sSupPr>
                          <m:e>
                            <m:r>
                              <a:rPr lang="en-US" i="1" dirty="0">
                                <a:solidFill>
                                  <a:schemeClr val="tx1"/>
                                </a:solidFill>
                                <a:latin typeface="Cambria Math" panose="02040503050406030204" pitchFamily="18" charset="0"/>
                              </a:rPr>
                              <m:t>𝑥</m:t>
                            </m:r>
                            <m:r>
                              <a:rPr lang="en-US" b="0" i="1" dirty="0" smtClean="0">
                                <a:solidFill>
                                  <a:schemeClr val="tx1"/>
                                </a:solidFill>
                                <a:latin typeface="Cambria Math" panose="02040503050406030204" pitchFamily="18" charset="0"/>
                              </a:rPr>
                              <m:t>−1)</m:t>
                            </m:r>
                          </m:e>
                          <m:sup>
                            <m:r>
                              <a:rPr lang="en-US" i="1" dirty="0">
                                <a:solidFill>
                                  <a:schemeClr val="tx1"/>
                                </a:solidFill>
                                <a:latin typeface="Cambria Math" panose="02040503050406030204" pitchFamily="18" charset="0"/>
                              </a:rPr>
                              <m:t>2</m:t>
                            </m:r>
                          </m:sup>
                        </m:sSup>
                      </m:den>
                    </m:f>
                    <m:r>
                      <a:rPr lang="en-US" i="1" dirty="0">
                        <a:solidFill>
                          <a:schemeClr val="tx1"/>
                        </a:solidFill>
                        <a:latin typeface="Cambria Math" panose="02040503050406030204" pitchFamily="18" charset="0"/>
                      </a:rPr>
                      <m:t> </m:t>
                    </m:r>
                  </m:oMath>
                </a14:m>
                <a:r>
                  <a:rPr lang="en-US" dirty="0"/>
                  <a:t> into partial fractions.</a:t>
                </a:r>
              </a:p>
              <a:p>
                <a:r>
                  <a:rPr lang="en-US" dirty="0"/>
                  <a:t>Since the denominator has a repeated linear factor and a single linear factor, there are three partial fractions:</a:t>
                </a:r>
              </a:p>
              <a:p>
                <a14:m>
                  <m:oMath xmlns:m="http://schemas.openxmlformats.org/officeDocument/2006/math">
                    <m:f>
                      <m:fPr>
                        <m:ctrlPr>
                          <a:rPr lang="en-US" i="1" dirty="0" smtClean="0">
                            <a:solidFill>
                              <a:schemeClr val="tx1"/>
                            </a:solidFill>
                            <a:latin typeface="Cambria Math" panose="02040503050406030204" pitchFamily="18" charset="0"/>
                          </a:rPr>
                        </m:ctrlPr>
                      </m:fPr>
                      <m:num>
                        <m:r>
                          <a:rPr lang="en-US" b="0" i="1" dirty="0" smtClean="0">
                            <a:solidFill>
                              <a:schemeClr val="tx1"/>
                            </a:solidFill>
                            <a:latin typeface="Cambria Math" panose="02040503050406030204" pitchFamily="18" charset="0"/>
                          </a:rPr>
                          <m:t>2</m:t>
                        </m:r>
                        <m:r>
                          <a:rPr lang="en-US" b="0" i="1" dirty="0" smtClean="0">
                            <a:solidFill>
                              <a:schemeClr val="tx1"/>
                            </a:solidFill>
                            <a:latin typeface="Cambria Math" panose="02040503050406030204" pitchFamily="18" charset="0"/>
                          </a:rPr>
                          <m:t>𝑥</m:t>
                        </m:r>
                        <m:r>
                          <a:rPr lang="en-US" b="0" i="1" dirty="0" smtClean="0">
                            <a:solidFill>
                              <a:schemeClr val="tx1"/>
                            </a:solidFill>
                            <a:latin typeface="Cambria Math" panose="02040503050406030204" pitchFamily="18" charset="0"/>
                          </a:rPr>
                          <m:t>+10</m:t>
                        </m:r>
                      </m:num>
                      <m:den>
                        <m:r>
                          <a:rPr lang="en-US" b="0" i="1" dirty="0" smtClean="0">
                            <a:solidFill>
                              <a:schemeClr val="tx1"/>
                            </a:solidFill>
                            <a:latin typeface="Cambria Math" panose="02040503050406030204" pitchFamily="18" charset="0"/>
                          </a:rPr>
                          <m:t>(</m:t>
                        </m:r>
                        <m:r>
                          <a:rPr lang="en-US" b="0" i="1" dirty="0" smtClean="0">
                            <a:solidFill>
                              <a:schemeClr val="tx1"/>
                            </a:solidFill>
                            <a:latin typeface="Cambria Math" panose="02040503050406030204" pitchFamily="18" charset="0"/>
                          </a:rPr>
                          <m:t>𝑥</m:t>
                        </m:r>
                        <m:r>
                          <a:rPr lang="en-US" b="0" i="1" dirty="0" smtClean="0">
                            <a:solidFill>
                              <a:schemeClr val="tx1"/>
                            </a:solidFill>
                            <a:latin typeface="Cambria Math" panose="02040503050406030204" pitchFamily="18" charset="0"/>
                          </a:rPr>
                          <m:t>+1)(</m:t>
                        </m:r>
                        <m:sSup>
                          <m:sSupPr>
                            <m:ctrlPr>
                              <a:rPr lang="en-US" i="1" dirty="0">
                                <a:solidFill>
                                  <a:schemeClr val="tx1"/>
                                </a:solidFill>
                                <a:latin typeface="Cambria Math" panose="02040503050406030204" pitchFamily="18" charset="0"/>
                              </a:rPr>
                            </m:ctrlPr>
                          </m:sSupPr>
                          <m:e>
                            <m:r>
                              <a:rPr lang="en-US" i="1" dirty="0">
                                <a:solidFill>
                                  <a:schemeClr val="tx1"/>
                                </a:solidFill>
                                <a:latin typeface="Cambria Math" panose="02040503050406030204" pitchFamily="18" charset="0"/>
                              </a:rPr>
                              <m:t>𝑥</m:t>
                            </m:r>
                            <m:r>
                              <a:rPr lang="en-US" b="0" i="1" dirty="0" smtClean="0">
                                <a:solidFill>
                                  <a:schemeClr val="tx1"/>
                                </a:solidFill>
                                <a:latin typeface="Cambria Math" panose="02040503050406030204" pitchFamily="18" charset="0"/>
                              </a:rPr>
                              <m:t>−1)</m:t>
                            </m:r>
                          </m:e>
                          <m:sup>
                            <m:r>
                              <a:rPr lang="en-US" i="1" dirty="0">
                                <a:solidFill>
                                  <a:schemeClr val="tx1"/>
                                </a:solidFill>
                                <a:latin typeface="Cambria Math" panose="02040503050406030204" pitchFamily="18" charset="0"/>
                              </a:rPr>
                              <m:t>2</m:t>
                            </m:r>
                          </m:sup>
                        </m:sSup>
                      </m:den>
                    </m:f>
                    <m:r>
                      <a:rPr lang="en-US" i="1" dirty="0">
                        <a:solidFill>
                          <a:schemeClr val="tx1"/>
                        </a:solidFill>
                        <a:latin typeface="Cambria Math" panose="02040503050406030204" pitchFamily="18" charset="0"/>
                      </a:rPr>
                      <m:t> </m:t>
                    </m:r>
                  </m:oMath>
                </a14:m>
                <a:r>
                  <a:rPr lang="en-US" dirty="0"/>
                  <a:t>= </a:t>
                </a:r>
                <a14:m>
                  <m:oMath xmlns:m="http://schemas.openxmlformats.org/officeDocument/2006/math">
                    <m:f>
                      <m:fPr>
                        <m:ctrlPr>
                          <a:rPr lang="en-US" i="1" dirty="0">
                            <a:latin typeface="Cambria Math" panose="02040503050406030204" pitchFamily="18" charset="0"/>
                          </a:rPr>
                        </m:ctrlPr>
                      </m:fPr>
                      <m:num>
                        <m:r>
                          <a:rPr lang="en-US" b="0" i="1" dirty="0" smtClean="0">
                            <a:latin typeface="Cambria Math" panose="02040503050406030204" pitchFamily="18" charset="0"/>
                          </a:rPr>
                          <m:t>𝐴</m:t>
                        </m:r>
                      </m:num>
                      <m:den>
                        <m:r>
                          <a:rPr lang="en-US" i="1" dirty="0">
                            <a:latin typeface="Cambria Math" panose="02040503050406030204" pitchFamily="18" charset="0"/>
                          </a:rPr>
                          <m:t>𝑥</m:t>
                        </m:r>
                        <m:r>
                          <a:rPr lang="en-US" b="0" i="1" dirty="0" smtClean="0">
                            <a:latin typeface="Cambria Math" panose="02040503050406030204" pitchFamily="18" charset="0"/>
                          </a:rPr>
                          <m:t>+</m:t>
                        </m:r>
                        <m:r>
                          <a:rPr lang="en-US" i="1" dirty="0">
                            <a:latin typeface="Cambria Math" panose="02040503050406030204" pitchFamily="18" charset="0"/>
                          </a:rPr>
                          <m:t>1</m:t>
                        </m:r>
                      </m:den>
                    </m:f>
                    <m:r>
                      <a:rPr lang="en-US" i="1" dirty="0">
                        <a:latin typeface="Cambria Math" panose="02040503050406030204" pitchFamily="18" charset="0"/>
                      </a:rPr>
                      <m:t> </m:t>
                    </m:r>
                  </m:oMath>
                </a14:m>
                <a:r>
                  <a:rPr lang="en-US" dirty="0"/>
                  <a:t>+ </a:t>
                </a:r>
                <a14:m>
                  <m:oMath xmlns:m="http://schemas.openxmlformats.org/officeDocument/2006/math">
                    <m:f>
                      <m:fPr>
                        <m:ctrlPr>
                          <a:rPr lang="en-US" i="1" dirty="0">
                            <a:latin typeface="Cambria Math" panose="02040503050406030204" pitchFamily="18" charset="0"/>
                          </a:rPr>
                        </m:ctrlPr>
                      </m:fPr>
                      <m:num>
                        <m:r>
                          <a:rPr lang="en-US" b="0" i="1" dirty="0" smtClean="0">
                            <a:latin typeface="Cambria Math" panose="02040503050406030204" pitchFamily="18" charset="0"/>
                          </a:rPr>
                          <m:t>𝐵</m:t>
                        </m:r>
                      </m:num>
                      <m:den>
                        <m:r>
                          <a:rPr lang="en-US" i="1" dirty="0">
                            <a:latin typeface="Cambria Math" panose="02040503050406030204" pitchFamily="18" charset="0"/>
                          </a:rPr>
                          <m:t>𝑥</m:t>
                        </m:r>
                        <m:r>
                          <a:rPr lang="en-US" b="0" i="1" dirty="0" smtClean="0">
                            <a:latin typeface="Cambria Math" panose="02040503050406030204" pitchFamily="18" charset="0"/>
                          </a:rPr>
                          <m:t>−</m:t>
                        </m:r>
                        <m:r>
                          <a:rPr lang="en-US" i="1" dirty="0">
                            <a:latin typeface="Cambria Math" panose="02040503050406030204" pitchFamily="18" charset="0"/>
                          </a:rPr>
                          <m:t>1</m:t>
                        </m:r>
                      </m:den>
                    </m:f>
                    <m:r>
                      <a:rPr lang="en-US" i="1" dirty="0">
                        <a:latin typeface="Cambria Math" panose="02040503050406030204" pitchFamily="18" charset="0"/>
                      </a:rPr>
                      <m:t> </m:t>
                    </m:r>
                  </m:oMath>
                </a14:m>
                <a:r>
                  <a:rPr lang="en-US" dirty="0"/>
                  <a:t>+ </a:t>
                </a:r>
                <a14:m>
                  <m:oMath xmlns:m="http://schemas.openxmlformats.org/officeDocument/2006/math">
                    <m:f>
                      <m:fPr>
                        <m:ctrlPr>
                          <a:rPr lang="en-US" i="1" dirty="0" smtClean="0">
                            <a:latin typeface="Cambria Math" panose="02040503050406030204" pitchFamily="18" charset="0"/>
                          </a:rPr>
                        </m:ctrlPr>
                      </m:fPr>
                      <m:num>
                        <m:r>
                          <a:rPr lang="en-US" b="0" i="1" dirty="0" smtClean="0">
                            <a:latin typeface="Cambria Math" panose="02040503050406030204" pitchFamily="18" charset="0"/>
                          </a:rPr>
                          <m:t>𝐶</m:t>
                        </m:r>
                      </m:num>
                      <m:den>
                        <m:r>
                          <a:rPr lang="en-US" i="1" dirty="0">
                            <a:latin typeface="Cambria Math" panose="02040503050406030204" pitchFamily="18" charset="0"/>
                          </a:rPr>
                          <m:t>(</m:t>
                        </m:r>
                        <m:sSup>
                          <m:sSupPr>
                            <m:ctrlPr>
                              <a:rPr lang="en-US" i="1" dirty="0">
                                <a:latin typeface="Cambria Math" panose="02040503050406030204" pitchFamily="18" charset="0"/>
                              </a:rPr>
                            </m:ctrlPr>
                          </m:sSupPr>
                          <m:e>
                            <m:r>
                              <a:rPr lang="en-US" i="1" dirty="0">
                                <a:latin typeface="Cambria Math" panose="02040503050406030204" pitchFamily="18" charset="0"/>
                              </a:rPr>
                              <m:t>𝑥</m:t>
                            </m:r>
                            <m:r>
                              <a:rPr lang="en-US" i="1" dirty="0">
                                <a:latin typeface="Cambria Math" panose="02040503050406030204" pitchFamily="18" charset="0"/>
                              </a:rPr>
                              <m:t>−1)</m:t>
                            </m:r>
                          </m:e>
                          <m:sup>
                            <m:r>
                              <a:rPr lang="en-US" i="1" dirty="0">
                                <a:latin typeface="Cambria Math" panose="02040503050406030204" pitchFamily="18" charset="0"/>
                              </a:rPr>
                              <m:t>2</m:t>
                            </m:r>
                          </m:sup>
                        </m:sSup>
                      </m:den>
                    </m:f>
                    <m:r>
                      <a:rPr lang="en-US" i="1" dirty="0">
                        <a:latin typeface="Cambria Math" panose="02040503050406030204" pitchFamily="18" charset="0"/>
                      </a:rPr>
                      <m:t> </m:t>
                    </m:r>
                  </m:oMath>
                </a14:m>
                <a:r>
                  <a:rPr lang="en-US" dirty="0"/>
                  <a:t>  </a:t>
                </a:r>
                <a:r>
                  <a:rPr lang="en-US" dirty="0">
                    <a:sym typeface="Wingdings" panose="05000000000000000000" pitchFamily="2" charset="2"/>
                  </a:rPr>
                  <a:t>  </a:t>
                </a:r>
                <a:r>
                  <a:rPr lang="en-US" dirty="0"/>
                  <a:t>∴ </a:t>
                </a:r>
                <a14:m>
                  <m:oMath xmlns:m="http://schemas.openxmlformats.org/officeDocument/2006/math">
                    <m:f>
                      <m:fPr>
                        <m:ctrlPr>
                          <a:rPr lang="en-US" i="1" dirty="0" smtClean="0">
                            <a:solidFill>
                              <a:schemeClr val="tx1"/>
                            </a:solidFill>
                            <a:latin typeface="Cambria Math" panose="02040503050406030204" pitchFamily="18" charset="0"/>
                          </a:rPr>
                        </m:ctrlPr>
                      </m:fPr>
                      <m:num>
                        <m:r>
                          <a:rPr lang="en-US" b="0" i="1" dirty="0" smtClean="0">
                            <a:solidFill>
                              <a:schemeClr val="tx1"/>
                            </a:solidFill>
                            <a:latin typeface="Cambria Math" panose="02040503050406030204" pitchFamily="18" charset="0"/>
                          </a:rPr>
                          <m:t>2</m:t>
                        </m:r>
                        <m:r>
                          <a:rPr lang="en-US" b="0" i="1" dirty="0" smtClean="0">
                            <a:solidFill>
                              <a:schemeClr val="tx1"/>
                            </a:solidFill>
                            <a:latin typeface="Cambria Math" panose="02040503050406030204" pitchFamily="18" charset="0"/>
                          </a:rPr>
                          <m:t>𝑥</m:t>
                        </m:r>
                        <m:r>
                          <a:rPr lang="en-US" b="0" i="1" dirty="0" smtClean="0">
                            <a:solidFill>
                              <a:schemeClr val="tx1"/>
                            </a:solidFill>
                            <a:latin typeface="Cambria Math" panose="02040503050406030204" pitchFamily="18" charset="0"/>
                          </a:rPr>
                          <m:t>+10</m:t>
                        </m:r>
                      </m:num>
                      <m:den>
                        <m:r>
                          <a:rPr lang="en-US" b="0" i="1" dirty="0" smtClean="0">
                            <a:solidFill>
                              <a:schemeClr val="tx1"/>
                            </a:solidFill>
                            <a:latin typeface="Cambria Math" panose="02040503050406030204" pitchFamily="18" charset="0"/>
                          </a:rPr>
                          <m:t>(</m:t>
                        </m:r>
                        <m:r>
                          <a:rPr lang="en-US" b="0" i="1" dirty="0" smtClean="0">
                            <a:solidFill>
                              <a:schemeClr val="tx1"/>
                            </a:solidFill>
                            <a:latin typeface="Cambria Math" panose="02040503050406030204" pitchFamily="18" charset="0"/>
                          </a:rPr>
                          <m:t>𝑥</m:t>
                        </m:r>
                        <m:r>
                          <a:rPr lang="en-US" b="0" i="1" dirty="0" smtClean="0">
                            <a:solidFill>
                              <a:schemeClr val="tx1"/>
                            </a:solidFill>
                            <a:latin typeface="Cambria Math" panose="02040503050406030204" pitchFamily="18" charset="0"/>
                          </a:rPr>
                          <m:t>+1)(</m:t>
                        </m:r>
                        <m:sSup>
                          <m:sSupPr>
                            <m:ctrlPr>
                              <a:rPr lang="en-US" i="1" dirty="0">
                                <a:solidFill>
                                  <a:schemeClr val="tx1"/>
                                </a:solidFill>
                                <a:latin typeface="Cambria Math" panose="02040503050406030204" pitchFamily="18" charset="0"/>
                              </a:rPr>
                            </m:ctrlPr>
                          </m:sSupPr>
                          <m:e>
                            <m:r>
                              <a:rPr lang="en-US" i="1" dirty="0">
                                <a:solidFill>
                                  <a:schemeClr val="tx1"/>
                                </a:solidFill>
                                <a:latin typeface="Cambria Math" panose="02040503050406030204" pitchFamily="18" charset="0"/>
                              </a:rPr>
                              <m:t>𝑥</m:t>
                            </m:r>
                            <m:r>
                              <a:rPr lang="en-US" b="0" i="1" dirty="0" smtClean="0">
                                <a:solidFill>
                                  <a:schemeClr val="tx1"/>
                                </a:solidFill>
                                <a:latin typeface="Cambria Math" panose="02040503050406030204" pitchFamily="18" charset="0"/>
                              </a:rPr>
                              <m:t>−1)</m:t>
                            </m:r>
                          </m:e>
                          <m:sup>
                            <m:r>
                              <a:rPr lang="en-US" i="1" dirty="0">
                                <a:solidFill>
                                  <a:schemeClr val="tx1"/>
                                </a:solidFill>
                                <a:latin typeface="Cambria Math" panose="02040503050406030204" pitchFamily="18" charset="0"/>
                              </a:rPr>
                              <m:t>2</m:t>
                            </m:r>
                          </m:sup>
                        </m:sSup>
                      </m:den>
                    </m:f>
                    <m:r>
                      <a:rPr lang="en-US" i="1" dirty="0">
                        <a:solidFill>
                          <a:schemeClr val="tx1"/>
                        </a:solidFill>
                        <a:latin typeface="Cambria Math" panose="02040503050406030204" pitchFamily="18" charset="0"/>
                      </a:rPr>
                      <m:t> </m:t>
                    </m:r>
                  </m:oMath>
                </a14:m>
                <a:r>
                  <a:rPr lang="en-US" dirty="0"/>
                  <a:t>= </a:t>
                </a:r>
                <a14:m>
                  <m:oMath xmlns:m="http://schemas.openxmlformats.org/officeDocument/2006/math">
                    <m:f>
                      <m:fPr>
                        <m:ctrlPr>
                          <a:rPr lang="en-US" i="1" dirty="0">
                            <a:latin typeface="Cambria Math" panose="02040503050406030204" pitchFamily="18" charset="0"/>
                          </a:rPr>
                        </m:ctrlPr>
                      </m:fPr>
                      <m:num>
                        <m:r>
                          <a:rPr lang="pt-BR" i="1" dirty="0">
                            <a:latin typeface="Cambria Math" panose="02040503050406030204" pitchFamily="18" charset="0"/>
                          </a:rPr>
                          <m:t>𝐴</m:t>
                        </m:r>
                        <m:r>
                          <a:rPr lang="en-US" i="1" dirty="0">
                            <a:latin typeface="Cambria Math" panose="02040503050406030204" pitchFamily="18" charset="0"/>
                          </a:rPr>
                          <m:t>(</m:t>
                        </m:r>
                        <m:sSup>
                          <m:sSupPr>
                            <m:ctrlPr>
                              <a:rPr lang="en-US" i="1" dirty="0">
                                <a:latin typeface="Cambria Math" panose="02040503050406030204" pitchFamily="18" charset="0"/>
                              </a:rPr>
                            </m:ctrlPr>
                          </m:sSupPr>
                          <m:e>
                            <m:r>
                              <a:rPr lang="en-US" i="1" dirty="0">
                                <a:latin typeface="Cambria Math" panose="02040503050406030204" pitchFamily="18" charset="0"/>
                              </a:rPr>
                              <m:t>𝑥</m:t>
                            </m:r>
                            <m:r>
                              <a:rPr lang="en-US" i="1" dirty="0">
                                <a:latin typeface="Cambria Math" panose="02040503050406030204" pitchFamily="18" charset="0"/>
                              </a:rPr>
                              <m:t>−1)</m:t>
                            </m:r>
                          </m:e>
                          <m:sup>
                            <m:r>
                              <a:rPr lang="en-US" i="1" dirty="0">
                                <a:latin typeface="Cambria Math" panose="02040503050406030204" pitchFamily="18" charset="0"/>
                              </a:rPr>
                              <m:t>2</m:t>
                            </m:r>
                          </m:sup>
                        </m:sSup>
                        <m:r>
                          <a:rPr lang="pt-BR" i="1" dirty="0">
                            <a:latin typeface="Cambria Math" panose="02040503050406030204" pitchFamily="18" charset="0"/>
                          </a:rPr>
                          <m:t>+</m:t>
                        </m:r>
                        <m:r>
                          <a:rPr lang="pt-BR" i="1" dirty="0">
                            <a:latin typeface="Cambria Math" panose="02040503050406030204" pitchFamily="18" charset="0"/>
                          </a:rPr>
                          <m:t>𝐵</m:t>
                        </m:r>
                        <m:r>
                          <a:rPr lang="pt-BR" i="1" dirty="0">
                            <a:latin typeface="Cambria Math" panose="02040503050406030204" pitchFamily="18" charset="0"/>
                          </a:rPr>
                          <m:t>(</m:t>
                        </m:r>
                        <m:r>
                          <a:rPr lang="pt-BR" i="1" dirty="0">
                            <a:latin typeface="Cambria Math" panose="02040503050406030204" pitchFamily="18" charset="0"/>
                          </a:rPr>
                          <m:t>𝑥</m:t>
                        </m:r>
                        <m:r>
                          <a:rPr lang="pt-BR" i="1" dirty="0">
                            <a:latin typeface="Cambria Math" panose="02040503050406030204" pitchFamily="18" charset="0"/>
                          </a:rPr>
                          <m:t>+1)(</m:t>
                        </m:r>
                        <m:r>
                          <a:rPr lang="pt-BR" i="1" dirty="0">
                            <a:latin typeface="Cambria Math" panose="02040503050406030204" pitchFamily="18" charset="0"/>
                          </a:rPr>
                          <m:t>𝑥</m:t>
                        </m:r>
                        <m:r>
                          <a:rPr lang="pt-BR" i="1" dirty="0">
                            <a:latin typeface="Cambria Math" panose="02040503050406030204" pitchFamily="18" charset="0"/>
                          </a:rPr>
                          <m:t>−1)+</m:t>
                        </m:r>
                        <m:r>
                          <a:rPr lang="pt-BR" i="1" dirty="0">
                            <a:latin typeface="Cambria Math" panose="02040503050406030204" pitchFamily="18" charset="0"/>
                          </a:rPr>
                          <m:t>𝐶</m:t>
                        </m:r>
                        <m:r>
                          <a:rPr lang="pt-BR" i="1" dirty="0">
                            <a:latin typeface="Cambria Math" panose="02040503050406030204" pitchFamily="18" charset="0"/>
                          </a:rPr>
                          <m:t>(</m:t>
                        </m:r>
                        <m:r>
                          <a:rPr lang="pt-BR" i="1" dirty="0">
                            <a:latin typeface="Cambria Math" panose="02040503050406030204" pitchFamily="18" charset="0"/>
                          </a:rPr>
                          <m:t>𝑥</m:t>
                        </m:r>
                        <m:r>
                          <a:rPr lang="pt-BR" i="1" dirty="0">
                            <a:latin typeface="Cambria Math" panose="02040503050406030204" pitchFamily="18" charset="0"/>
                          </a:rPr>
                          <m:t>+1)</m:t>
                        </m:r>
                      </m:num>
                      <m:den>
                        <m:r>
                          <a:rPr lang="en-US" i="1" dirty="0">
                            <a:latin typeface="Cambria Math" panose="02040503050406030204" pitchFamily="18" charset="0"/>
                          </a:rPr>
                          <m:t>(</m:t>
                        </m:r>
                        <m:r>
                          <a:rPr lang="en-US" i="1" dirty="0">
                            <a:latin typeface="Cambria Math" panose="02040503050406030204" pitchFamily="18" charset="0"/>
                          </a:rPr>
                          <m:t>𝑥</m:t>
                        </m:r>
                        <m:r>
                          <a:rPr lang="en-US" i="1" dirty="0">
                            <a:latin typeface="Cambria Math" panose="02040503050406030204" pitchFamily="18" charset="0"/>
                          </a:rPr>
                          <m:t>+1)(</m:t>
                        </m:r>
                        <m:sSup>
                          <m:sSupPr>
                            <m:ctrlPr>
                              <a:rPr lang="en-US" i="1" dirty="0">
                                <a:latin typeface="Cambria Math" panose="02040503050406030204" pitchFamily="18" charset="0"/>
                              </a:rPr>
                            </m:ctrlPr>
                          </m:sSupPr>
                          <m:e>
                            <m:r>
                              <a:rPr lang="en-US" i="1" dirty="0">
                                <a:latin typeface="Cambria Math" panose="02040503050406030204" pitchFamily="18" charset="0"/>
                              </a:rPr>
                              <m:t>𝑥</m:t>
                            </m:r>
                            <m:r>
                              <a:rPr lang="en-US" i="1" dirty="0">
                                <a:latin typeface="Cambria Math" panose="02040503050406030204" pitchFamily="18" charset="0"/>
                              </a:rPr>
                              <m:t>−1)</m:t>
                            </m:r>
                          </m:e>
                          <m:sup>
                            <m:r>
                              <a:rPr lang="en-US" i="1" dirty="0">
                                <a:latin typeface="Cambria Math" panose="02040503050406030204" pitchFamily="18" charset="0"/>
                              </a:rPr>
                              <m:t>2</m:t>
                            </m:r>
                          </m:sup>
                        </m:sSup>
                      </m:den>
                    </m:f>
                    <m:r>
                      <a:rPr lang="en-US" i="1" dirty="0">
                        <a:latin typeface="Cambria Math" panose="02040503050406030204" pitchFamily="18" charset="0"/>
                      </a:rPr>
                      <m:t> </m:t>
                    </m:r>
                  </m:oMath>
                </a14:m>
                <a:endParaRPr lang="en-US" dirty="0"/>
              </a:p>
              <a:p>
                <a:r>
                  <a:rPr lang="en-US" dirty="0"/>
                  <a:t>This gives the equation  2x+10=A</a:t>
                </a:r>
                <a14:m>
                  <m:oMath xmlns:m="http://schemas.openxmlformats.org/officeDocument/2006/math">
                    <m:r>
                      <a:rPr lang="en-US" b="0" i="1" dirty="0" smtClean="0">
                        <a:solidFill>
                          <a:schemeClr val="tx1"/>
                        </a:solidFill>
                        <a:latin typeface="Cambria Math" panose="02040503050406030204" pitchFamily="18" charset="0"/>
                      </a:rPr>
                      <m:t>(</m:t>
                    </m:r>
                    <m:sSup>
                      <m:sSupPr>
                        <m:ctrlPr>
                          <a:rPr lang="en-US" i="1" dirty="0">
                            <a:solidFill>
                              <a:schemeClr val="tx1"/>
                            </a:solidFill>
                            <a:latin typeface="Cambria Math" panose="02040503050406030204" pitchFamily="18" charset="0"/>
                          </a:rPr>
                        </m:ctrlPr>
                      </m:sSupPr>
                      <m:e>
                        <m:r>
                          <a:rPr lang="en-US" i="1" dirty="0">
                            <a:solidFill>
                              <a:schemeClr val="tx1"/>
                            </a:solidFill>
                            <a:latin typeface="Cambria Math" panose="02040503050406030204" pitchFamily="18" charset="0"/>
                          </a:rPr>
                          <m:t>𝑥</m:t>
                        </m:r>
                        <m:r>
                          <a:rPr lang="en-US" b="0" i="1" dirty="0" smtClean="0">
                            <a:solidFill>
                              <a:schemeClr val="tx1"/>
                            </a:solidFill>
                            <a:latin typeface="Cambria Math" panose="02040503050406030204" pitchFamily="18" charset="0"/>
                          </a:rPr>
                          <m:t>−1)</m:t>
                        </m:r>
                      </m:e>
                      <m:sup>
                        <m:r>
                          <a:rPr lang="en-US" i="1" dirty="0">
                            <a:solidFill>
                              <a:schemeClr val="tx1"/>
                            </a:solidFill>
                            <a:latin typeface="Cambria Math" panose="02040503050406030204" pitchFamily="18" charset="0"/>
                          </a:rPr>
                          <m:t>2</m:t>
                        </m:r>
                      </m:sup>
                    </m:sSup>
                  </m:oMath>
                </a14:m>
                <a:r>
                  <a:rPr lang="en-US" dirty="0"/>
                  <a:t>+B(x+1)(x−1)+C(x+1)</a:t>
                </a:r>
              </a:p>
              <a:p>
                <a:r>
                  <a:rPr lang="en-US" dirty="0"/>
                  <a:t>We will use a combination of methods to find A, B and C.</a:t>
                </a:r>
              </a:p>
              <a:p>
                <a:r>
                  <a:rPr lang="en-US" dirty="0"/>
                  <a:t>Let x=1: </a:t>
                </a:r>
                <a:r>
                  <a:rPr lang="en-US" dirty="0">
                    <a:sym typeface="Wingdings" panose="05000000000000000000" pitchFamily="2" charset="2"/>
                  </a:rPr>
                  <a:t> </a:t>
                </a:r>
                <a:r>
                  <a:rPr lang="en-US" dirty="0"/>
                  <a:t>2(1)+10 =C(1+1)   </a:t>
                </a:r>
                <a:r>
                  <a:rPr lang="en-US" dirty="0">
                    <a:sym typeface="Wingdings" panose="05000000000000000000" pitchFamily="2" charset="2"/>
                  </a:rPr>
                  <a:t>  </a:t>
                </a:r>
                <a:r>
                  <a:rPr lang="en-US" dirty="0"/>
                  <a:t>12C=2  </a:t>
                </a:r>
                <a:r>
                  <a:rPr lang="en-US" dirty="0">
                    <a:sym typeface="Wingdings" panose="05000000000000000000" pitchFamily="2" charset="2"/>
                  </a:rPr>
                  <a:t> </a:t>
                </a:r>
                <a:r>
                  <a:rPr lang="en-US" dirty="0"/>
                  <a:t>∴ C =6 </a:t>
                </a:r>
              </a:p>
              <a:p>
                <a:r>
                  <a:rPr lang="en-US" dirty="0"/>
                  <a:t>Let x=−1:  </a:t>
                </a:r>
                <a:r>
                  <a:rPr lang="en-US" dirty="0">
                    <a:sym typeface="Wingdings" panose="05000000000000000000" pitchFamily="2" charset="2"/>
                  </a:rPr>
                  <a:t>  </a:t>
                </a:r>
                <a:r>
                  <a:rPr lang="en-US" dirty="0"/>
                  <a:t>2(−1)+10 =A(−1−1)2   </a:t>
                </a:r>
                <a:r>
                  <a:rPr lang="en-US" dirty="0">
                    <a:sym typeface="Wingdings" panose="05000000000000000000" pitchFamily="2" charset="2"/>
                  </a:rPr>
                  <a:t>  </a:t>
                </a:r>
                <a:r>
                  <a:rPr lang="en-US" dirty="0"/>
                  <a:t>8 =4A   </a:t>
                </a:r>
                <a:r>
                  <a:rPr lang="en-US" dirty="0">
                    <a:sym typeface="Wingdings" panose="05000000000000000000" pitchFamily="2" charset="2"/>
                  </a:rPr>
                  <a:t>  </a:t>
                </a:r>
                <a:r>
                  <a:rPr lang="en-US" dirty="0"/>
                  <a:t>∴ A =2</a:t>
                </a:r>
              </a:p>
              <a:p>
                <a:r>
                  <a:rPr lang="en-US" dirty="0"/>
                  <a:t>Now substitute these values for A and C:</a:t>
                </a:r>
              </a:p>
              <a:p>
                <a:r>
                  <a:rPr lang="en-US" dirty="0"/>
                  <a:t>2x+10=2 </a:t>
                </a:r>
                <a14:m>
                  <m:oMath xmlns:m="http://schemas.openxmlformats.org/officeDocument/2006/math">
                    <m:r>
                      <a:rPr lang="en-US" i="1" dirty="0">
                        <a:latin typeface="Cambria Math" panose="02040503050406030204" pitchFamily="18" charset="0"/>
                      </a:rPr>
                      <m:t>(</m:t>
                    </m:r>
                    <m:sSup>
                      <m:sSupPr>
                        <m:ctrlPr>
                          <a:rPr lang="en-US" i="1" dirty="0">
                            <a:latin typeface="Cambria Math" panose="02040503050406030204" pitchFamily="18" charset="0"/>
                          </a:rPr>
                        </m:ctrlPr>
                      </m:sSupPr>
                      <m:e>
                        <m:r>
                          <a:rPr lang="en-US" i="1" dirty="0">
                            <a:latin typeface="Cambria Math" panose="02040503050406030204" pitchFamily="18" charset="0"/>
                          </a:rPr>
                          <m:t>𝑥</m:t>
                        </m:r>
                        <m:r>
                          <a:rPr lang="en-US" i="1" dirty="0">
                            <a:latin typeface="Cambria Math" panose="02040503050406030204" pitchFamily="18" charset="0"/>
                          </a:rPr>
                          <m:t>−1)</m:t>
                        </m:r>
                      </m:e>
                      <m:sup>
                        <m:r>
                          <a:rPr lang="en-US" i="1" dirty="0">
                            <a:latin typeface="Cambria Math" panose="02040503050406030204" pitchFamily="18" charset="0"/>
                          </a:rPr>
                          <m:t>2</m:t>
                        </m:r>
                      </m:sup>
                    </m:sSup>
                  </m:oMath>
                </a14:m>
                <a:r>
                  <a:rPr lang="en-US" dirty="0"/>
                  <a:t>+B(x+1)(x−1)+6(x+1)  (1)</a:t>
                </a:r>
              </a:p>
              <a:p>
                <a:r>
                  <a:rPr lang="en-US" dirty="0"/>
                  <a:t>=2(</a:t>
                </a:r>
                <a14:m>
                  <m:oMath xmlns:m="http://schemas.openxmlformats.org/officeDocument/2006/math">
                    <m:sSup>
                      <m:sSupPr>
                        <m:ctrlPr>
                          <a:rPr lang="en-US" i="1" dirty="0" smtClean="0">
                            <a:latin typeface="Cambria Math" panose="02040503050406030204" pitchFamily="18" charset="0"/>
                          </a:rPr>
                        </m:ctrlPr>
                      </m:sSupPr>
                      <m:e>
                        <m:r>
                          <a:rPr lang="en-US" i="1" dirty="0">
                            <a:latin typeface="Cambria Math" panose="02040503050406030204" pitchFamily="18" charset="0"/>
                          </a:rPr>
                          <m:t>𝑥</m:t>
                        </m:r>
                      </m:e>
                      <m:sup>
                        <m:r>
                          <a:rPr lang="en-US" i="1" dirty="0">
                            <a:latin typeface="Cambria Math" panose="02040503050406030204" pitchFamily="18" charset="0"/>
                          </a:rPr>
                          <m:t>2</m:t>
                        </m:r>
                      </m:sup>
                    </m:sSup>
                    <m:r>
                      <a:rPr lang="en-US" i="1" dirty="0">
                        <a:latin typeface="Cambria Math" panose="02040503050406030204" pitchFamily="18" charset="0"/>
                      </a:rPr>
                      <m:t> </m:t>
                    </m:r>
                  </m:oMath>
                </a14:m>
                <a:r>
                  <a:rPr lang="en-US" dirty="0"/>
                  <a:t>−2x+1)+B(</a:t>
                </a:r>
                <a14:m>
                  <m:oMath xmlns:m="http://schemas.openxmlformats.org/officeDocument/2006/math">
                    <m:sSup>
                      <m:sSupPr>
                        <m:ctrlPr>
                          <a:rPr lang="en-US" i="1" dirty="0">
                            <a:latin typeface="Cambria Math" panose="02040503050406030204" pitchFamily="18" charset="0"/>
                          </a:rPr>
                        </m:ctrlPr>
                      </m:sSupPr>
                      <m:e>
                        <m:r>
                          <a:rPr lang="en-US" i="1" dirty="0">
                            <a:latin typeface="Cambria Math" panose="02040503050406030204" pitchFamily="18" charset="0"/>
                          </a:rPr>
                          <m:t>𝑥</m:t>
                        </m:r>
                      </m:e>
                      <m:sup>
                        <m:r>
                          <a:rPr lang="en-US" i="1" dirty="0">
                            <a:latin typeface="Cambria Math" panose="02040503050406030204" pitchFamily="18" charset="0"/>
                          </a:rPr>
                          <m:t>2</m:t>
                        </m:r>
                      </m:sup>
                    </m:sSup>
                    <m:r>
                      <a:rPr lang="en-US" i="1" dirty="0">
                        <a:latin typeface="Cambria Math" panose="02040503050406030204" pitchFamily="18" charset="0"/>
                      </a:rPr>
                      <m:t> </m:t>
                    </m:r>
                  </m:oMath>
                </a14:m>
                <a:r>
                  <a:rPr lang="en-US" dirty="0"/>
                  <a:t>−1)+6(x+1)=(2+B)</a:t>
                </a:r>
                <a14:m>
                  <m:oMath xmlns:m="http://schemas.openxmlformats.org/officeDocument/2006/math">
                    <m:sSup>
                      <m:sSupPr>
                        <m:ctrlPr>
                          <a:rPr lang="en-US" i="1" dirty="0">
                            <a:latin typeface="Cambria Math" panose="02040503050406030204" pitchFamily="18" charset="0"/>
                          </a:rPr>
                        </m:ctrlPr>
                      </m:sSupPr>
                      <m:e>
                        <m:r>
                          <a:rPr lang="en-US" i="1" dirty="0">
                            <a:latin typeface="Cambria Math" panose="02040503050406030204" pitchFamily="18" charset="0"/>
                          </a:rPr>
                          <m:t>𝑥</m:t>
                        </m:r>
                      </m:e>
                      <m:sup>
                        <m:r>
                          <a:rPr lang="en-US" i="1" dirty="0">
                            <a:latin typeface="Cambria Math" panose="02040503050406030204" pitchFamily="18" charset="0"/>
                          </a:rPr>
                          <m:t>2</m:t>
                        </m:r>
                      </m:sup>
                    </m:sSup>
                    <m:r>
                      <a:rPr lang="en-US" i="1" dirty="0">
                        <a:latin typeface="Cambria Math" panose="02040503050406030204" pitchFamily="18" charset="0"/>
                      </a:rPr>
                      <m:t> </m:t>
                    </m:r>
                  </m:oMath>
                </a14:m>
                <a:r>
                  <a:rPr lang="en-US" dirty="0"/>
                  <a:t>+2x+8−B</a:t>
                </a:r>
              </a:p>
              <a:p>
                <a:r>
                  <a:rPr lang="en-US" dirty="0"/>
                  <a:t>Equate coefficients:   2+B =0  and  8−B =10</a:t>
                </a:r>
              </a:p>
              <a:p>
                <a:r>
                  <a:rPr lang="en-US" dirty="0"/>
                  <a:t>Therefore B=−2 and hence</a:t>
                </a:r>
              </a:p>
              <a:p>
                <a14:m>
                  <m:oMath xmlns:m="http://schemas.openxmlformats.org/officeDocument/2006/math">
                    <m:f>
                      <m:fPr>
                        <m:ctrlPr>
                          <a:rPr lang="en-US" i="1" dirty="0" smtClean="0">
                            <a:solidFill>
                              <a:schemeClr val="tx1"/>
                            </a:solidFill>
                            <a:latin typeface="Cambria Math" panose="02040503050406030204" pitchFamily="18" charset="0"/>
                          </a:rPr>
                        </m:ctrlPr>
                      </m:fPr>
                      <m:num>
                        <m:r>
                          <a:rPr lang="en-US" b="0" i="1" dirty="0" smtClean="0">
                            <a:solidFill>
                              <a:schemeClr val="tx1"/>
                            </a:solidFill>
                            <a:latin typeface="Cambria Math" panose="02040503050406030204" pitchFamily="18" charset="0"/>
                          </a:rPr>
                          <m:t>2</m:t>
                        </m:r>
                        <m:r>
                          <a:rPr lang="en-US" b="0" i="1" dirty="0" smtClean="0">
                            <a:solidFill>
                              <a:schemeClr val="tx1"/>
                            </a:solidFill>
                            <a:latin typeface="Cambria Math" panose="02040503050406030204" pitchFamily="18" charset="0"/>
                          </a:rPr>
                          <m:t>𝑥</m:t>
                        </m:r>
                        <m:r>
                          <a:rPr lang="en-US" b="0" i="1" dirty="0" smtClean="0">
                            <a:solidFill>
                              <a:schemeClr val="tx1"/>
                            </a:solidFill>
                            <a:latin typeface="Cambria Math" panose="02040503050406030204" pitchFamily="18" charset="0"/>
                          </a:rPr>
                          <m:t>+10</m:t>
                        </m:r>
                      </m:num>
                      <m:den>
                        <m:r>
                          <a:rPr lang="en-US" b="0" i="1" dirty="0" smtClean="0">
                            <a:solidFill>
                              <a:schemeClr val="tx1"/>
                            </a:solidFill>
                            <a:latin typeface="Cambria Math" panose="02040503050406030204" pitchFamily="18" charset="0"/>
                          </a:rPr>
                          <m:t>(</m:t>
                        </m:r>
                        <m:r>
                          <a:rPr lang="en-US" b="0" i="1" dirty="0" smtClean="0">
                            <a:solidFill>
                              <a:schemeClr val="tx1"/>
                            </a:solidFill>
                            <a:latin typeface="Cambria Math" panose="02040503050406030204" pitchFamily="18" charset="0"/>
                          </a:rPr>
                          <m:t>𝑥</m:t>
                        </m:r>
                        <m:r>
                          <a:rPr lang="en-US" b="0" i="1" dirty="0" smtClean="0">
                            <a:solidFill>
                              <a:schemeClr val="tx1"/>
                            </a:solidFill>
                            <a:latin typeface="Cambria Math" panose="02040503050406030204" pitchFamily="18" charset="0"/>
                          </a:rPr>
                          <m:t>+1)(</m:t>
                        </m:r>
                        <m:sSup>
                          <m:sSupPr>
                            <m:ctrlPr>
                              <a:rPr lang="en-US" i="1" dirty="0">
                                <a:solidFill>
                                  <a:schemeClr val="tx1"/>
                                </a:solidFill>
                                <a:latin typeface="Cambria Math" panose="02040503050406030204" pitchFamily="18" charset="0"/>
                              </a:rPr>
                            </m:ctrlPr>
                          </m:sSupPr>
                          <m:e>
                            <m:r>
                              <a:rPr lang="en-US" i="1" dirty="0">
                                <a:solidFill>
                                  <a:schemeClr val="tx1"/>
                                </a:solidFill>
                                <a:latin typeface="Cambria Math" panose="02040503050406030204" pitchFamily="18" charset="0"/>
                              </a:rPr>
                              <m:t>𝑥</m:t>
                            </m:r>
                            <m:r>
                              <a:rPr lang="en-US" b="0" i="1" dirty="0" smtClean="0">
                                <a:solidFill>
                                  <a:schemeClr val="tx1"/>
                                </a:solidFill>
                                <a:latin typeface="Cambria Math" panose="02040503050406030204" pitchFamily="18" charset="0"/>
                              </a:rPr>
                              <m:t>−1)</m:t>
                            </m:r>
                          </m:e>
                          <m:sup>
                            <m:r>
                              <a:rPr lang="en-US" i="1" dirty="0">
                                <a:solidFill>
                                  <a:schemeClr val="tx1"/>
                                </a:solidFill>
                                <a:latin typeface="Cambria Math" panose="02040503050406030204" pitchFamily="18" charset="0"/>
                              </a:rPr>
                              <m:t>2</m:t>
                            </m:r>
                          </m:sup>
                        </m:sSup>
                      </m:den>
                    </m:f>
                    <m:r>
                      <a:rPr lang="en-US" i="1" dirty="0">
                        <a:solidFill>
                          <a:schemeClr val="tx1"/>
                        </a:solidFill>
                        <a:latin typeface="Cambria Math" panose="02040503050406030204" pitchFamily="18" charset="0"/>
                      </a:rPr>
                      <m:t> </m:t>
                    </m:r>
                  </m:oMath>
                </a14:m>
                <a:r>
                  <a:rPr lang="en-US" dirty="0"/>
                  <a:t>= </a:t>
                </a:r>
                <a14:m>
                  <m:oMath xmlns:m="http://schemas.openxmlformats.org/officeDocument/2006/math">
                    <m:f>
                      <m:fPr>
                        <m:ctrlPr>
                          <a:rPr lang="en-US" i="1" dirty="0">
                            <a:latin typeface="Cambria Math" panose="02040503050406030204" pitchFamily="18" charset="0"/>
                          </a:rPr>
                        </m:ctrlPr>
                      </m:fPr>
                      <m:num>
                        <m:r>
                          <a:rPr lang="en-US" b="0" i="1" dirty="0" smtClean="0">
                            <a:latin typeface="Cambria Math" panose="02040503050406030204" pitchFamily="18" charset="0"/>
                          </a:rPr>
                          <m:t>2</m:t>
                        </m:r>
                      </m:num>
                      <m:den>
                        <m:r>
                          <a:rPr lang="en-US" i="1" dirty="0">
                            <a:latin typeface="Cambria Math" panose="02040503050406030204" pitchFamily="18" charset="0"/>
                          </a:rPr>
                          <m:t>𝑥</m:t>
                        </m:r>
                        <m:r>
                          <a:rPr lang="en-US" b="0" i="1" dirty="0" smtClean="0">
                            <a:latin typeface="Cambria Math" panose="02040503050406030204" pitchFamily="18" charset="0"/>
                          </a:rPr>
                          <m:t>+</m:t>
                        </m:r>
                        <m:r>
                          <a:rPr lang="en-US" i="1" dirty="0">
                            <a:latin typeface="Cambria Math" panose="02040503050406030204" pitchFamily="18" charset="0"/>
                          </a:rPr>
                          <m:t>1</m:t>
                        </m:r>
                      </m:den>
                    </m:f>
                    <m:r>
                      <a:rPr lang="en-US" i="1" dirty="0">
                        <a:latin typeface="Cambria Math" panose="02040503050406030204" pitchFamily="18" charset="0"/>
                      </a:rPr>
                      <m:t> </m:t>
                    </m:r>
                  </m:oMath>
                </a14:m>
                <a:r>
                  <a:rPr lang="en-US" dirty="0"/>
                  <a:t>+ </a:t>
                </a:r>
                <a14:m>
                  <m:oMath xmlns:m="http://schemas.openxmlformats.org/officeDocument/2006/math">
                    <m:f>
                      <m:fPr>
                        <m:ctrlPr>
                          <a:rPr lang="en-US" i="1" dirty="0">
                            <a:latin typeface="Cambria Math" panose="02040503050406030204" pitchFamily="18" charset="0"/>
                          </a:rPr>
                        </m:ctrlPr>
                      </m:fPr>
                      <m:num>
                        <m:r>
                          <a:rPr lang="en-US" b="0" i="1" dirty="0" smtClean="0">
                            <a:latin typeface="Cambria Math" panose="02040503050406030204" pitchFamily="18" charset="0"/>
                          </a:rPr>
                          <m:t>2</m:t>
                        </m:r>
                      </m:num>
                      <m:den>
                        <m:r>
                          <a:rPr lang="en-US" i="1" dirty="0">
                            <a:latin typeface="Cambria Math" panose="02040503050406030204" pitchFamily="18" charset="0"/>
                          </a:rPr>
                          <m:t>𝑥</m:t>
                        </m:r>
                        <m:r>
                          <a:rPr lang="en-US" b="0" i="1" dirty="0" smtClean="0">
                            <a:latin typeface="Cambria Math" panose="02040503050406030204" pitchFamily="18" charset="0"/>
                          </a:rPr>
                          <m:t>−</m:t>
                        </m:r>
                        <m:r>
                          <a:rPr lang="en-US" i="1" dirty="0">
                            <a:latin typeface="Cambria Math" panose="02040503050406030204" pitchFamily="18" charset="0"/>
                          </a:rPr>
                          <m:t>1</m:t>
                        </m:r>
                      </m:den>
                    </m:f>
                    <m:r>
                      <a:rPr lang="en-US" i="1" dirty="0">
                        <a:latin typeface="Cambria Math" panose="02040503050406030204" pitchFamily="18" charset="0"/>
                      </a:rPr>
                      <m:t> </m:t>
                    </m:r>
                  </m:oMath>
                </a14:m>
                <a:r>
                  <a:rPr lang="en-US" dirty="0"/>
                  <a:t>+ </a:t>
                </a:r>
                <a14:m>
                  <m:oMath xmlns:m="http://schemas.openxmlformats.org/officeDocument/2006/math">
                    <m:f>
                      <m:fPr>
                        <m:ctrlPr>
                          <a:rPr lang="en-US" i="1" dirty="0">
                            <a:latin typeface="Cambria Math" panose="02040503050406030204" pitchFamily="18" charset="0"/>
                          </a:rPr>
                        </m:ctrlPr>
                      </m:fPr>
                      <m:num>
                        <m:r>
                          <a:rPr lang="en-US" b="0" i="1" dirty="0" smtClean="0">
                            <a:latin typeface="Cambria Math" panose="02040503050406030204" pitchFamily="18" charset="0"/>
                          </a:rPr>
                          <m:t>6</m:t>
                        </m:r>
                      </m:num>
                      <m:den>
                        <m:r>
                          <a:rPr lang="en-US" i="1" dirty="0">
                            <a:latin typeface="Cambria Math" panose="02040503050406030204" pitchFamily="18" charset="0"/>
                          </a:rPr>
                          <m:t>(</m:t>
                        </m:r>
                        <m:sSup>
                          <m:sSupPr>
                            <m:ctrlPr>
                              <a:rPr lang="en-US" i="1" dirty="0">
                                <a:latin typeface="Cambria Math" panose="02040503050406030204" pitchFamily="18" charset="0"/>
                              </a:rPr>
                            </m:ctrlPr>
                          </m:sSupPr>
                          <m:e>
                            <m:r>
                              <a:rPr lang="en-US" i="1" dirty="0">
                                <a:latin typeface="Cambria Math" panose="02040503050406030204" pitchFamily="18" charset="0"/>
                              </a:rPr>
                              <m:t>𝑥</m:t>
                            </m:r>
                            <m:r>
                              <a:rPr lang="en-US" i="1" dirty="0">
                                <a:latin typeface="Cambria Math" panose="02040503050406030204" pitchFamily="18" charset="0"/>
                              </a:rPr>
                              <m:t>−1)</m:t>
                            </m:r>
                          </m:e>
                          <m:sup>
                            <m:r>
                              <a:rPr lang="en-US" i="1" dirty="0">
                                <a:latin typeface="Cambria Math" panose="02040503050406030204" pitchFamily="18" charset="0"/>
                              </a:rPr>
                              <m:t>2</m:t>
                            </m:r>
                          </m:sup>
                        </m:sSup>
                      </m:den>
                    </m:f>
                    <m:r>
                      <a:rPr lang="en-US" i="1" dirty="0">
                        <a:latin typeface="Cambria Math" panose="02040503050406030204" pitchFamily="18" charset="0"/>
                      </a:rPr>
                      <m:t> </m:t>
                    </m:r>
                  </m:oMath>
                </a14:m>
                <a:endParaRPr lang="en-US" dirty="0"/>
              </a:p>
              <a:p>
                <a:r>
                  <a:rPr lang="en-US" dirty="0"/>
                  <a:t>Alternatively, the value of B could be found by substituting x=0 into equation (1).</a:t>
                </a:r>
                <a:endParaRPr lang="en-AU" dirty="0"/>
              </a:p>
            </p:txBody>
          </p:sp>
        </mc:Choice>
        <mc:Fallback xmlns="">
          <p:sp>
            <p:nvSpPr>
              <p:cNvPr id="3" name="Content Placeholder 2">
                <a:extLst>
                  <a:ext uri="{FF2B5EF4-FFF2-40B4-BE49-F238E27FC236}">
                    <a16:creationId xmlns:a16="http://schemas.microsoft.com/office/drawing/2014/main" id="{69065F3B-4F76-4785-88FB-832E39EA129B}"/>
                  </a:ext>
                </a:extLst>
              </p:cNvPr>
              <p:cNvSpPr>
                <a:spLocks noGrp="1" noRot="1" noChangeAspect="1" noMove="1" noResize="1" noEditPoints="1" noAdjustHandles="1" noChangeArrowheads="1" noChangeShapeType="1" noTextEdit="1"/>
              </p:cNvSpPr>
              <p:nvPr>
                <p:ph idx="1"/>
              </p:nvPr>
            </p:nvSpPr>
            <p:spPr>
              <a:xfrm>
                <a:off x="838200" y="938380"/>
                <a:ext cx="10515600" cy="5919619"/>
              </a:xfrm>
              <a:blipFill>
                <a:blip r:embed="rId2"/>
                <a:stretch>
                  <a:fillRect l="-696" t="-1442"/>
                </a:stretch>
              </a:blipFill>
            </p:spPr>
            <p:txBody>
              <a:bodyPr/>
              <a:lstStyle/>
              <a:p>
                <a:r>
                  <a:rPr lang="en-AU">
                    <a:noFill/>
                  </a:rPr>
                  <a:t> </a:t>
                </a:r>
              </a:p>
            </p:txBody>
          </p:sp>
        </mc:Fallback>
      </mc:AlternateContent>
    </p:spTree>
    <p:extLst>
      <p:ext uri="{BB962C8B-B14F-4D97-AF65-F5344CB8AC3E}">
        <p14:creationId xmlns:p14="http://schemas.microsoft.com/office/powerpoint/2010/main" val="4298160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additive="base">
                                        <p:cTn id="3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3">
                                            <p:txEl>
                                              <p:pRg st="7" end="7"/>
                                            </p:txEl>
                                          </p:spTgt>
                                        </p:tgtEl>
                                        <p:attrNameLst>
                                          <p:attrName>style.visibility</p:attrName>
                                        </p:attrNameLst>
                                      </p:cBhvr>
                                      <p:to>
                                        <p:strVal val="visible"/>
                                      </p:to>
                                    </p:set>
                                    <p:anim calcmode="lin" valueType="num">
                                      <p:cBhvr additive="base">
                                        <p:cTn id="4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7" end="7"/>
                                            </p:txEl>
                                          </p:spTgt>
                                        </p:tgtEl>
                                        <p:attrNameLst>
                                          <p:attrName>ppt_y</p:attrName>
                                        </p:attrNameLst>
                                      </p:cBhvr>
                                      <p:tavLst>
                                        <p:tav tm="0">
                                          <p:val>
                                            <p:strVal val="1+#ppt_h/2"/>
                                          </p:val>
                                        </p:tav>
                                        <p:tav tm="100000">
                                          <p:val>
                                            <p:strVal val="#ppt_y"/>
                                          </p:val>
                                        </p:tav>
                                      </p:tavLst>
                                    </p:anim>
                                  </p:childTnLst>
                                </p:cTn>
                              </p:par>
                              <p:par>
                                <p:cTn id="43" presetID="2" presetClass="entr" presetSubtype="4" fill="hold" nodeType="withEffect">
                                  <p:stCondLst>
                                    <p:cond delay="0"/>
                                  </p:stCondLst>
                                  <p:childTnLst>
                                    <p:set>
                                      <p:cBhvr>
                                        <p:cTn id="44" dur="1" fill="hold">
                                          <p:stCondLst>
                                            <p:cond delay="0"/>
                                          </p:stCondLst>
                                        </p:cTn>
                                        <p:tgtEl>
                                          <p:spTgt spid="3">
                                            <p:txEl>
                                              <p:pRg st="8" end="8"/>
                                            </p:txEl>
                                          </p:spTgt>
                                        </p:tgtEl>
                                        <p:attrNameLst>
                                          <p:attrName>style.visibility</p:attrName>
                                        </p:attrNameLst>
                                      </p:cBhvr>
                                      <p:to>
                                        <p:strVal val="visible"/>
                                      </p:to>
                                    </p:set>
                                    <p:anim calcmode="lin" valueType="num">
                                      <p:cBhvr additive="base">
                                        <p:cTn id="4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
                                            <p:txEl>
                                              <p:pRg st="8" end="8"/>
                                            </p:txEl>
                                          </p:spTgt>
                                        </p:tgtEl>
                                        <p:attrNameLst>
                                          <p:attrName>ppt_y</p:attrName>
                                        </p:attrNameLst>
                                      </p:cBhvr>
                                      <p:tavLst>
                                        <p:tav tm="0">
                                          <p:val>
                                            <p:strVal val="1+#ppt_h/2"/>
                                          </p:val>
                                        </p:tav>
                                        <p:tav tm="100000">
                                          <p:val>
                                            <p:strVal val="#ppt_y"/>
                                          </p:val>
                                        </p:tav>
                                      </p:tavLst>
                                    </p:anim>
                                  </p:childTnLst>
                                </p:cTn>
                              </p:par>
                              <p:par>
                                <p:cTn id="47" presetID="2" presetClass="entr" presetSubtype="4" fill="hold" nodeType="withEffect">
                                  <p:stCondLst>
                                    <p:cond delay="0"/>
                                  </p:stCondLst>
                                  <p:childTnLst>
                                    <p:set>
                                      <p:cBhvr>
                                        <p:cTn id="48" dur="1" fill="hold">
                                          <p:stCondLst>
                                            <p:cond delay="0"/>
                                          </p:stCondLst>
                                        </p:cTn>
                                        <p:tgtEl>
                                          <p:spTgt spid="3">
                                            <p:txEl>
                                              <p:pRg st="9" end="9"/>
                                            </p:txEl>
                                          </p:spTgt>
                                        </p:tgtEl>
                                        <p:attrNameLst>
                                          <p:attrName>style.visibility</p:attrName>
                                        </p:attrNameLst>
                                      </p:cBhvr>
                                      <p:to>
                                        <p:strVal val="visible"/>
                                      </p:to>
                                    </p:set>
                                    <p:anim calcmode="lin" valueType="num">
                                      <p:cBhvr additive="base">
                                        <p:cTn id="49"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9" end="9"/>
                                            </p:txEl>
                                          </p:spTgt>
                                        </p:tgtEl>
                                        <p:attrNameLst>
                                          <p:attrName>ppt_y</p:attrName>
                                        </p:attrNameLst>
                                      </p:cBhvr>
                                      <p:tavLst>
                                        <p:tav tm="0">
                                          <p:val>
                                            <p:strVal val="1+#ppt_h/2"/>
                                          </p:val>
                                        </p:tav>
                                        <p:tav tm="100000">
                                          <p:val>
                                            <p:strVal val="#ppt_y"/>
                                          </p:val>
                                        </p:tav>
                                      </p:tavLst>
                                    </p:anim>
                                  </p:childTnLst>
                                </p:cTn>
                              </p:par>
                              <p:par>
                                <p:cTn id="51" presetID="2" presetClass="entr" presetSubtype="4" fill="hold" nodeType="withEffect">
                                  <p:stCondLst>
                                    <p:cond delay="0"/>
                                  </p:stCondLst>
                                  <p:childTnLst>
                                    <p:set>
                                      <p:cBhvr>
                                        <p:cTn id="52" dur="1" fill="hold">
                                          <p:stCondLst>
                                            <p:cond delay="0"/>
                                          </p:stCondLst>
                                        </p:cTn>
                                        <p:tgtEl>
                                          <p:spTgt spid="3">
                                            <p:txEl>
                                              <p:pRg st="10" end="10"/>
                                            </p:txEl>
                                          </p:spTgt>
                                        </p:tgtEl>
                                        <p:attrNameLst>
                                          <p:attrName>style.visibility</p:attrName>
                                        </p:attrNameLst>
                                      </p:cBhvr>
                                      <p:to>
                                        <p:strVal val="visible"/>
                                      </p:to>
                                    </p:set>
                                    <p:anim calcmode="lin" valueType="num">
                                      <p:cBhvr additive="base">
                                        <p:cTn id="53"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3">
                                            <p:txEl>
                                              <p:pRg st="10" end="10"/>
                                            </p:txEl>
                                          </p:spTgt>
                                        </p:tgtEl>
                                        <p:attrNameLst>
                                          <p:attrName>ppt_y</p:attrName>
                                        </p:attrNameLst>
                                      </p:cBhvr>
                                      <p:tavLst>
                                        <p:tav tm="0">
                                          <p:val>
                                            <p:strVal val="1+#ppt_h/2"/>
                                          </p:val>
                                        </p:tav>
                                        <p:tav tm="100000">
                                          <p:val>
                                            <p:strVal val="#ppt_y"/>
                                          </p:val>
                                        </p:tav>
                                      </p:tavLst>
                                    </p:anim>
                                  </p:childTnLst>
                                </p:cTn>
                              </p:par>
                              <p:par>
                                <p:cTn id="55" presetID="2" presetClass="entr" presetSubtype="4" fill="hold" nodeType="withEffect">
                                  <p:stCondLst>
                                    <p:cond delay="0"/>
                                  </p:stCondLst>
                                  <p:childTnLst>
                                    <p:set>
                                      <p:cBhvr>
                                        <p:cTn id="56" dur="1" fill="hold">
                                          <p:stCondLst>
                                            <p:cond delay="0"/>
                                          </p:stCondLst>
                                        </p:cTn>
                                        <p:tgtEl>
                                          <p:spTgt spid="3">
                                            <p:txEl>
                                              <p:pRg st="11" end="11"/>
                                            </p:txEl>
                                          </p:spTgt>
                                        </p:tgtEl>
                                        <p:attrNameLst>
                                          <p:attrName>style.visibility</p:attrName>
                                        </p:attrNameLst>
                                      </p:cBhvr>
                                      <p:to>
                                        <p:strVal val="visible"/>
                                      </p:to>
                                    </p:set>
                                    <p:anim calcmode="lin" valueType="num">
                                      <p:cBhvr additive="base">
                                        <p:cTn id="57"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3">
                                            <p:txEl>
                                              <p:pRg st="11" end="11"/>
                                            </p:txEl>
                                          </p:spTgt>
                                        </p:tgtEl>
                                        <p:attrNameLst>
                                          <p:attrName>ppt_y</p:attrName>
                                        </p:attrNameLst>
                                      </p:cBhvr>
                                      <p:tavLst>
                                        <p:tav tm="0">
                                          <p:val>
                                            <p:strVal val="1+#ppt_h/2"/>
                                          </p:val>
                                        </p:tav>
                                        <p:tav tm="100000">
                                          <p:val>
                                            <p:strVal val="#ppt_y"/>
                                          </p:val>
                                        </p:tav>
                                      </p:tavLst>
                                    </p:anim>
                                  </p:childTnLst>
                                </p:cTn>
                              </p:par>
                              <p:par>
                                <p:cTn id="59" presetID="2" presetClass="entr" presetSubtype="4" fill="hold" nodeType="withEffect">
                                  <p:stCondLst>
                                    <p:cond delay="0"/>
                                  </p:stCondLst>
                                  <p:childTnLst>
                                    <p:set>
                                      <p:cBhvr>
                                        <p:cTn id="60" dur="1" fill="hold">
                                          <p:stCondLst>
                                            <p:cond delay="0"/>
                                          </p:stCondLst>
                                        </p:cTn>
                                        <p:tgtEl>
                                          <p:spTgt spid="3">
                                            <p:txEl>
                                              <p:pRg st="12" end="12"/>
                                            </p:txEl>
                                          </p:spTgt>
                                        </p:tgtEl>
                                        <p:attrNameLst>
                                          <p:attrName>style.visibility</p:attrName>
                                        </p:attrNameLst>
                                      </p:cBhvr>
                                      <p:to>
                                        <p:strVal val="visible"/>
                                      </p:to>
                                    </p:set>
                                    <p:anim calcmode="lin" valueType="num">
                                      <p:cBhvr additive="base">
                                        <p:cTn id="61"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12" end="12"/>
                                            </p:txEl>
                                          </p:spTgt>
                                        </p:tgtEl>
                                        <p:attrNameLst>
                                          <p:attrName>ppt_y</p:attrName>
                                        </p:attrNameLst>
                                      </p:cBhvr>
                                      <p:tavLst>
                                        <p:tav tm="0">
                                          <p:val>
                                            <p:strVal val="1+#ppt_h/2"/>
                                          </p:val>
                                        </p:tav>
                                        <p:tav tm="100000">
                                          <p:val>
                                            <p:strVal val="#ppt_y"/>
                                          </p:val>
                                        </p:tav>
                                      </p:tavLst>
                                    </p:anim>
                                  </p:childTnLst>
                                </p:cTn>
                              </p:par>
                              <p:par>
                                <p:cTn id="63" presetID="2" presetClass="entr" presetSubtype="4" fill="hold" nodeType="withEffect">
                                  <p:stCondLst>
                                    <p:cond delay="0"/>
                                  </p:stCondLst>
                                  <p:childTnLst>
                                    <p:set>
                                      <p:cBhvr>
                                        <p:cTn id="64" dur="1" fill="hold">
                                          <p:stCondLst>
                                            <p:cond delay="0"/>
                                          </p:stCondLst>
                                        </p:cTn>
                                        <p:tgtEl>
                                          <p:spTgt spid="3">
                                            <p:txEl>
                                              <p:pRg st="13" end="13"/>
                                            </p:txEl>
                                          </p:spTgt>
                                        </p:tgtEl>
                                        <p:attrNameLst>
                                          <p:attrName>style.visibility</p:attrName>
                                        </p:attrNameLst>
                                      </p:cBhvr>
                                      <p:to>
                                        <p:strVal val="visible"/>
                                      </p:to>
                                    </p:set>
                                    <p:anim calcmode="lin" valueType="num">
                                      <p:cBhvr additive="base">
                                        <p:cTn id="65"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66" dur="500" fill="hold"/>
                                        <p:tgtEl>
                                          <p:spTgt spid="3">
                                            <p:txEl>
                                              <p:pRg st="13" end="1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0"/>
                <a:lumOff val="100000"/>
              </a:schemeClr>
            </a:gs>
            <a:gs pos="50000">
              <a:schemeClr val="accent4">
                <a:lumMod val="0"/>
                <a:lumOff val="100000"/>
              </a:schemeClr>
            </a:gs>
            <a:gs pos="100000">
              <a:schemeClr val="accent4">
                <a:lumMod val="100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3E0299-E2BD-4AB3-A28C-A2A5FF2A8790}"/>
              </a:ext>
            </a:extLst>
          </p:cNvPr>
          <p:cNvSpPr>
            <a:spLocks noGrp="1"/>
          </p:cNvSpPr>
          <p:nvPr>
            <p:ph type="title"/>
          </p:nvPr>
        </p:nvSpPr>
        <p:spPr>
          <a:xfrm>
            <a:off x="838200" y="0"/>
            <a:ext cx="10515600" cy="833054"/>
          </a:xfrm>
        </p:spPr>
        <p:txBody>
          <a:bodyPr/>
          <a:lstStyle/>
          <a:p>
            <a:r>
              <a:rPr lang="en-US" dirty="0"/>
              <a:t>Example </a:t>
            </a:r>
            <a:endParaRPr lang="en-AU"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69065F3B-4F76-4785-88FB-832E39EA129B}"/>
                  </a:ext>
                </a:extLst>
              </p:cNvPr>
              <p:cNvSpPr>
                <a:spLocks noGrp="1"/>
              </p:cNvSpPr>
              <p:nvPr>
                <p:ph idx="1"/>
              </p:nvPr>
            </p:nvSpPr>
            <p:spPr>
              <a:xfrm>
                <a:off x="0" y="833054"/>
                <a:ext cx="12192000" cy="6024946"/>
              </a:xfrm>
            </p:spPr>
            <p:txBody>
              <a:bodyPr>
                <a:normAutofit fontScale="85000" lnSpcReduction="20000"/>
              </a:bodyPr>
              <a:lstStyle/>
              <a:p>
                <a:r>
                  <a:rPr lang="en-US" dirty="0"/>
                  <a:t>Resolve </a:t>
                </a:r>
                <a14:m>
                  <m:oMath xmlns:m="http://schemas.openxmlformats.org/officeDocument/2006/math">
                    <m:f>
                      <m:fPr>
                        <m:ctrlPr>
                          <a:rPr lang="en-US" i="1" dirty="0" smtClean="0">
                            <a:solidFill>
                              <a:schemeClr val="tx1"/>
                            </a:solidFill>
                            <a:latin typeface="Cambria Math" panose="02040503050406030204" pitchFamily="18" charset="0"/>
                          </a:rPr>
                        </m:ctrlPr>
                      </m:fPr>
                      <m:num>
                        <m:sSup>
                          <m:sSupPr>
                            <m:ctrlPr>
                              <a:rPr lang="en-US" i="1" dirty="0">
                                <a:latin typeface="Cambria Math" panose="02040503050406030204" pitchFamily="18" charset="0"/>
                              </a:rPr>
                            </m:ctrlPr>
                          </m:sSupPr>
                          <m:e>
                            <m:r>
                              <a:rPr lang="en-US" i="1" dirty="0">
                                <a:latin typeface="Cambria Math" panose="02040503050406030204" pitchFamily="18" charset="0"/>
                              </a:rPr>
                              <m:t>𝑥</m:t>
                            </m:r>
                          </m:e>
                          <m:sup>
                            <m:r>
                              <a:rPr lang="en-US" i="1" dirty="0">
                                <a:latin typeface="Cambria Math" panose="02040503050406030204" pitchFamily="18" charset="0"/>
                              </a:rPr>
                              <m:t>2</m:t>
                            </m:r>
                          </m:sup>
                        </m:sSup>
                        <m:r>
                          <a:rPr lang="en-US" b="0" i="1" dirty="0" smtClean="0">
                            <a:solidFill>
                              <a:schemeClr val="tx1"/>
                            </a:solidFill>
                            <a:latin typeface="Cambria Math" panose="02040503050406030204" pitchFamily="18" charset="0"/>
                          </a:rPr>
                          <m:t>+6</m:t>
                        </m:r>
                        <m:r>
                          <a:rPr lang="en-US" b="0" i="1" dirty="0" smtClean="0">
                            <a:solidFill>
                              <a:schemeClr val="tx1"/>
                            </a:solidFill>
                            <a:latin typeface="Cambria Math" panose="02040503050406030204" pitchFamily="18" charset="0"/>
                          </a:rPr>
                          <m:t>𝑥</m:t>
                        </m:r>
                        <m:r>
                          <a:rPr lang="en-US" b="0" i="1" dirty="0" smtClean="0">
                            <a:solidFill>
                              <a:schemeClr val="tx1"/>
                            </a:solidFill>
                            <a:latin typeface="Cambria Math" panose="02040503050406030204" pitchFamily="18" charset="0"/>
                          </a:rPr>
                          <m:t>+5</m:t>
                        </m:r>
                      </m:num>
                      <m:den>
                        <m:r>
                          <a:rPr lang="en-US" b="0" i="1" dirty="0" smtClean="0">
                            <a:solidFill>
                              <a:schemeClr val="tx1"/>
                            </a:solidFill>
                            <a:latin typeface="Cambria Math" panose="02040503050406030204" pitchFamily="18" charset="0"/>
                          </a:rPr>
                          <m:t>(</m:t>
                        </m:r>
                        <m:r>
                          <a:rPr lang="en-US" b="0" i="1" dirty="0" smtClean="0">
                            <a:solidFill>
                              <a:schemeClr val="tx1"/>
                            </a:solidFill>
                            <a:latin typeface="Cambria Math" panose="02040503050406030204" pitchFamily="18" charset="0"/>
                          </a:rPr>
                          <m:t>𝑥</m:t>
                        </m:r>
                        <m:r>
                          <a:rPr lang="en-US" b="0" i="1" dirty="0" smtClean="0">
                            <a:solidFill>
                              <a:schemeClr val="tx1"/>
                            </a:solidFill>
                            <a:latin typeface="Cambria Math" panose="02040503050406030204" pitchFamily="18" charset="0"/>
                          </a:rPr>
                          <m:t>−1)(</m:t>
                        </m:r>
                        <m:sSup>
                          <m:sSupPr>
                            <m:ctrlPr>
                              <a:rPr lang="en-US" i="1" dirty="0">
                                <a:solidFill>
                                  <a:schemeClr val="tx1"/>
                                </a:solidFill>
                                <a:latin typeface="Cambria Math" panose="02040503050406030204" pitchFamily="18" charset="0"/>
                              </a:rPr>
                            </m:ctrlPr>
                          </m:sSupPr>
                          <m:e>
                            <m:r>
                              <a:rPr lang="en-US" i="1" dirty="0">
                                <a:solidFill>
                                  <a:schemeClr val="tx1"/>
                                </a:solidFill>
                                <a:latin typeface="Cambria Math" panose="02040503050406030204" pitchFamily="18" charset="0"/>
                              </a:rPr>
                              <m:t>𝑥</m:t>
                            </m:r>
                          </m:e>
                          <m:sup>
                            <m:r>
                              <a:rPr lang="en-US" i="1" dirty="0">
                                <a:solidFill>
                                  <a:schemeClr val="tx1"/>
                                </a:solidFill>
                                <a:latin typeface="Cambria Math" panose="02040503050406030204" pitchFamily="18" charset="0"/>
                              </a:rPr>
                              <m:t>2</m:t>
                            </m:r>
                          </m:sup>
                        </m:sSup>
                        <m:r>
                          <a:rPr lang="en-US" b="0" i="1" dirty="0" smtClean="0">
                            <a:solidFill>
                              <a:schemeClr val="tx1"/>
                            </a:solidFill>
                            <a:latin typeface="Cambria Math" panose="02040503050406030204" pitchFamily="18" charset="0"/>
                          </a:rPr>
                          <m:t>+</m:t>
                        </m:r>
                        <m:r>
                          <a:rPr lang="en-US" b="0" i="1" dirty="0" smtClean="0">
                            <a:solidFill>
                              <a:schemeClr val="tx1"/>
                            </a:solidFill>
                            <a:latin typeface="Cambria Math" panose="02040503050406030204" pitchFamily="18" charset="0"/>
                          </a:rPr>
                          <m:t>𝑥</m:t>
                        </m:r>
                        <m:r>
                          <a:rPr lang="en-US" b="0" i="1" dirty="0" smtClean="0">
                            <a:solidFill>
                              <a:schemeClr val="tx1"/>
                            </a:solidFill>
                            <a:latin typeface="Cambria Math" panose="02040503050406030204" pitchFamily="18" charset="0"/>
                          </a:rPr>
                          <m:t>+1)</m:t>
                        </m:r>
                      </m:den>
                    </m:f>
                    <m:r>
                      <a:rPr lang="en-US" i="1" dirty="0">
                        <a:solidFill>
                          <a:schemeClr val="tx1"/>
                        </a:solidFill>
                        <a:latin typeface="Cambria Math" panose="02040503050406030204" pitchFamily="18" charset="0"/>
                      </a:rPr>
                      <m:t> </m:t>
                    </m:r>
                  </m:oMath>
                </a14:m>
                <a:r>
                  <a:rPr lang="en-US" dirty="0"/>
                  <a:t> into partial fractions.</a:t>
                </a:r>
              </a:p>
              <a:p>
                <a:r>
                  <a:rPr lang="en-US" dirty="0"/>
                  <a:t>Since the denominator has a single linear factor and an irreducible quadratic factor (i.e. cannot be reduced to linear factors), there are two partial fractions:</a:t>
                </a:r>
              </a:p>
              <a:p>
                <a14:m>
                  <m:oMath xmlns:m="http://schemas.openxmlformats.org/officeDocument/2006/math">
                    <m:f>
                      <m:fPr>
                        <m:ctrlPr>
                          <a:rPr lang="en-US" i="1" dirty="0" smtClean="0">
                            <a:solidFill>
                              <a:schemeClr val="tx1"/>
                            </a:solidFill>
                            <a:latin typeface="Cambria Math" panose="02040503050406030204" pitchFamily="18" charset="0"/>
                          </a:rPr>
                        </m:ctrlPr>
                      </m:fPr>
                      <m:num>
                        <m:sSup>
                          <m:sSupPr>
                            <m:ctrlPr>
                              <a:rPr lang="en-US" i="1" dirty="0">
                                <a:latin typeface="Cambria Math" panose="02040503050406030204" pitchFamily="18" charset="0"/>
                              </a:rPr>
                            </m:ctrlPr>
                          </m:sSupPr>
                          <m:e>
                            <m:r>
                              <a:rPr lang="en-US" i="1" dirty="0">
                                <a:latin typeface="Cambria Math" panose="02040503050406030204" pitchFamily="18" charset="0"/>
                              </a:rPr>
                              <m:t>𝑥</m:t>
                            </m:r>
                          </m:e>
                          <m:sup>
                            <m:r>
                              <a:rPr lang="en-US" i="1" dirty="0">
                                <a:latin typeface="Cambria Math" panose="02040503050406030204" pitchFamily="18" charset="0"/>
                              </a:rPr>
                              <m:t>2</m:t>
                            </m:r>
                          </m:sup>
                        </m:sSup>
                        <m:r>
                          <a:rPr lang="en-US" b="0" i="1" dirty="0" smtClean="0">
                            <a:solidFill>
                              <a:schemeClr val="tx1"/>
                            </a:solidFill>
                            <a:latin typeface="Cambria Math" panose="02040503050406030204" pitchFamily="18" charset="0"/>
                          </a:rPr>
                          <m:t>+6</m:t>
                        </m:r>
                        <m:r>
                          <a:rPr lang="en-US" b="0" i="1" dirty="0" smtClean="0">
                            <a:solidFill>
                              <a:schemeClr val="tx1"/>
                            </a:solidFill>
                            <a:latin typeface="Cambria Math" panose="02040503050406030204" pitchFamily="18" charset="0"/>
                          </a:rPr>
                          <m:t>𝑥</m:t>
                        </m:r>
                        <m:r>
                          <a:rPr lang="en-US" b="0" i="1" dirty="0" smtClean="0">
                            <a:solidFill>
                              <a:schemeClr val="tx1"/>
                            </a:solidFill>
                            <a:latin typeface="Cambria Math" panose="02040503050406030204" pitchFamily="18" charset="0"/>
                          </a:rPr>
                          <m:t>+5</m:t>
                        </m:r>
                      </m:num>
                      <m:den>
                        <m:r>
                          <a:rPr lang="en-US" b="0" i="1" dirty="0" smtClean="0">
                            <a:solidFill>
                              <a:schemeClr val="tx1"/>
                            </a:solidFill>
                            <a:latin typeface="Cambria Math" panose="02040503050406030204" pitchFamily="18" charset="0"/>
                          </a:rPr>
                          <m:t>(</m:t>
                        </m:r>
                        <m:r>
                          <a:rPr lang="en-US" b="0" i="1" dirty="0" smtClean="0">
                            <a:solidFill>
                              <a:schemeClr val="tx1"/>
                            </a:solidFill>
                            <a:latin typeface="Cambria Math" panose="02040503050406030204" pitchFamily="18" charset="0"/>
                          </a:rPr>
                          <m:t>𝑥</m:t>
                        </m:r>
                        <m:r>
                          <a:rPr lang="en-US" b="0" i="1" dirty="0" smtClean="0">
                            <a:solidFill>
                              <a:schemeClr val="tx1"/>
                            </a:solidFill>
                            <a:latin typeface="Cambria Math" panose="02040503050406030204" pitchFamily="18" charset="0"/>
                          </a:rPr>
                          <m:t>−1)(</m:t>
                        </m:r>
                        <m:sSup>
                          <m:sSupPr>
                            <m:ctrlPr>
                              <a:rPr lang="en-US" i="1" dirty="0">
                                <a:solidFill>
                                  <a:schemeClr val="tx1"/>
                                </a:solidFill>
                                <a:latin typeface="Cambria Math" panose="02040503050406030204" pitchFamily="18" charset="0"/>
                              </a:rPr>
                            </m:ctrlPr>
                          </m:sSupPr>
                          <m:e>
                            <m:r>
                              <a:rPr lang="en-US" i="1" dirty="0">
                                <a:solidFill>
                                  <a:schemeClr val="tx1"/>
                                </a:solidFill>
                                <a:latin typeface="Cambria Math" panose="02040503050406030204" pitchFamily="18" charset="0"/>
                              </a:rPr>
                              <m:t>𝑥</m:t>
                            </m:r>
                          </m:e>
                          <m:sup>
                            <m:r>
                              <a:rPr lang="en-US" i="1" dirty="0">
                                <a:solidFill>
                                  <a:schemeClr val="tx1"/>
                                </a:solidFill>
                                <a:latin typeface="Cambria Math" panose="02040503050406030204" pitchFamily="18" charset="0"/>
                              </a:rPr>
                              <m:t>2</m:t>
                            </m:r>
                          </m:sup>
                        </m:sSup>
                        <m:r>
                          <a:rPr lang="en-US" b="0" i="1" dirty="0" smtClean="0">
                            <a:solidFill>
                              <a:schemeClr val="tx1"/>
                            </a:solidFill>
                            <a:latin typeface="Cambria Math" panose="02040503050406030204" pitchFamily="18" charset="0"/>
                          </a:rPr>
                          <m:t>+</m:t>
                        </m:r>
                        <m:r>
                          <a:rPr lang="en-US" b="0" i="1" dirty="0" smtClean="0">
                            <a:solidFill>
                              <a:schemeClr val="tx1"/>
                            </a:solidFill>
                            <a:latin typeface="Cambria Math" panose="02040503050406030204" pitchFamily="18" charset="0"/>
                          </a:rPr>
                          <m:t>𝑥</m:t>
                        </m:r>
                        <m:r>
                          <a:rPr lang="en-US" b="0" i="1" dirty="0" smtClean="0">
                            <a:solidFill>
                              <a:schemeClr val="tx1"/>
                            </a:solidFill>
                            <a:latin typeface="Cambria Math" panose="02040503050406030204" pitchFamily="18" charset="0"/>
                          </a:rPr>
                          <m:t>+1)</m:t>
                        </m:r>
                      </m:den>
                    </m:f>
                    <m:r>
                      <a:rPr lang="en-US" b="0" i="1" dirty="0" smtClean="0">
                        <a:solidFill>
                          <a:schemeClr val="tx1"/>
                        </a:solidFill>
                        <a:latin typeface="Cambria Math" panose="02040503050406030204" pitchFamily="18" charset="0"/>
                      </a:rPr>
                      <m:t>=</m:t>
                    </m:r>
                    <m:f>
                      <m:fPr>
                        <m:ctrlPr>
                          <a:rPr lang="en-US" b="1" i="1" dirty="0">
                            <a:latin typeface="Cambria Math" panose="02040503050406030204" pitchFamily="18" charset="0"/>
                          </a:rPr>
                        </m:ctrlPr>
                      </m:fPr>
                      <m:num>
                        <m:r>
                          <a:rPr lang="en-US" b="1" i="1" dirty="0">
                            <a:latin typeface="Cambria Math" panose="02040503050406030204" pitchFamily="18" charset="0"/>
                          </a:rPr>
                          <m:t>𝑨</m:t>
                        </m:r>
                      </m:num>
                      <m:den>
                        <m:r>
                          <a:rPr lang="en-US" b="1" i="1" dirty="0">
                            <a:latin typeface="Cambria Math" panose="02040503050406030204" pitchFamily="18" charset="0"/>
                          </a:rPr>
                          <m:t>𝒙</m:t>
                        </m:r>
                        <m:r>
                          <a:rPr lang="en-US" b="1" i="1" dirty="0">
                            <a:latin typeface="Cambria Math" panose="02040503050406030204" pitchFamily="18" charset="0"/>
                          </a:rPr>
                          <m:t>−</m:t>
                        </m:r>
                        <m:r>
                          <a:rPr lang="en-US" b="1" i="1" dirty="0" smtClean="0">
                            <a:latin typeface="Cambria Math" panose="02040503050406030204" pitchFamily="18" charset="0"/>
                          </a:rPr>
                          <m:t>𝟐</m:t>
                        </m:r>
                      </m:den>
                    </m:f>
                    <m:r>
                      <a:rPr lang="en-US" b="1" i="1" dirty="0">
                        <a:latin typeface="Cambria Math" panose="02040503050406030204" pitchFamily="18" charset="0"/>
                      </a:rPr>
                      <m:t> </m:t>
                    </m:r>
                  </m:oMath>
                </a14:m>
                <a:r>
                  <a:rPr lang="en-US" dirty="0"/>
                  <a:t>+</a:t>
                </a:r>
                <a:r>
                  <a:rPr lang="en-US" b="1" dirty="0"/>
                  <a:t> </a:t>
                </a:r>
                <a14:m>
                  <m:oMath xmlns:m="http://schemas.openxmlformats.org/officeDocument/2006/math">
                    <m:f>
                      <m:fPr>
                        <m:ctrlPr>
                          <a:rPr lang="en-US" i="1" dirty="0">
                            <a:latin typeface="Cambria Math" panose="02040503050406030204" pitchFamily="18" charset="0"/>
                          </a:rPr>
                        </m:ctrlPr>
                      </m:fPr>
                      <m:num>
                        <m:r>
                          <a:rPr lang="en-US" b="0" i="1" dirty="0" smtClean="0">
                            <a:latin typeface="Cambria Math" panose="02040503050406030204" pitchFamily="18" charset="0"/>
                          </a:rPr>
                          <m:t>𝐵𝑥</m:t>
                        </m:r>
                        <m:r>
                          <a:rPr lang="en-US" b="0" i="1" dirty="0" smtClean="0">
                            <a:latin typeface="Cambria Math" panose="02040503050406030204" pitchFamily="18" charset="0"/>
                          </a:rPr>
                          <m:t>+</m:t>
                        </m:r>
                        <m:r>
                          <a:rPr lang="en-US" b="0" i="1" dirty="0" smtClean="0">
                            <a:latin typeface="Cambria Math" panose="02040503050406030204" pitchFamily="18" charset="0"/>
                          </a:rPr>
                          <m:t>𝐶</m:t>
                        </m:r>
                      </m:num>
                      <m:den>
                        <m:sSup>
                          <m:sSupPr>
                            <m:ctrlPr>
                              <a:rPr lang="en-US" i="1" dirty="0">
                                <a:latin typeface="Cambria Math" panose="02040503050406030204" pitchFamily="18" charset="0"/>
                              </a:rPr>
                            </m:ctrlPr>
                          </m:sSupPr>
                          <m:e>
                            <m:r>
                              <a:rPr lang="en-US" i="1" dirty="0">
                                <a:latin typeface="Cambria Math" panose="02040503050406030204" pitchFamily="18" charset="0"/>
                              </a:rPr>
                              <m:t>𝑥</m:t>
                            </m:r>
                          </m:e>
                          <m:sup>
                            <m:r>
                              <a:rPr lang="en-US" i="1" dirty="0">
                                <a:latin typeface="Cambria Math" panose="02040503050406030204" pitchFamily="18" charset="0"/>
                              </a:rPr>
                              <m:t>2</m:t>
                            </m:r>
                          </m:sup>
                        </m:sSup>
                        <m:r>
                          <a:rPr lang="en-US" i="1" dirty="0">
                            <a:latin typeface="Cambria Math" panose="02040503050406030204" pitchFamily="18" charset="0"/>
                          </a:rPr>
                          <m:t>+</m:t>
                        </m:r>
                        <m:r>
                          <a:rPr lang="en-US" i="1" dirty="0">
                            <a:latin typeface="Cambria Math" panose="02040503050406030204" pitchFamily="18" charset="0"/>
                          </a:rPr>
                          <m:t>𝑥</m:t>
                        </m:r>
                        <m:r>
                          <a:rPr lang="en-US" i="1" dirty="0">
                            <a:latin typeface="Cambria Math" panose="02040503050406030204" pitchFamily="18" charset="0"/>
                          </a:rPr>
                          <m:t>+1</m:t>
                        </m:r>
                      </m:den>
                    </m:f>
                  </m:oMath>
                </a14:m>
                <a:r>
                  <a:rPr lang="en-US" dirty="0"/>
                  <a:t>  ∴ </a:t>
                </a:r>
                <a14:m>
                  <m:oMath xmlns:m="http://schemas.openxmlformats.org/officeDocument/2006/math">
                    <m:f>
                      <m:fPr>
                        <m:ctrlPr>
                          <a:rPr lang="en-US" i="1" dirty="0" smtClean="0">
                            <a:solidFill>
                              <a:schemeClr val="tx1"/>
                            </a:solidFill>
                            <a:latin typeface="Cambria Math" panose="02040503050406030204" pitchFamily="18" charset="0"/>
                          </a:rPr>
                        </m:ctrlPr>
                      </m:fPr>
                      <m:num>
                        <m:sSup>
                          <m:sSupPr>
                            <m:ctrlPr>
                              <a:rPr lang="en-US" i="1" dirty="0">
                                <a:latin typeface="Cambria Math" panose="02040503050406030204" pitchFamily="18" charset="0"/>
                              </a:rPr>
                            </m:ctrlPr>
                          </m:sSupPr>
                          <m:e>
                            <m:r>
                              <a:rPr lang="en-US" i="1" dirty="0">
                                <a:latin typeface="Cambria Math" panose="02040503050406030204" pitchFamily="18" charset="0"/>
                              </a:rPr>
                              <m:t>𝑥</m:t>
                            </m:r>
                          </m:e>
                          <m:sup>
                            <m:r>
                              <a:rPr lang="en-US" i="1" dirty="0">
                                <a:latin typeface="Cambria Math" panose="02040503050406030204" pitchFamily="18" charset="0"/>
                              </a:rPr>
                              <m:t>2</m:t>
                            </m:r>
                          </m:sup>
                        </m:sSup>
                        <m:r>
                          <a:rPr lang="en-US" b="0" i="1" dirty="0" smtClean="0">
                            <a:solidFill>
                              <a:schemeClr val="tx1"/>
                            </a:solidFill>
                            <a:latin typeface="Cambria Math" panose="02040503050406030204" pitchFamily="18" charset="0"/>
                          </a:rPr>
                          <m:t>+6</m:t>
                        </m:r>
                        <m:r>
                          <a:rPr lang="en-US" b="0" i="1" dirty="0" smtClean="0">
                            <a:solidFill>
                              <a:schemeClr val="tx1"/>
                            </a:solidFill>
                            <a:latin typeface="Cambria Math" panose="02040503050406030204" pitchFamily="18" charset="0"/>
                          </a:rPr>
                          <m:t>𝑥</m:t>
                        </m:r>
                        <m:r>
                          <a:rPr lang="en-US" b="0" i="1" dirty="0" smtClean="0">
                            <a:solidFill>
                              <a:schemeClr val="tx1"/>
                            </a:solidFill>
                            <a:latin typeface="Cambria Math" panose="02040503050406030204" pitchFamily="18" charset="0"/>
                          </a:rPr>
                          <m:t>+5</m:t>
                        </m:r>
                      </m:num>
                      <m:den>
                        <m:r>
                          <a:rPr lang="en-US" b="0" i="1" dirty="0" smtClean="0">
                            <a:solidFill>
                              <a:schemeClr val="tx1"/>
                            </a:solidFill>
                            <a:latin typeface="Cambria Math" panose="02040503050406030204" pitchFamily="18" charset="0"/>
                          </a:rPr>
                          <m:t>(</m:t>
                        </m:r>
                        <m:r>
                          <a:rPr lang="en-US" b="0" i="1" dirty="0" smtClean="0">
                            <a:solidFill>
                              <a:schemeClr val="tx1"/>
                            </a:solidFill>
                            <a:latin typeface="Cambria Math" panose="02040503050406030204" pitchFamily="18" charset="0"/>
                          </a:rPr>
                          <m:t>𝑥</m:t>
                        </m:r>
                        <m:r>
                          <a:rPr lang="en-US" b="0" i="1" dirty="0" smtClean="0">
                            <a:solidFill>
                              <a:schemeClr val="tx1"/>
                            </a:solidFill>
                            <a:latin typeface="Cambria Math" panose="02040503050406030204" pitchFamily="18" charset="0"/>
                          </a:rPr>
                          <m:t>−1)(</m:t>
                        </m:r>
                        <m:sSup>
                          <m:sSupPr>
                            <m:ctrlPr>
                              <a:rPr lang="en-US" i="1" dirty="0">
                                <a:solidFill>
                                  <a:schemeClr val="tx1"/>
                                </a:solidFill>
                                <a:latin typeface="Cambria Math" panose="02040503050406030204" pitchFamily="18" charset="0"/>
                              </a:rPr>
                            </m:ctrlPr>
                          </m:sSupPr>
                          <m:e>
                            <m:r>
                              <a:rPr lang="en-US" i="1" dirty="0">
                                <a:solidFill>
                                  <a:schemeClr val="tx1"/>
                                </a:solidFill>
                                <a:latin typeface="Cambria Math" panose="02040503050406030204" pitchFamily="18" charset="0"/>
                              </a:rPr>
                              <m:t>𝑥</m:t>
                            </m:r>
                          </m:e>
                          <m:sup>
                            <m:r>
                              <a:rPr lang="en-US" i="1" dirty="0">
                                <a:solidFill>
                                  <a:schemeClr val="tx1"/>
                                </a:solidFill>
                                <a:latin typeface="Cambria Math" panose="02040503050406030204" pitchFamily="18" charset="0"/>
                              </a:rPr>
                              <m:t>2</m:t>
                            </m:r>
                          </m:sup>
                        </m:sSup>
                        <m:r>
                          <a:rPr lang="en-US" b="0" i="1" dirty="0" smtClean="0">
                            <a:solidFill>
                              <a:schemeClr val="tx1"/>
                            </a:solidFill>
                            <a:latin typeface="Cambria Math" panose="02040503050406030204" pitchFamily="18" charset="0"/>
                          </a:rPr>
                          <m:t>+</m:t>
                        </m:r>
                        <m:r>
                          <a:rPr lang="en-US" b="0" i="1" dirty="0" smtClean="0">
                            <a:solidFill>
                              <a:schemeClr val="tx1"/>
                            </a:solidFill>
                            <a:latin typeface="Cambria Math" panose="02040503050406030204" pitchFamily="18" charset="0"/>
                          </a:rPr>
                          <m:t>𝑥</m:t>
                        </m:r>
                        <m:r>
                          <a:rPr lang="en-US" b="0" i="1" dirty="0" smtClean="0">
                            <a:solidFill>
                              <a:schemeClr val="tx1"/>
                            </a:solidFill>
                            <a:latin typeface="Cambria Math" panose="02040503050406030204" pitchFamily="18" charset="0"/>
                          </a:rPr>
                          <m:t>+1)</m:t>
                        </m:r>
                      </m:den>
                    </m:f>
                  </m:oMath>
                </a14:m>
                <a:r>
                  <a:rPr lang="en-US" dirty="0"/>
                  <a:t> = </a:t>
                </a:r>
                <a14:m>
                  <m:oMath xmlns:m="http://schemas.openxmlformats.org/officeDocument/2006/math">
                    <m:f>
                      <m:fPr>
                        <m:ctrlPr>
                          <a:rPr lang="en-US" i="1" dirty="0">
                            <a:latin typeface="Cambria Math" panose="02040503050406030204" pitchFamily="18" charset="0"/>
                          </a:rPr>
                        </m:ctrlPr>
                      </m:fPr>
                      <m:num>
                        <m:r>
                          <a:rPr lang="pt-BR" i="1" dirty="0">
                            <a:latin typeface="Cambria Math" panose="02040503050406030204" pitchFamily="18" charset="0"/>
                          </a:rPr>
                          <m:t>𝐴</m:t>
                        </m:r>
                        <m:r>
                          <a:rPr lang="pt-BR" i="1" dirty="0">
                            <a:latin typeface="Cambria Math" panose="02040503050406030204" pitchFamily="18" charset="0"/>
                          </a:rPr>
                          <m:t>(</m:t>
                        </m:r>
                        <m:sSup>
                          <m:sSupPr>
                            <m:ctrlPr>
                              <a:rPr lang="en-US" i="1" dirty="0">
                                <a:latin typeface="Cambria Math" panose="02040503050406030204" pitchFamily="18" charset="0"/>
                              </a:rPr>
                            </m:ctrlPr>
                          </m:sSupPr>
                          <m:e>
                            <m:r>
                              <a:rPr lang="en-US" i="1" dirty="0">
                                <a:latin typeface="Cambria Math" panose="02040503050406030204" pitchFamily="18" charset="0"/>
                              </a:rPr>
                              <m:t>𝑥</m:t>
                            </m:r>
                          </m:e>
                          <m:sup>
                            <m:r>
                              <a:rPr lang="en-US" i="1" dirty="0">
                                <a:latin typeface="Cambria Math" panose="02040503050406030204" pitchFamily="18" charset="0"/>
                              </a:rPr>
                              <m:t>2</m:t>
                            </m:r>
                          </m:sup>
                        </m:sSup>
                        <m:r>
                          <a:rPr lang="pt-BR" i="1" dirty="0">
                            <a:latin typeface="Cambria Math" panose="02040503050406030204" pitchFamily="18" charset="0"/>
                          </a:rPr>
                          <m:t>+</m:t>
                        </m:r>
                        <m:r>
                          <a:rPr lang="pt-BR" i="1" dirty="0">
                            <a:latin typeface="Cambria Math" panose="02040503050406030204" pitchFamily="18" charset="0"/>
                          </a:rPr>
                          <m:t>𝑥</m:t>
                        </m:r>
                        <m:r>
                          <a:rPr lang="pt-BR" i="1" dirty="0">
                            <a:latin typeface="Cambria Math" panose="02040503050406030204" pitchFamily="18" charset="0"/>
                          </a:rPr>
                          <m:t>+1)+(</m:t>
                        </m:r>
                        <m:r>
                          <a:rPr lang="pt-BR" i="1" dirty="0">
                            <a:latin typeface="Cambria Math" panose="02040503050406030204" pitchFamily="18" charset="0"/>
                          </a:rPr>
                          <m:t>𝐵𝑥</m:t>
                        </m:r>
                        <m:r>
                          <a:rPr lang="pt-BR" i="1" dirty="0">
                            <a:latin typeface="Cambria Math" panose="02040503050406030204" pitchFamily="18" charset="0"/>
                          </a:rPr>
                          <m:t>+</m:t>
                        </m:r>
                        <m:r>
                          <a:rPr lang="pt-BR" i="1" dirty="0">
                            <a:latin typeface="Cambria Math" panose="02040503050406030204" pitchFamily="18" charset="0"/>
                          </a:rPr>
                          <m:t>𝐶</m:t>
                        </m:r>
                        <m:r>
                          <a:rPr lang="pt-BR" i="1" dirty="0">
                            <a:latin typeface="Cambria Math" panose="02040503050406030204" pitchFamily="18" charset="0"/>
                          </a:rPr>
                          <m:t>)(</m:t>
                        </m:r>
                        <m:r>
                          <a:rPr lang="pt-BR" i="1" dirty="0">
                            <a:latin typeface="Cambria Math" panose="02040503050406030204" pitchFamily="18" charset="0"/>
                          </a:rPr>
                          <m:t>𝑥</m:t>
                        </m:r>
                        <m:r>
                          <a:rPr lang="pt-BR" i="1" dirty="0">
                            <a:latin typeface="Cambria Math" panose="02040503050406030204" pitchFamily="18" charset="0"/>
                          </a:rPr>
                          <m:t>−2)</m:t>
                        </m:r>
                      </m:num>
                      <m:den>
                        <m:r>
                          <a:rPr lang="en-US" i="1" dirty="0">
                            <a:latin typeface="Cambria Math" panose="02040503050406030204" pitchFamily="18" charset="0"/>
                          </a:rPr>
                          <m:t>(</m:t>
                        </m:r>
                        <m:r>
                          <a:rPr lang="en-US" i="1" dirty="0">
                            <a:latin typeface="Cambria Math" panose="02040503050406030204" pitchFamily="18" charset="0"/>
                          </a:rPr>
                          <m:t>𝑥</m:t>
                        </m:r>
                        <m:r>
                          <a:rPr lang="en-US" i="1" dirty="0">
                            <a:latin typeface="Cambria Math" panose="02040503050406030204" pitchFamily="18" charset="0"/>
                          </a:rPr>
                          <m:t>−1)(</m:t>
                        </m:r>
                        <m:sSup>
                          <m:sSupPr>
                            <m:ctrlPr>
                              <a:rPr lang="en-US" i="1" dirty="0">
                                <a:latin typeface="Cambria Math" panose="02040503050406030204" pitchFamily="18" charset="0"/>
                              </a:rPr>
                            </m:ctrlPr>
                          </m:sSupPr>
                          <m:e>
                            <m:r>
                              <a:rPr lang="en-US" i="1" dirty="0">
                                <a:latin typeface="Cambria Math" panose="02040503050406030204" pitchFamily="18" charset="0"/>
                              </a:rPr>
                              <m:t>𝑥</m:t>
                            </m:r>
                          </m:e>
                          <m:sup>
                            <m:r>
                              <a:rPr lang="en-US" i="1" dirty="0">
                                <a:latin typeface="Cambria Math" panose="02040503050406030204" pitchFamily="18" charset="0"/>
                              </a:rPr>
                              <m:t>2</m:t>
                            </m:r>
                          </m:sup>
                        </m:sSup>
                        <m:r>
                          <a:rPr lang="en-US" i="1" dirty="0">
                            <a:latin typeface="Cambria Math" panose="02040503050406030204" pitchFamily="18" charset="0"/>
                          </a:rPr>
                          <m:t>+</m:t>
                        </m:r>
                        <m:r>
                          <a:rPr lang="en-US" i="1" dirty="0">
                            <a:latin typeface="Cambria Math" panose="02040503050406030204" pitchFamily="18" charset="0"/>
                          </a:rPr>
                          <m:t>𝑥</m:t>
                        </m:r>
                        <m:r>
                          <a:rPr lang="en-US" i="1" dirty="0">
                            <a:latin typeface="Cambria Math" panose="02040503050406030204" pitchFamily="18" charset="0"/>
                          </a:rPr>
                          <m:t>+1)</m:t>
                        </m:r>
                      </m:den>
                    </m:f>
                    <m:r>
                      <a:rPr lang="en-US" i="1" dirty="0">
                        <a:latin typeface="Cambria Math" panose="02040503050406030204" pitchFamily="18" charset="0"/>
                      </a:rPr>
                      <m:t> </m:t>
                    </m:r>
                  </m:oMath>
                </a14:m>
                <a:r>
                  <a:rPr lang="en-US" dirty="0"/>
                  <a:t>   </a:t>
                </a:r>
              </a:p>
              <a:p>
                <a:r>
                  <a:rPr lang="en-US" dirty="0"/>
                  <a:t>This gives the equation  </a:t>
                </a:r>
                <a14:m>
                  <m:oMath xmlns:m="http://schemas.openxmlformats.org/officeDocument/2006/math">
                    <m:sSup>
                      <m:sSupPr>
                        <m:ctrlPr>
                          <a:rPr lang="en-US" i="1" dirty="0" smtClean="0">
                            <a:latin typeface="Cambria Math" panose="02040503050406030204" pitchFamily="18" charset="0"/>
                          </a:rPr>
                        </m:ctrlPr>
                      </m:sSupPr>
                      <m:e>
                        <m:r>
                          <a:rPr lang="en-US" i="1" dirty="0">
                            <a:latin typeface="Cambria Math" panose="02040503050406030204" pitchFamily="18" charset="0"/>
                          </a:rPr>
                          <m:t>𝑥</m:t>
                        </m:r>
                      </m:e>
                      <m:sup>
                        <m:r>
                          <a:rPr lang="en-US" i="1" dirty="0">
                            <a:latin typeface="Cambria Math" panose="02040503050406030204" pitchFamily="18" charset="0"/>
                          </a:rPr>
                          <m:t>2</m:t>
                        </m:r>
                      </m:sup>
                    </m:sSup>
                    <m:r>
                      <a:rPr lang="en-US" i="1" dirty="0">
                        <a:latin typeface="Cambria Math" panose="02040503050406030204" pitchFamily="18" charset="0"/>
                      </a:rPr>
                      <m:t> </m:t>
                    </m:r>
                  </m:oMath>
                </a14:m>
                <a:r>
                  <a:rPr lang="en-US" dirty="0"/>
                  <a:t>+6</a:t>
                </a:r>
                <a14:m>
                  <m:oMath xmlns:m="http://schemas.openxmlformats.org/officeDocument/2006/math">
                    <m:r>
                      <a:rPr lang="en-US" i="1" dirty="0">
                        <a:latin typeface="Cambria Math" panose="02040503050406030204" pitchFamily="18" charset="0"/>
                      </a:rPr>
                      <m:t>𝑥</m:t>
                    </m:r>
                  </m:oMath>
                </a14:m>
                <a:r>
                  <a:rPr lang="en-US" dirty="0"/>
                  <a:t>+5=A(</a:t>
                </a:r>
                <a14:m>
                  <m:oMath xmlns:m="http://schemas.openxmlformats.org/officeDocument/2006/math">
                    <m:sSup>
                      <m:sSupPr>
                        <m:ctrlPr>
                          <a:rPr lang="en-US" i="1" dirty="0">
                            <a:latin typeface="Cambria Math" panose="02040503050406030204" pitchFamily="18" charset="0"/>
                          </a:rPr>
                        </m:ctrlPr>
                      </m:sSupPr>
                      <m:e>
                        <m:r>
                          <a:rPr lang="en-US" i="1" dirty="0">
                            <a:latin typeface="Cambria Math" panose="02040503050406030204" pitchFamily="18" charset="0"/>
                          </a:rPr>
                          <m:t>𝑥</m:t>
                        </m:r>
                      </m:e>
                      <m:sup>
                        <m:r>
                          <a:rPr lang="en-US" i="1" dirty="0">
                            <a:latin typeface="Cambria Math" panose="02040503050406030204" pitchFamily="18" charset="0"/>
                          </a:rPr>
                          <m:t>2</m:t>
                        </m:r>
                      </m:sup>
                    </m:sSup>
                    <m:r>
                      <a:rPr lang="en-US" i="1" dirty="0">
                        <a:latin typeface="Cambria Math" panose="02040503050406030204" pitchFamily="18" charset="0"/>
                      </a:rPr>
                      <m:t> </m:t>
                    </m:r>
                  </m:oMath>
                </a14:m>
                <a:r>
                  <a:rPr lang="en-US" dirty="0"/>
                  <a:t>+</a:t>
                </a:r>
                <a14:m>
                  <m:oMath xmlns:m="http://schemas.openxmlformats.org/officeDocument/2006/math">
                    <m:r>
                      <a:rPr lang="en-US" i="1" dirty="0">
                        <a:latin typeface="Cambria Math" panose="02040503050406030204" pitchFamily="18" charset="0"/>
                      </a:rPr>
                      <m:t>𝑥</m:t>
                    </m:r>
                  </m:oMath>
                </a14:m>
                <a:r>
                  <a:rPr lang="en-US" dirty="0"/>
                  <a:t>+1)+(</a:t>
                </a:r>
                <a:r>
                  <a:rPr lang="en-US" dirty="0" err="1"/>
                  <a:t>B</a:t>
                </a:r>
                <a14:m>
                  <m:oMath xmlns:m="http://schemas.openxmlformats.org/officeDocument/2006/math">
                    <m:r>
                      <a:rPr lang="en-US" i="1" dirty="0">
                        <a:latin typeface="Cambria Math" panose="02040503050406030204" pitchFamily="18" charset="0"/>
                      </a:rPr>
                      <m:t>𝑥</m:t>
                    </m:r>
                  </m:oMath>
                </a14:m>
                <a:r>
                  <a:rPr lang="en-US" dirty="0" err="1"/>
                  <a:t>+C</a:t>
                </a:r>
                <a:r>
                  <a:rPr lang="en-US" dirty="0"/>
                  <a:t>)(</a:t>
                </a:r>
                <a14:m>
                  <m:oMath xmlns:m="http://schemas.openxmlformats.org/officeDocument/2006/math">
                    <m:r>
                      <a:rPr lang="en-US" i="1" dirty="0">
                        <a:latin typeface="Cambria Math" panose="02040503050406030204" pitchFamily="18" charset="0"/>
                      </a:rPr>
                      <m:t>𝑥</m:t>
                    </m:r>
                  </m:oMath>
                </a14:m>
                <a:r>
                  <a:rPr lang="en-US" dirty="0"/>
                  <a:t>−2)     (1)</a:t>
                </a:r>
              </a:p>
              <a:p>
                <a:r>
                  <a:rPr lang="en-US" dirty="0" err="1"/>
                  <a:t>Subsituting</a:t>
                </a:r>
                <a:r>
                  <a:rPr lang="en-US" dirty="0"/>
                  <a:t> x=2:  </a:t>
                </a:r>
                <a14:m>
                  <m:oMath xmlns:m="http://schemas.openxmlformats.org/officeDocument/2006/math">
                    <m:sSup>
                      <m:sSupPr>
                        <m:ctrlPr>
                          <a:rPr lang="en-US" i="1" dirty="0" smtClean="0">
                            <a:latin typeface="Cambria Math" panose="02040503050406030204" pitchFamily="18" charset="0"/>
                          </a:rPr>
                        </m:ctrlPr>
                      </m:sSupPr>
                      <m:e>
                        <m:r>
                          <a:rPr lang="en-US" b="0" i="1" dirty="0" smtClean="0">
                            <a:latin typeface="Cambria Math" panose="02040503050406030204" pitchFamily="18" charset="0"/>
                          </a:rPr>
                          <m:t>2</m:t>
                        </m:r>
                      </m:e>
                      <m:sup>
                        <m:r>
                          <a:rPr lang="en-US" i="1" dirty="0">
                            <a:latin typeface="Cambria Math" panose="02040503050406030204" pitchFamily="18" charset="0"/>
                          </a:rPr>
                          <m:t>2</m:t>
                        </m:r>
                      </m:sup>
                    </m:sSup>
                    <m:r>
                      <a:rPr lang="en-US" i="1" dirty="0">
                        <a:latin typeface="Cambria Math" panose="02040503050406030204" pitchFamily="18" charset="0"/>
                      </a:rPr>
                      <m:t> </m:t>
                    </m:r>
                  </m:oMath>
                </a14:m>
                <a:r>
                  <a:rPr lang="en-US" dirty="0"/>
                  <a:t>+6(2)+5 =A(</a:t>
                </a:r>
                <a14:m>
                  <m:oMath xmlns:m="http://schemas.openxmlformats.org/officeDocument/2006/math">
                    <m:sSup>
                      <m:sSupPr>
                        <m:ctrlPr>
                          <a:rPr lang="en-US" i="1" dirty="0">
                            <a:latin typeface="Cambria Math" panose="02040503050406030204" pitchFamily="18" charset="0"/>
                          </a:rPr>
                        </m:ctrlPr>
                      </m:sSupPr>
                      <m:e>
                        <m:r>
                          <a:rPr lang="en-US" b="0" i="1" dirty="0" smtClean="0">
                            <a:latin typeface="Cambria Math" panose="02040503050406030204" pitchFamily="18" charset="0"/>
                          </a:rPr>
                          <m:t>2</m:t>
                        </m:r>
                      </m:e>
                      <m:sup>
                        <m:r>
                          <a:rPr lang="en-US" i="1" dirty="0">
                            <a:latin typeface="Cambria Math" panose="02040503050406030204" pitchFamily="18" charset="0"/>
                          </a:rPr>
                          <m:t>2</m:t>
                        </m:r>
                      </m:sup>
                    </m:sSup>
                    <m:r>
                      <a:rPr lang="en-US" i="1" dirty="0">
                        <a:latin typeface="Cambria Math" panose="02040503050406030204" pitchFamily="18" charset="0"/>
                      </a:rPr>
                      <m:t> </m:t>
                    </m:r>
                  </m:oMath>
                </a14:m>
                <a:r>
                  <a:rPr lang="en-US" dirty="0"/>
                  <a:t>+2+1)   </a:t>
                </a:r>
                <a:r>
                  <a:rPr lang="en-US" dirty="0">
                    <a:sym typeface="Wingdings" panose="05000000000000000000" pitchFamily="2" charset="2"/>
                  </a:rPr>
                  <a:t>  </a:t>
                </a:r>
                <a:r>
                  <a:rPr lang="en-US" dirty="0"/>
                  <a:t>21 =7A   </a:t>
                </a:r>
                <a:r>
                  <a:rPr lang="en-US" dirty="0">
                    <a:sym typeface="Wingdings" panose="05000000000000000000" pitchFamily="2" charset="2"/>
                  </a:rPr>
                  <a:t>  </a:t>
                </a:r>
                <a:r>
                  <a:rPr lang="en-US" dirty="0"/>
                  <a:t>∴A =3</a:t>
                </a:r>
              </a:p>
              <a:p>
                <a:r>
                  <a:rPr lang="en-US" dirty="0"/>
                  <a:t>We can rewrite equation (1) as</a:t>
                </a:r>
              </a:p>
              <a:p>
                <a14:m>
                  <m:oMath xmlns:m="http://schemas.openxmlformats.org/officeDocument/2006/math">
                    <m:sSup>
                      <m:sSupPr>
                        <m:ctrlPr>
                          <a:rPr lang="en-US" i="1" dirty="0" smtClean="0">
                            <a:latin typeface="Cambria Math" panose="02040503050406030204" pitchFamily="18" charset="0"/>
                          </a:rPr>
                        </m:ctrlPr>
                      </m:sSupPr>
                      <m:e>
                        <m:r>
                          <a:rPr lang="en-US" i="1" dirty="0">
                            <a:latin typeface="Cambria Math" panose="02040503050406030204" pitchFamily="18" charset="0"/>
                          </a:rPr>
                          <m:t>𝑥</m:t>
                        </m:r>
                      </m:e>
                      <m:sup>
                        <m:r>
                          <a:rPr lang="en-US" i="1" dirty="0">
                            <a:latin typeface="Cambria Math" panose="02040503050406030204" pitchFamily="18" charset="0"/>
                          </a:rPr>
                          <m:t>2</m:t>
                        </m:r>
                      </m:sup>
                    </m:sSup>
                    <m:r>
                      <a:rPr lang="en-US" i="1" dirty="0">
                        <a:latin typeface="Cambria Math" panose="02040503050406030204" pitchFamily="18" charset="0"/>
                      </a:rPr>
                      <m:t> </m:t>
                    </m:r>
                  </m:oMath>
                </a14:m>
                <a:r>
                  <a:rPr lang="en-US" dirty="0"/>
                  <a:t>+6</a:t>
                </a:r>
                <a14:m>
                  <m:oMath xmlns:m="http://schemas.openxmlformats.org/officeDocument/2006/math">
                    <m:r>
                      <a:rPr lang="en-US" i="1" dirty="0">
                        <a:latin typeface="Cambria Math" panose="02040503050406030204" pitchFamily="18" charset="0"/>
                      </a:rPr>
                      <m:t>𝑥</m:t>
                    </m:r>
                  </m:oMath>
                </a14:m>
                <a:r>
                  <a:rPr lang="en-US" dirty="0"/>
                  <a:t>+5=A(</a:t>
                </a:r>
                <a14:m>
                  <m:oMath xmlns:m="http://schemas.openxmlformats.org/officeDocument/2006/math">
                    <m:sSup>
                      <m:sSupPr>
                        <m:ctrlPr>
                          <a:rPr lang="en-US" i="1" dirty="0">
                            <a:latin typeface="Cambria Math" panose="02040503050406030204" pitchFamily="18" charset="0"/>
                          </a:rPr>
                        </m:ctrlPr>
                      </m:sSupPr>
                      <m:e>
                        <m:r>
                          <a:rPr lang="en-US" i="1" dirty="0">
                            <a:latin typeface="Cambria Math" panose="02040503050406030204" pitchFamily="18" charset="0"/>
                          </a:rPr>
                          <m:t>𝑥</m:t>
                        </m:r>
                      </m:e>
                      <m:sup>
                        <m:r>
                          <a:rPr lang="en-US" i="1" dirty="0">
                            <a:latin typeface="Cambria Math" panose="02040503050406030204" pitchFamily="18" charset="0"/>
                          </a:rPr>
                          <m:t>2</m:t>
                        </m:r>
                      </m:sup>
                    </m:sSup>
                    <m:r>
                      <a:rPr lang="en-US" i="1" dirty="0">
                        <a:latin typeface="Cambria Math" panose="02040503050406030204" pitchFamily="18" charset="0"/>
                      </a:rPr>
                      <m:t> </m:t>
                    </m:r>
                  </m:oMath>
                </a14:m>
                <a:r>
                  <a:rPr lang="en-US" dirty="0"/>
                  <a:t>+</a:t>
                </a:r>
                <a14:m>
                  <m:oMath xmlns:m="http://schemas.openxmlformats.org/officeDocument/2006/math">
                    <m:r>
                      <a:rPr lang="en-US" i="1" dirty="0">
                        <a:latin typeface="Cambria Math" panose="02040503050406030204" pitchFamily="18" charset="0"/>
                      </a:rPr>
                      <m:t>𝑥</m:t>
                    </m:r>
                  </m:oMath>
                </a14:m>
                <a:r>
                  <a:rPr lang="en-US" dirty="0"/>
                  <a:t>+1)+(</a:t>
                </a:r>
                <a:r>
                  <a:rPr lang="en-US" dirty="0" err="1"/>
                  <a:t>B</a:t>
                </a:r>
                <a14:m>
                  <m:oMath xmlns:m="http://schemas.openxmlformats.org/officeDocument/2006/math">
                    <m:r>
                      <a:rPr lang="en-US" i="1" dirty="0">
                        <a:latin typeface="Cambria Math" panose="02040503050406030204" pitchFamily="18" charset="0"/>
                      </a:rPr>
                      <m:t>𝑥</m:t>
                    </m:r>
                  </m:oMath>
                </a14:m>
                <a:r>
                  <a:rPr lang="en-US" dirty="0" err="1"/>
                  <a:t>+C</a:t>
                </a:r>
                <a:r>
                  <a:rPr lang="en-US" dirty="0"/>
                  <a:t>)(</a:t>
                </a:r>
                <a14:m>
                  <m:oMath xmlns:m="http://schemas.openxmlformats.org/officeDocument/2006/math">
                    <m:r>
                      <a:rPr lang="en-US" i="1" dirty="0">
                        <a:latin typeface="Cambria Math" panose="02040503050406030204" pitchFamily="18" charset="0"/>
                      </a:rPr>
                      <m:t>𝑥</m:t>
                    </m:r>
                  </m:oMath>
                </a14:m>
                <a:r>
                  <a:rPr lang="en-US" dirty="0"/>
                  <a:t>−2)=A(</a:t>
                </a:r>
                <a14:m>
                  <m:oMath xmlns:m="http://schemas.openxmlformats.org/officeDocument/2006/math">
                    <m:sSup>
                      <m:sSupPr>
                        <m:ctrlPr>
                          <a:rPr lang="en-US" i="1" dirty="0">
                            <a:latin typeface="Cambria Math" panose="02040503050406030204" pitchFamily="18" charset="0"/>
                          </a:rPr>
                        </m:ctrlPr>
                      </m:sSupPr>
                      <m:e>
                        <m:r>
                          <a:rPr lang="en-US" i="1" dirty="0">
                            <a:latin typeface="Cambria Math" panose="02040503050406030204" pitchFamily="18" charset="0"/>
                          </a:rPr>
                          <m:t>𝑥</m:t>
                        </m:r>
                      </m:e>
                      <m:sup>
                        <m:r>
                          <a:rPr lang="en-US" i="1" dirty="0">
                            <a:latin typeface="Cambria Math" panose="02040503050406030204" pitchFamily="18" charset="0"/>
                          </a:rPr>
                          <m:t>2</m:t>
                        </m:r>
                      </m:sup>
                    </m:sSup>
                    <m:r>
                      <a:rPr lang="en-US" i="1" dirty="0">
                        <a:latin typeface="Cambria Math" panose="02040503050406030204" pitchFamily="18" charset="0"/>
                      </a:rPr>
                      <m:t> </m:t>
                    </m:r>
                  </m:oMath>
                </a14:m>
                <a:r>
                  <a:rPr lang="en-US" dirty="0"/>
                  <a:t>+</a:t>
                </a:r>
                <a14:m>
                  <m:oMath xmlns:m="http://schemas.openxmlformats.org/officeDocument/2006/math">
                    <m:r>
                      <a:rPr lang="en-US" i="1" dirty="0">
                        <a:latin typeface="Cambria Math" panose="02040503050406030204" pitchFamily="18" charset="0"/>
                      </a:rPr>
                      <m:t>𝑥</m:t>
                    </m:r>
                  </m:oMath>
                </a14:m>
                <a:r>
                  <a:rPr lang="en-US" dirty="0"/>
                  <a:t>+1)+B</a:t>
                </a:r>
                <a14:m>
                  <m:oMath xmlns:m="http://schemas.openxmlformats.org/officeDocument/2006/math">
                    <m:sSup>
                      <m:sSupPr>
                        <m:ctrlPr>
                          <a:rPr lang="en-US" i="1" dirty="0">
                            <a:latin typeface="Cambria Math" panose="02040503050406030204" pitchFamily="18" charset="0"/>
                          </a:rPr>
                        </m:ctrlPr>
                      </m:sSupPr>
                      <m:e>
                        <m:r>
                          <a:rPr lang="en-US" i="1" dirty="0">
                            <a:latin typeface="Cambria Math" panose="02040503050406030204" pitchFamily="18" charset="0"/>
                          </a:rPr>
                          <m:t>𝑥</m:t>
                        </m:r>
                      </m:e>
                      <m:sup>
                        <m:r>
                          <a:rPr lang="en-US" i="1" dirty="0">
                            <a:latin typeface="Cambria Math" panose="02040503050406030204" pitchFamily="18" charset="0"/>
                          </a:rPr>
                          <m:t>2</m:t>
                        </m:r>
                      </m:sup>
                    </m:sSup>
                    <m:r>
                      <a:rPr lang="en-US" i="1" dirty="0">
                        <a:latin typeface="Cambria Math" panose="02040503050406030204" pitchFamily="18" charset="0"/>
                      </a:rPr>
                      <m:t> </m:t>
                    </m:r>
                  </m:oMath>
                </a14:m>
                <a:r>
                  <a:rPr lang="en-US" dirty="0"/>
                  <a:t>−2B</a:t>
                </a:r>
                <a14:m>
                  <m:oMath xmlns:m="http://schemas.openxmlformats.org/officeDocument/2006/math">
                    <m:r>
                      <a:rPr lang="en-US" i="1" dirty="0">
                        <a:latin typeface="Cambria Math" panose="02040503050406030204" pitchFamily="18" charset="0"/>
                      </a:rPr>
                      <m:t>𝑥</m:t>
                    </m:r>
                  </m:oMath>
                </a14:m>
                <a:r>
                  <a:rPr lang="en-US" dirty="0"/>
                  <a:t>+C</a:t>
                </a:r>
                <a14:m>
                  <m:oMath xmlns:m="http://schemas.openxmlformats.org/officeDocument/2006/math">
                    <m:r>
                      <a:rPr lang="en-US" i="1" dirty="0">
                        <a:latin typeface="Cambria Math" panose="02040503050406030204" pitchFamily="18" charset="0"/>
                      </a:rPr>
                      <m:t>𝑥</m:t>
                    </m:r>
                  </m:oMath>
                </a14:m>
                <a:r>
                  <a:rPr lang="en-US" dirty="0"/>
                  <a:t>−2C=(A+B) </a:t>
                </a:r>
                <a14:m>
                  <m:oMath xmlns:m="http://schemas.openxmlformats.org/officeDocument/2006/math">
                    <m:sSup>
                      <m:sSupPr>
                        <m:ctrlPr>
                          <a:rPr lang="en-US" i="1" dirty="0">
                            <a:latin typeface="Cambria Math" panose="02040503050406030204" pitchFamily="18" charset="0"/>
                          </a:rPr>
                        </m:ctrlPr>
                      </m:sSupPr>
                      <m:e>
                        <m:r>
                          <a:rPr lang="en-US" i="1" dirty="0">
                            <a:latin typeface="Cambria Math" panose="02040503050406030204" pitchFamily="18" charset="0"/>
                          </a:rPr>
                          <m:t>𝑥</m:t>
                        </m:r>
                      </m:e>
                      <m:sup>
                        <m:r>
                          <a:rPr lang="en-US" i="1" dirty="0">
                            <a:latin typeface="Cambria Math" panose="02040503050406030204" pitchFamily="18" charset="0"/>
                          </a:rPr>
                          <m:t>2</m:t>
                        </m:r>
                      </m:sup>
                    </m:sSup>
                    <m:r>
                      <a:rPr lang="en-US" i="1" dirty="0">
                        <a:latin typeface="Cambria Math" panose="02040503050406030204" pitchFamily="18" charset="0"/>
                      </a:rPr>
                      <m:t> </m:t>
                    </m:r>
                  </m:oMath>
                </a14:m>
                <a:r>
                  <a:rPr lang="en-US" dirty="0"/>
                  <a:t>+(A−2B+C)</a:t>
                </a:r>
                <a14:m>
                  <m:oMath xmlns:m="http://schemas.openxmlformats.org/officeDocument/2006/math">
                    <m:r>
                      <a:rPr lang="en-US" i="1" dirty="0">
                        <a:latin typeface="Cambria Math" panose="02040503050406030204" pitchFamily="18" charset="0"/>
                      </a:rPr>
                      <m:t>𝑥</m:t>
                    </m:r>
                  </m:oMath>
                </a14:m>
                <a:r>
                  <a:rPr lang="en-US" dirty="0"/>
                  <a:t>+A−2C</a:t>
                </a:r>
              </a:p>
              <a:p>
                <a:r>
                  <a:rPr lang="en-US" dirty="0"/>
                  <a:t>Since A=3, this gives</a:t>
                </a:r>
              </a:p>
              <a:p>
                <a14:m>
                  <m:oMath xmlns:m="http://schemas.openxmlformats.org/officeDocument/2006/math">
                    <m:sSup>
                      <m:sSupPr>
                        <m:ctrlPr>
                          <a:rPr lang="en-US" i="1" dirty="0" smtClean="0">
                            <a:latin typeface="Cambria Math" panose="02040503050406030204" pitchFamily="18" charset="0"/>
                          </a:rPr>
                        </m:ctrlPr>
                      </m:sSupPr>
                      <m:e>
                        <m:r>
                          <a:rPr lang="en-US" i="1" dirty="0">
                            <a:latin typeface="Cambria Math" panose="02040503050406030204" pitchFamily="18" charset="0"/>
                          </a:rPr>
                          <m:t>𝑥</m:t>
                        </m:r>
                      </m:e>
                      <m:sup>
                        <m:r>
                          <a:rPr lang="en-US" i="1" dirty="0">
                            <a:latin typeface="Cambria Math" panose="02040503050406030204" pitchFamily="18" charset="0"/>
                          </a:rPr>
                          <m:t>2</m:t>
                        </m:r>
                      </m:sup>
                    </m:sSup>
                    <m:r>
                      <a:rPr lang="en-US" i="1" dirty="0">
                        <a:latin typeface="Cambria Math" panose="02040503050406030204" pitchFamily="18" charset="0"/>
                      </a:rPr>
                      <m:t> </m:t>
                    </m:r>
                  </m:oMath>
                </a14:m>
                <a:r>
                  <a:rPr lang="en-US" dirty="0"/>
                  <a:t>+6</a:t>
                </a:r>
                <a14:m>
                  <m:oMath xmlns:m="http://schemas.openxmlformats.org/officeDocument/2006/math">
                    <m:r>
                      <a:rPr lang="en-US" i="1" dirty="0">
                        <a:latin typeface="Cambria Math" panose="02040503050406030204" pitchFamily="18" charset="0"/>
                      </a:rPr>
                      <m:t>𝑥</m:t>
                    </m:r>
                    <m:r>
                      <a:rPr lang="en-US" i="1" dirty="0">
                        <a:latin typeface="Cambria Math" panose="02040503050406030204" pitchFamily="18" charset="0"/>
                      </a:rPr>
                      <m:t> </m:t>
                    </m:r>
                  </m:oMath>
                </a14:m>
                <a:r>
                  <a:rPr lang="en-US" dirty="0"/>
                  <a:t>+5=(3+B)</a:t>
                </a:r>
                <a14:m>
                  <m:oMath xmlns:m="http://schemas.openxmlformats.org/officeDocument/2006/math">
                    <m:sSup>
                      <m:sSupPr>
                        <m:ctrlPr>
                          <a:rPr lang="en-US" i="1" dirty="0">
                            <a:latin typeface="Cambria Math" panose="02040503050406030204" pitchFamily="18" charset="0"/>
                          </a:rPr>
                        </m:ctrlPr>
                      </m:sSupPr>
                      <m:e>
                        <m:r>
                          <a:rPr lang="en-US" i="1" dirty="0">
                            <a:latin typeface="Cambria Math" panose="02040503050406030204" pitchFamily="18" charset="0"/>
                          </a:rPr>
                          <m:t>𝑥</m:t>
                        </m:r>
                      </m:e>
                      <m:sup>
                        <m:r>
                          <a:rPr lang="en-US" i="1" dirty="0">
                            <a:latin typeface="Cambria Math" panose="02040503050406030204" pitchFamily="18" charset="0"/>
                          </a:rPr>
                          <m:t>2</m:t>
                        </m:r>
                      </m:sup>
                    </m:sSup>
                    <m:r>
                      <a:rPr lang="en-US" i="1" dirty="0">
                        <a:latin typeface="Cambria Math" panose="02040503050406030204" pitchFamily="18" charset="0"/>
                      </a:rPr>
                      <m:t> </m:t>
                    </m:r>
                  </m:oMath>
                </a14:m>
                <a:r>
                  <a:rPr lang="en-US" dirty="0"/>
                  <a:t>+(3−2B+C)</a:t>
                </a:r>
                <a14:m>
                  <m:oMath xmlns:m="http://schemas.openxmlformats.org/officeDocument/2006/math">
                    <m:r>
                      <a:rPr lang="en-US" i="1" dirty="0">
                        <a:latin typeface="Cambria Math" panose="02040503050406030204" pitchFamily="18" charset="0"/>
                      </a:rPr>
                      <m:t>𝑥</m:t>
                    </m:r>
                    <m:r>
                      <a:rPr lang="en-US" i="1" dirty="0">
                        <a:latin typeface="Cambria Math" panose="02040503050406030204" pitchFamily="18" charset="0"/>
                      </a:rPr>
                      <m:t> </m:t>
                    </m:r>
                  </m:oMath>
                </a14:m>
                <a:r>
                  <a:rPr lang="en-US" dirty="0"/>
                  <a:t>+3−2C</a:t>
                </a:r>
              </a:p>
              <a:p>
                <a:r>
                  <a:rPr lang="en-US" dirty="0"/>
                  <a:t>Equate coefficients:  3+B =1    ∴B =−2   And     3−2C =5     ∴C =−1</a:t>
                </a:r>
              </a:p>
              <a:p>
                <a:r>
                  <a:rPr lang="en-US" dirty="0"/>
                  <a:t>Check: 3−2B+C=3−2(−2)+(−1)=6</a:t>
                </a:r>
              </a:p>
              <a:p>
                <a:r>
                  <a:rPr lang="en-US" dirty="0"/>
                  <a:t>Therefore </a:t>
                </a:r>
                <a14:m>
                  <m:oMath xmlns:m="http://schemas.openxmlformats.org/officeDocument/2006/math">
                    <m:f>
                      <m:fPr>
                        <m:ctrlPr>
                          <a:rPr lang="en-US" i="1" dirty="0" smtClean="0">
                            <a:solidFill>
                              <a:schemeClr val="tx1"/>
                            </a:solidFill>
                            <a:latin typeface="Cambria Math" panose="02040503050406030204" pitchFamily="18" charset="0"/>
                          </a:rPr>
                        </m:ctrlPr>
                      </m:fPr>
                      <m:num>
                        <m:sSup>
                          <m:sSupPr>
                            <m:ctrlPr>
                              <a:rPr lang="en-US" i="1" dirty="0">
                                <a:latin typeface="Cambria Math" panose="02040503050406030204" pitchFamily="18" charset="0"/>
                              </a:rPr>
                            </m:ctrlPr>
                          </m:sSupPr>
                          <m:e>
                            <m:r>
                              <a:rPr lang="en-US" i="1" dirty="0">
                                <a:latin typeface="Cambria Math" panose="02040503050406030204" pitchFamily="18" charset="0"/>
                              </a:rPr>
                              <m:t>𝑥</m:t>
                            </m:r>
                          </m:e>
                          <m:sup>
                            <m:r>
                              <a:rPr lang="en-US" i="1" dirty="0">
                                <a:latin typeface="Cambria Math" panose="02040503050406030204" pitchFamily="18" charset="0"/>
                              </a:rPr>
                              <m:t>2</m:t>
                            </m:r>
                          </m:sup>
                        </m:sSup>
                        <m:r>
                          <a:rPr lang="en-US" b="0" i="1" dirty="0" smtClean="0">
                            <a:solidFill>
                              <a:schemeClr val="tx1"/>
                            </a:solidFill>
                            <a:latin typeface="Cambria Math" panose="02040503050406030204" pitchFamily="18" charset="0"/>
                          </a:rPr>
                          <m:t>+6</m:t>
                        </m:r>
                        <m:r>
                          <a:rPr lang="en-US" b="0" i="1" dirty="0" smtClean="0">
                            <a:solidFill>
                              <a:schemeClr val="tx1"/>
                            </a:solidFill>
                            <a:latin typeface="Cambria Math" panose="02040503050406030204" pitchFamily="18" charset="0"/>
                          </a:rPr>
                          <m:t>𝑥</m:t>
                        </m:r>
                        <m:r>
                          <a:rPr lang="en-US" b="0" i="1" dirty="0" smtClean="0">
                            <a:solidFill>
                              <a:schemeClr val="tx1"/>
                            </a:solidFill>
                            <a:latin typeface="Cambria Math" panose="02040503050406030204" pitchFamily="18" charset="0"/>
                          </a:rPr>
                          <m:t>+5</m:t>
                        </m:r>
                      </m:num>
                      <m:den>
                        <m:r>
                          <a:rPr lang="en-US" b="0" i="1" dirty="0" smtClean="0">
                            <a:solidFill>
                              <a:schemeClr val="tx1"/>
                            </a:solidFill>
                            <a:latin typeface="Cambria Math" panose="02040503050406030204" pitchFamily="18" charset="0"/>
                          </a:rPr>
                          <m:t>(</m:t>
                        </m:r>
                        <m:r>
                          <a:rPr lang="en-US" b="0" i="1" dirty="0" smtClean="0">
                            <a:solidFill>
                              <a:schemeClr val="tx1"/>
                            </a:solidFill>
                            <a:latin typeface="Cambria Math" panose="02040503050406030204" pitchFamily="18" charset="0"/>
                          </a:rPr>
                          <m:t>𝑥</m:t>
                        </m:r>
                        <m:r>
                          <a:rPr lang="en-US" b="0" i="1" dirty="0" smtClean="0">
                            <a:solidFill>
                              <a:schemeClr val="tx1"/>
                            </a:solidFill>
                            <a:latin typeface="Cambria Math" panose="02040503050406030204" pitchFamily="18" charset="0"/>
                          </a:rPr>
                          <m:t>−1)(</m:t>
                        </m:r>
                        <m:sSup>
                          <m:sSupPr>
                            <m:ctrlPr>
                              <a:rPr lang="en-US" i="1" dirty="0">
                                <a:solidFill>
                                  <a:schemeClr val="tx1"/>
                                </a:solidFill>
                                <a:latin typeface="Cambria Math" panose="02040503050406030204" pitchFamily="18" charset="0"/>
                              </a:rPr>
                            </m:ctrlPr>
                          </m:sSupPr>
                          <m:e>
                            <m:r>
                              <a:rPr lang="en-US" i="1" dirty="0">
                                <a:solidFill>
                                  <a:schemeClr val="tx1"/>
                                </a:solidFill>
                                <a:latin typeface="Cambria Math" panose="02040503050406030204" pitchFamily="18" charset="0"/>
                              </a:rPr>
                              <m:t>𝑥</m:t>
                            </m:r>
                          </m:e>
                          <m:sup>
                            <m:r>
                              <a:rPr lang="en-US" i="1" dirty="0">
                                <a:solidFill>
                                  <a:schemeClr val="tx1"/>
                                </a:solidFill>
                                <a:latin typeface="Cambria Math" panose="02040503050406030204" pitchFamily="18" charset="0"/>
                              </a:rPr>
                              <m:t>2</m:t>
                            </m:r>
                          </m:sup>
                        </m:sSup>
                        <m:r>
                          <a:rPr lang="en-US" b="0" i="1" dirty="0" smtClean="0">
                            <a:solidFill>
                              <a:schemeClr val="tx1"/>
                            </a:solidFill>
                            <a:latin typeface="Cambria Math" panose="02040503050406030204" pitchFamily="18" charset="0"/>
                          </a:rPr>
                          <m:t>+</m:t>
                        </m:r>
                        <m:r>
                          <a:rPr lang="en-US" b="0" i="1" dirty="0" smtClean="0">
                            <a:solidFill>
                              <a:schemeClr val="tx1"/>
                            </a:solidFill>
                            <a:latin typeface="Cambria Math" panose="02040503050406030204" pitchFamily="18" charset="0"/>
                          </a:rPr>
                          <m:t>𝑥</m:t>
                        </m:r>
                        <m:r>
                          <a:rPr lang="en-US" b="0" i="1" dirty="0" smtClean="0">
                            <a:solidFill>
                              <a:schemeClr val="tx1"/>
                            </a:solidFill>
                            <a:latin typeface="Cambria Math" panose="02040503050406030204" pitchFamily="18" charset="0"/>
                          </a:rPr>
                          <m:t>+1)</m:t>
                        </m:r>
                      </m:den>
                    </m:f>
                    <m:r>
                      <a:rPr lang="en-US" b="0" i="1" dirty="0" smtClean="0">
                        <a:solidFill>
                          <a:schemeClr val="tx1"/>
                        </a:solidFill>
                        <a:latin typeface="Cambria Math" panose="02040503050406030204" pitchFamily="18" charset="0"/>
                      </a:rPr>
                      <m:t> </m:t>
                    </m:r>
                  </m:oMath>
                </a14:m>
                <a:r>
                  <a:rPr lang="en-US" dirty="0"/>
                  <a:t>=</a:t>
                </a:r>
                <a:r>
                  <a:rPr lang="en-US" b="1" dirty="0"/>
                  <a:t> </a:t>
                </a:r>
                <a14:m>
                  <m:oMath xmlns:m="http://schemas.openxmlformats.org/officeDocument/2006/math">
                    <m:f>
                      <m:fPr>
                        <m:ctrlPr>
                          <a:rPr lang="en-US" b="1" i="1" dirty="0">
                            <a:latin typeface="Cambria Math" panose="02040503050406030204" pitchFamily="18" charset="0"/>
                          </a:rPr>
                        </m:ctrlPr>
                      </m:fPr>
                      <m:num>
                        <m:r>
                          <a:rPr lang="en-US" b="1" i="1" dirty="0" smtClean="0">
                            <a:latin typeface="Cambria Math" panose="02040503050406030204" pitchFamily="18" charset="0"/>
                          </a:rPr>
                          <m:t>𝟑</m:t>
                        </m:r>
                      </m:num>
                      <m:den>
                        <m:r>
                          <a:rPr lang="en-US" b="1" i="1" dirty="0">
                            <a:latin typeface="Cambria Math" panose="02040503050406030204" pitchFamily="18" charset="0"/>
                          </a:rPr>
                          <m:t>𝒙</m:t>
                        </m:r>
                        <m:r>
                          <a:rPr lang="en-US" b="1" i="1" dirty="0">
                            <a:latin typeface="Cambria Math" panose="02040503050406030204" pitchFamily="18" charset="0"/>
                          </a:rPr>
                          <m:t>−</m:t>
                        </m:r>
                        <m:r>
                          <a:rPr lang="en-US" b="1" i="1" dirty="0">
                            <a:latin typeface="Cambria Math" panose="02040503050406030204" pitchFamily="18" charset="0"/>
                          </a:rPr>
                          <m:t>𝟐</m:t>
                        </m:r>
                      </m:den>
                    </m:f>
                    <m:r>
                      <a:rPr lang="en-US" b="1" i="1" dirty="0">
                        <a:latin typeface="Cambria Math" panose="02040503050406030204" pitchFamily="18" charset="0"/>
                      </a:rPr>
                      <m:t> </m:t>
                    </m:r>
                  </m:oMath>
                </a14:m>
                <a:r>
                  <a:rPr lang="en-US" dirty="0"/>
                  <a:t>+</a:t>
                </a:r>
                <a:r>
                  <a:rPr lang="en-US" b="1" dirty="0"/>
                  <a:t> </a:t>
                </a:r>
                <a14:m>
                  <m:oMath xmlns:m="http://schemas.openxmlformats.org/officeDocument/2006/math">
                    <m:f>
                      <m:fPr>
                        <m:ctrlPr>
                          <a:rPr lang="en-US" i="1" dirty="0">
                            <a:latin typeface="Cambria Math" panose="02040503050406030204" pitchFamily="18" charset="0"/>
                          </a:rPr>
                        </m:ctrlPr>
                      </m:fPr>
                      <m:num>
                        <m:r>
                          <a:rPr lang="en-US" i="1" dirty="0">
                            <a:latin typeface="Cambria Math" panose="02040503050406030204" pitchFamily="18" charset="0"/>
                          </a:rPr>
                          <m:t>−</m:t>
                        </m:r>
                        <m:r>
                          <a:rPr lang="en-US" b="0" i="1" dirty="0" smtClean="0">
                            <a:latin typeface="Cambria Math" panose="02040503050406030204" pitchFamily="18" charset="0"/>
                          </a:rPr>
                          <m:t>2</m:t>
                        </m:r>
                        <m:r>
                          <a:rPr lang="en-US" i="1" dirty="0">
                            <a:latin typeface="Cambria Math" panose="02040503050406030204" pitchFamily="18" charset="0"/>
                          </a:rPr>
                          <m:t>𝑥</m:t>
                        </m:r>
                        <m:r>
                          <a:rPr lang="en-US" b="0" i="1" dirty="0" smtClean="0">
                            <a:latin typeface="Cambria Math" panose="02040503050406030204" pitchFamily="18" charset="0"/>
                          </a:rPr>
                          <m:t>−1</m:t>
                        </m:r>
                      </m:num>
                      <m:den>
                        <m:sSup>
                          <m:sSupPr>
                            <m:ctrlPr>
                              <a:rPr lang="en-US" i="1" dirty="0">
                                <a:latin typeface="Cambria Math" panose="02040503050406030204" pitchFamily="18" charset="0"/>
                              </a:rPr>
                            </m:ctrlPr>
                          </m:sSupPr>
                          <m:e>
                            <m:r>
                              <a:rPr lang="en-US" i="1" dirty="0">
                                <a:latin typeface="Cambria Math" panose="02040503050406030204" pitchFamily="18" charset="0"/>
                              </a:rPr>
                              <m:t>𝑥</m:t>
                            </m:r>
                          </m:e>
                          <m:sup>
                            <m:r>
                              <a:rPr lang="en-US" i="1" dirty="0">
                                <a:latin typeface="Cambria Math" panose="02040503050406030204" pitchFamily="18" charset="0"/>
                              </a:rPr>
                              <m:t>2</m:t>
                            </m:r>
                          </m:sup>
                        </m:sSup>
                        <m:r>
                          <a:rPr lang="en-US" i="1" dirty="0">
                            <a:latin typeface="Cambria Math" panose="02040503050406030204" pitchFamily="18" charset="0"/>
                          </a:rPr>
                          <m:t>+</m:t>
                        </m:r>
                        <m:r>
                          <a:rPr lang="en-US" i="1" dirty="0">
                            <a:latin typeface="Cambria Math" panose="02040503050406030204" pitchFamily="18" charset="0"/>
                          </a:rPr>
                          <m:t>𝑥</m:t>
                        </m:r>
                        <m:r>
                          <a:rPr lang="en-US" i="1" dirty="0">
                            <a:latin typeface="Cambria Math" panose="02040503050406030204" pitchFamily="18" charset="0"/>
                          </a:rPr>
                          <m:t>+1</m:t>
                        </m:r>
                      </m:den>
                    </m:f>
                    <m:r>
                      <a:rPr lang="en-US" i="1" dirty="0">
                        <a:latin typeface="Cambria Math" panose="02040503050406030204" pitchFamily="18" charset="0"/>
                      </a:rPr>
                      <m:t> </m:t>
                    </m:r>
                  </m:oMath>
                </a14:m>
                <a:r>
                  <a:rPr lang="en-US" dirty="0"/>
                  <a:t>=</a:t>
                </a:r>
                <a:r>
                  <a:rPr lang="en-US" b="1" dirty="0"/>
                  <a:t> </a:t>
                </a:r>
                <a14:m>
                  <m:oMath xmlns:m="http://schemas.openxmlformats.org/officeDocument/2006/math">
                    <m:f>
                      <m:fPr>
                        <m:ctrlPr>
                          <a:rPr lang="en-US" b="1" i="1" dirty="0">
                            <a:latin typeface="Cambria Math" panose="02040503050406030204" pitchFamily="18" charset="0"/>
                          </a:rPr>
                        </m:ctrlPr>
                      </m:fPr>
                      <m:num>
                        <m:r>
                          <a:rPr lang="en-US" b="1" i="1" dirty="0">
                            <a:latin typeface="Cambria Math" panose="02040503050406030204" pitchFamily="18" charset="0"/>
                          </a:rPr>
                          <m:t>𝟑</m:t>
                        </m:r>
                      </m:num>
                      <m:den>
                        <m:r>
                          <a:rPr lang="en-US" b="1" i="1" dirty="0">
                            <a:latin typeface="Cambria Math" panose="02040503050406030204" pitchFamily="18" charset="0"/>
                          </a:rPr>
                          <m:t>𝒙</m:t>
                        </m:r>
                        <m:r>
                          <a:rPr lang="en-US" b="1" i="1" dirty="0">
                            <a:latin typeface="Cambria Math" panose="02040503050406030204" pitchFamily="18" charset="0"/>
                          </a:rPr>
                          <m:t>−</m:t>
                        </m:r>
                        <m:r>
                          <a:rPr lang="en-US" b="1" i="1" dirty="0">
                            <a:latin typeface="Cambria Math" panose="02040503050406030204" pitchFamily="18" charset="0"/>
                          </a:rPr>
                          <m:t>𝟐</m:t>
                        </m:r>
                      </m:den>
                    </m:f>
                    <m:r>
                      <a:rPr lang="en-US" b="1" i="1" dirty="0">
                        <a:latin typeface="Cambria Math" panose="02040503050406030204" pitchFamily="18" charset="0"/>
                      </a:rPr>
                      <m:t> </m:t>
                    </m:r>
                  </m:oMath>
                </a14:m>
                <a:r>
                  <a:rPr lang="en-US" dirty="0"/>
                  <a:t>−</a:t>
                </a:r>
                <a:r>
                  <a:rPr lang="en-US" b="1" dirty="0"/>
                  <a:t> </a:t>
                </a:r>
                <a14:m>
                  <m:oMath xmlns:m="http://schemas.openxmlformats.org/officeDocument/2006/math">
                    <m:f>
                      <m:fPr>
                        <m:ctrlPr>
                          <a:rPr lang="en-US" i="1" dirty="0">
                            <a:latin typeface="Cambria Math" panose="02040503050406030204" pitchFamily="18" charset="0"/>
                          </a:rPr>
                        </m:ctrlPr>
                      </m:fPr>
                      <m:num>
                        <m:r>
                          <a:rPr lang="en-US" i="1" dirty="0">
                            <a:latin typeface="Cambria Math" panose="02040503050406030204" pitchFamily="18" charset="0"/>
                          </a:rPr>
                          <m:t>2</m:t>
                        </m:r>
                        <m:r>
                          <a:rPr lang="en-US" i="1" dirty="0">
                            <a:latin typeface="Cambria Math" panose="02040503050406030204" pitchFamily="18" charset="0"/>
                          </a:rPr>
                          <m:t>𝑥</m:t>
                        </m:r>
                        <m:r>
                          <a:rPr lang="en-US" b="0" i="1" dirty="0" smtClean="0">
                            <a:latin typeface="Cambria Math" panose="02040503050406030204" pitchFamily="18" charset="0"/>
                          </a:rPr>
                          <m:t>+</m:t>
                        </m:r>
                        <m:r>
                          <a:rPr lang="en-US" i="1" dirty="0">
                            <a:latin typeface="Cambria Math" panose="02040503050406030204" pitchFamily="18" charset="0"/>
                          </a:rPr>
                          <m:t>1</m:t>
                        </m:r>
                      </m:num>
                      <m:den>
                        <m:sSup>
                          <m:sSupPr>
                            <m:ctrlPr>
                              <a:rPr lang="en-US" i="1" dirty="0">
                                <a:latin typeface="Cambria Math" panose="02040503050406030204" pitchFamily="18" charset="0"/>
                              </a:rPr>
                            </m:ctrlPr>
                          </m:sSupPr>
                          <m:e>
                            <m:r>
                              <a:rPr lang="en-US" i="1" dirty="0">
                                <a:latin typeface="Cambria Math" panose="02040503050406030204" pitchFamily="18" charset="0"/>
                              </a:rPr>
                              <m:t>𝑥</m:t>
                            </m:r>
                          </m:e>
                          <m:sup>
                            <m:r>
                              <a:rPr lang="en-US" i="1" dirty="0">
                                <a:latin typeface="Cambria Math" panose="02040503050406030204" pitchFamily="18" charset="0"/>
                              </a:rPr>
                              <m:t>2</m:t>
                            </m:r>
                          </m:sup>
                        </m:sSup>
                        <m:r>
                          <a:rPr lang="en-US" i="1" dirty="0">
                            <a:latin typeface="Cambria Math" panose="02040503050406030204" pitchFamily="18" charset="0"/>
                          </a:rPr>
                          <m:t>+</m:t>
                        </m:r>
                        <m:r>
                          <a:rPr lang="en-US" i="1" dirty="0">
                            <a:latin typeface="Cambria Math" panose="02040503050406030204" pitchFamily="18" charset="0"/>
                          </a:rPr>
                          <m:t>𝑥</m:t>
                        </m:r>
                        <m:r>
                          <a:rPr lang="en-US" i="1" dirty="0">
                            <a:latin typeface="Cambria Math" panose="02040503050406030204" pitchFamily="18" charset="0"/>
                          </a:rPr>
                          <m:t>+1</m:t>
                        </m:r>
                      </m:den>
                    </m:f>
                    <m:r>
                      <a:rPr lang="en-US" i="1" dirty="0">
                        <a:latin typeface="Cambria Math" panose="02040503050406030204" pitchFamily="18" charset="0"/>
                      </a:rPr>
                      <m:t> </m:t>
                    </m:r>
                  </m:oMath>
                </a14:m>
                <a:endParaRPr lang="en-US" dirty="0"/>
              </a:p>
              <a:p>
                <a:r>
                  <a:rPr lang="en-US" dirty="0"/>
                  <a:t>Note: The values of B and C could also be found by substituting </a:t>
                </a:r>
                <a14:m>
                  <m:oMath xmlns:m="http://schemas.openxmlformats.org/officeDocument/2006/math">
                    <m:r>
                      <a:rPr lang="en-US" i="1" dirty="0" smtClean="0">
                        <a:latin typeface="Cambria Math" panose="02040503050406030204" pitchFamily="18" charset="0"/>
                      </a:rPr>
                      <m:t>𝑥</m:t>
                    </m:r>
                    <m:r>
                      <a:rPr lang="en-US" i="1" dirty="0" smtClean="0">
                        <a:latin typeface="Cambria Math" panose="02040503050406030204" pitchFamily="18" charset="0"/>
                      </a:rPr>
                      <m:t> </m:t>
                    </m:r>
                  </m:oMath>
                </a14:m>
                <a:r>
                  <a:rPr lang="en-US" dirty="0"/>
                  <a:t>=0 and </a:t>
                </a:r>
                <a14:m>
                  <m:oMath xmlns:m="http://schemas.openxmlformats.org/officeDocument/2006/math">
                    <m:r>
                      <a:rPr lang="en-US" i="1" dirty="0">
                        <a:latin typeface="Cambria Math" panose="02040503050406030204" pitchFamily="18" charset="0"/>
                      </a:rPr>
                      <m:t>𝑥</m:t>
                    </m:r>
                    <m:r>
                      <a:rPr lang="en-US" i="1" dirty="0">
                        <a:latin typeface="Cambria Math" panose="02040503050406030204" pitchFamily="18" charset="0"/>
                      </a:rPr>
                      <m:t> </m:t>
                    </m:r>
                  </m:oMath>
                </a14:m>
                <a:r>
                  <a:rPr lang="en-US" dirty="0"/>
                  <a:t>=1 in equation (1).</a:t>
                </a:r>
                <a:endParaRPr lang="en-AU" dirty="0"/>
              </a:p>
            </p:txBody>
          </p:sp>
        </mc:Choice>
        <mc:Fallback xmlns="">
          <p:sp>
            <p:nvSpPr>
              <p:cNvPr id="3" name="Content Placeholder 2">
                <a:extLst>
                  <a:ext uri="{FF2B5EF4-FFF2-40B4-BE49-F238E27FC236}">
                    <a16:creationId xmlns:a16="http://schemas.microsoft.com/office/drawing/2014/main" id="{69065F3B-4F76-4785-88FB-832E39EA129B}"/>
                  </a:ext>
                </a:extLst>
              </p:cNvPr>
              <p:cNvSpPr>
                <a:spLocks noGrp="1" noRot="1" noChangeAspect="1" noMove="1" noResize="1" noEditPoints="1" noAdjustHandles="1" noChangeArrowheads="1" noChangeShapeType="1" noTextEdit="1"/>
              </p:cNvSpPr>
              <p:nvPr>
                <p:ph idx="1"/>
              </p:nvPr>
            </p:nvSpPr>
            <p:spPr>
              <a:xfrm>
                <a:off x="0" y="833054"/>
                <a:ext cx="12192000" cy="6024946"/>
              </a:xfrm>
              <a:blipFill>
                <a:blip r:embed="rId2"/>
                <a:stretch>
                  <a:fillRect l="-650" t="-1012" r="-500"/>
                </a:stretch>
              </a:blipFill>
            </p:spPr>
            <p:txBody>
              <a:bodyPr/>
              <a:lstStyle/>
              <a:p>
                <a:r>
                  <a:rPr lang="en-AU">
                    <a:noFill/>
                  </a:rPr>
                  <a:t> </a:t>
                </a:r>
              </a:p>
            </p:txBody>
          </p:sp>
        </mc:Fallback>
      </mc:AlternateContent>
    </p:spTree>
    <p:extLst>
      <p:ext uri="{BB962C8B-B14F-4D97-AF65-F5344CB8AC3E}">
        <p14:creationId xmlns:p14="http://schemas.microsoft.com/office/powerpoint/2010/main" val="27282077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additive="base">
                                        <p:cTn id="3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3">
                                            <p:txEl>
                                              <p:pRg st="7" end="7"/>
                                            </p:txEl>
                                          </p:spTgt>
                                        </p:tgtEl>
                                        <p:attrNameLst>
                                          <p:attrName>style.visibility</p:attrName>
                                        </p:attrNameLst>
                                      </p:cBhvr>
                                      <p:to>
                                        <p:strVal val="visible"/>
                                      </p:to>
                                    </p:set>
                                    <p:anim calcmode="lin" valueType="num">
                                      <p:cBhvr additive="base">
                                        <p:cTn id="4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7" end="7"/>
                                            </p:txEl>
                                          </p:spTgt>
                                        </p:tgtEl>
                                        <p:attrNameLst>
                                          <p:attrName>ppt_y</p:attrName>
                                        </p:attrNameLst>
                                      </p:cBhvr>
                                      <p:tavLst>
                                        <p:tav tm="0">
                                          <p:val>
                                            <p:strVal val="1+#ppt_h/2"/>
                                          </p:val>
                                        </p:tav>
                                        <p:tav tm="100000">
                                          <p:val>
                                            <p:strVal val="#ppt_y"/>
                                          </p:val>
                                        </p:tav>
                                      </p:tavLst>
                                    </p:anim>
                                  </p:childTnLst>
                                </p:cTn>
                              </p:par>
                              <p:par>
                                <p:cTn id="43" presetID="2" presetClass="entr" presetSubtype="4" fill="hold" nodeType="withEffect">
                                  <p:stCondLst>
                                    <p:cond delay="0"/>
                                  </p:stCondLst>
                                  <p:childTnLst>
                                    <p:set>
                                      <p:cBhvr>
                                        <p:cTn id="44" dur="1" fill="hold">
                                          <p:stCondLst>
                                            <p:cond delay="0"/>
                                          </p:stCondLst>
                                        </p:cTn>
                                        <p:tgtEl>
                                          <p:spTgt spid="3">
                                            <p:txEl>
                                              <p:pRg st="8" end="8"/>
                                            </p:txEl>
                                          </p:spTgt>
                                        </p:tgtEl>
                                        <p:attrNameLst>
                                          <p:attrName>style.visibility</p:attrName>
                                        </p:attrNameLst>
                                      </p:cBhvr>
                                      <p:to>
                                        <p:strVal val="visible"/>
                                      </p:to>
                                    </p:set>
                                    <p:anim calcmode="lin" valueType="num">
                                      <p:cBhvr additive="base">
                                        <p:cTn id="4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
                                            <p:txEl>
                                              <p:pRg st="8" end="8"/>
                                            </p:txEl>
                                          </p:spTgt>
                                        </p:tgtEl>
                                        <p:attrNameLst>
                                          <p:attrName>ppt_y</p:attrName>
                                        </p:attrNameLst>
                                      </p:cBhvr>
                                      <p:tavLst>
                                        <p:tav tm="0">
                                          <p:val>
                                            <p:strVal val="1+#ppt_h/2"/>
                                          </p:val>
                                        </p:tav>
                                        <p:tav tm="100000">
                                          <p:val>
                                            <p:strVal val="#ppt_y"/>
                                          </p:val>
                                        </p:tav>
                                      </p:tavLst>
                                    </p:anim>
                                  </p:childTnLst>
                                </p:cTn>
                              </p:par>
                              <p:par>
                                <p:cTn id="47" presetID="2" presetClass="entr" presetSubtype="4" fill="hold" nodeType="withEffect">
                                  <p:stCondLst>
                                    <p:cond delay="0"/>
                                  </p:stCondLst>
                                  <p:childTnLst>
                                    <p:set>
                                      <p:cBhvr>
                                        <p:cTn id="48" dur="1" fill="hold">
                                          <p:stCondLst>
                                            <p:cond delay="0"/>
                                          </p:stCondLst>
                                        </p:cTn>
                                        <p:tgtEl>
                                          <p:spTgt spid="3">
                                            <p:txEl>
                                              <p:pRg st="9" end="9"/>
                                            </p:txEl>
                                          </p:spTgt>
                                        </p:tgtEl>
                                        <p:attrNameLst>
                                          <p:attrName>style.visibility</p:attrName>
                                        </p:attrNameLst>
                                      </p:cBhvr>
                                      <p:to>
                                        <p:strVal val="visible"/>
                                      </p:to>
                                    </p:set>
                                    <p:anim calcmode="lin" valueType="num">
                                      <p:cBhvr additive="base">
                                        <p:cTn id="49"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9" end="9"/>
                                            </p:txEl>
                                          </p:spTgt>
                                        </p:tgtEl>
                                        <p:attrNameLst>
                                          <p:attrName>ppt_y</p:attrName>
                                        </p:attrNameLst>
                                      </p:cBhvr>
                                      <p:tavLst>
                                        <p:tav tm="0">
                                          <p:val>
                                            <p:strVal val="1+#ppt_h/2"/>
                                          </p:val>
                                        </p:tav>
                                        <p:tav tm="100000">
                                          <p:val>
                                            <p:strVal val="#ppt_y"/>
                                          </p:val>
                                        </p:tav>
                                      </p:tavLst>
                                    </p:anim>
                                  </p:childTnLst>
                                </p:cTn>
                              </p:par>
                              <p:par>
                                <p:cTn id="51" presetID="2" presetClass="entr" presetSubtype="4" fill="hold" nodeType="withEffect">
                                  <p:stCondLst>
                                    <p:cond delay="0"/>
                                  </p:stCondLst>
                                  <p:childTnLst>
                                    <p:set>
                                      <p:cBhvr>
                                        <p:cTn id="52" dur="1" fill="hold">
                                          <p:stCondLst>
                                            <p:cond delay="0"/>
                                          </p:stCondLst>
                                        </p:cTn>
                                        <p:tgtEl>
                                          <p:spTgt spid="3">
                                            <p:txEl>
                                              <p:pRg st="10" end="10"/>
                                            </p:txEl>
                                          </p:spTgt>
                                        </p:tgtEl>
                                        <p:attrNameLst>
                                          <p:attrName>style.visibility</p:attrName>
                                        </p:attrNameLst>
                                      </p:cBhvr>
                                      <p:to>
                                        <p:strVal val="visible"/>
                                      </p:to>
                                    </p:set>
                                    <p:anim calcmode="lin" valueType="num">
                                      <p:cBhvr additive="base">
                                        <p:cTn id="53"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nodeType="clickEffect">
                                  <p:stCondLst>
                                    <p:cond delay="0"/>
                                  </p:stCondLst>
                                  <p:childTnLst>
                                    <p:set>
                                      <p:cBhvr>
                                        <p:cTn id="58" dur="1" fill="hold">
                                          <p:stCondLst>
                                            <p:cond delay="0"/>
                                          </p:stCondLst>
                                        </p:cTn>
                                        <p:tgtEl>
                                          <p:spTgt spid="3">
                                            <p:txEl>
                                              <p:pRg st="11" end="11"/>
                                            </p:txEl>
                                          </p:spTgt>
                                        </p:tgtEl>
                                        <p:attrNameLst>
                                          <p:attrName>style.visibility</p:attrName>
                                        </p:attrNameLst>
                                      </p:cBhvr>
                                      <p:to>
                                        <p:strVal val="visible"/>
                                      </p:to>
                                    </p:set>
                                    <p:anim calcmode="lin" valueType="num">
                                      <p:cBhvr additive="base">
                                        <p:cTn id="59"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60" dur="500" fill="hold"/>
                                        <p:tgtEl>
                                          <p:spTgt spid="3">
                                            <p:txEl>
                                              <p:pRg st="11" end="11"/>
                                            </p:txEl>
                                          </p:spTgt>
                                        </p:tgtEl>
                                        <p:attrNameLst>
                                          <p:attrName>ppt_y</p:attrName>
                                        </p:attrNameLst>
                                      </p:cBhvr>
                                      <p:tavLst>
                                        <p:tav tm="0">
                                          <p:val>
                                            <p:strVal val="1+#ppt_h/2"/>
                                          </p:val>
                                        </p:tav>
                                        <p:tav tm="100000">
                                          <p:val>
                                            <p:strVal val="#ppt_y"/>
                                          </p:val>
                                        </p:tav>
                                      </p:tavLst>
                                    </p:anim>
                                  </p:childTnLst>
                                </p:cTn>
                              </p:par>
                              <p:par>
                                <p:cTn id="61" presetID="2" presetClass="entr" presetSubtype="4" fill="hold" nodeType="withEffect">
                                  <p:stCondLst>
                                    <p:cond delay="0"/>
                                  </p:stCondLst>
                                  <p:childTnLst>
                                    <p:set>
                                      <p:cBhvr>
                                        <p:cTn id="62" dur="1" fill="hold">
                                          <p:stCondLst>
                                            <p:cond delay="0"/>
                                          </p:stCondLst>
                                        </p:cTn>
                                        <p:tgtEl>
                                          <p:spTgt spid="3">
                                            <p:txEl>
                                              <p:pRg st="12" end="12"/>
                                            </p:txEl>
                                          </p:spTgt>
                                        </p:tgtEl>
                                        <p:attrNameLst>
                                          <p:attrName>style.visibility</p:attrName>
                                        </p:attrNameLst>
                                      </p:cBhvr>
                                      <p:to>
                                        <p:strVal val="visible"/>
                                      </p:to>
                                    </p:set>
                                    <p:anim calcmode="lin" valueType="num">
                                      <p:cBhvr additive="base">
                                        <p:cTn id="63"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64"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236</TotalTime>
  <Words>1487</Words>
  <Application>Microsoft Office PowerPoint</Application>
  <PresentationFormat>Widescreen</PresentationFormat>
  <Paragraphs>88</Paragraphs>
  <Slides>12</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Calibri Light</vt:lpstr>
      <vt:lpstr>Cambria Math</vt:lpstr>
      <vt:lpstr>Castellar</vt:lpstr>
      <vt:lpstr>Office Theme</vt:lpstr>
      <vt:lpstr>Partial fraction</vt:lpstr>
      <vt:lpstr>PowerPoint Presentation</vt:lpstr>
      <vt:lpstr>A rational function </vt:lpstr>
      <vt:lpstr>Proper fractions</vt:lpstr>
      <vt:lpstr>An algebraic fraction into its partial fractions</vt:lpstr>
      <vt:lpstr>Example </vt:lpstr>
      <vt:lpstr>Example </vt:lpstr>
      <vt:lpstr>Example </vt:lpstr>
      <vt:lpstr>Example </vt:lpstr>
      <vt:lpstr>Improper fractions</vt:lpstr>
      <vt:lpstr>Example </vt:lpstr>
      <vt:lpstr>Section summary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Partial fraction</dc:title>
  <dc:creator>Lyn ZHANG</dc:creator>
  <cp:lastModifiedBy>Lyn ZHANG</cp:lastModifiedBy>
  <cp:revision>29</cp:revision>
  <dcterms:created xsi:type="dcterms:W3CDTF">2021-07-08T00:42:18Z</dcterms:created>
  <dcterms:modified xsi:type="dcterms:W3CDTF">2021-08-10T22:33:28Z</dcterms:modified>
</cp:coreProperties>
</file>