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4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2788-3BDF-45D0-ACF4-ACD8521B9228}" type="datetimeFigureOut">
              <a:rPr lang="en-AU" smtClean="0"/>
              <a:t>8/07/2021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F065FAE8-4461-4625-86CC-A04D0B4E6A6F}" type="slidenum">
              <a:rPr lang="en-AU" smtClean="0"/>
              <a:t>‹#›</a:t>
            </a:fld>
            <a:endParaRPr lang="en-A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0459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2788-3BDF-45D0-ACF4-ACD8521B9228}" type="datetimeFigureOut">
              <a:rPr lang="en-AU" smtClean="0"/>
              <a:t>8/07/2021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5FAE8-4461-4625-86CC-A04D0B4E6A6F}" type="slidenum">
              <a:rPr lang="en-AU" smtClean="0"/>
              <a:t>‹#›</a:t>
            </a:fld>
            <a:endParaRPr lang="en-A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5548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2788-3BDF-45D0-ACF4-ACD8521B9228}" type="datetimeFigureOut">
              <a:rPr lang="en-AU" smtClean="0"/>
              <a:t>8/07/2021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5FAE8-4461-4625-86CC-A04D0B4E6A6F}" type="slidenum">
              <a:rPr lang="en-AU" smtClean="0"/>
              <a:t>‹#›</a:t>
            </a:fld>
            <a:endParaRPr lang="en-A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3617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2788-3BDF-45D0-ACF4-ACD8521B9228}" type="datetimeFigureOut">
              <a:rPr lang="en-AU" smtClean="0"/>
              <a:t>8/07/2021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5FAE8-4461-4625-86CC-A04D0B4E6A6F}" type="slidenum">
              <a:rPr lang="en-AU" smtClean="0"/>
              <a:t>‹#›</a:t>
            </a:fld>
            <a:endParaRPr lang="en-A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756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2788-3BDF-45D0-ACF4-ACD8521B9228}" type="datetimeFigureOut">
              <a:rPr lang="en-AU" smtClean="0"/>
              <a:t>8/07/2021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5FAE8-4461-4625-86CC-A04D0B4E6A6F}" type="slidenum">
              <a:rPr lang="en-AU" smtClean="0"/>
              <a:t>‹#›</a:t>
            </a:fld>
            <a:endParaRPr lang="en-A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3221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2788-3BDF-45D0-ACF4-ACD8521B9228}" type="datetimeFigureOut">
              <a:rPr lang="en-AU" smtClean="0"/>
              <a:t>8/07/2021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5FAE8-4461-4625-86CC-A04D0B4E6A6F}" type="slidenum">
              <a:rPr lang="en-AU" smtClean="0"/>
              <a:t>‹#›</a:t>
            </a:fld>
            <a:endParaRPr lang="en-A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4420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2788-3BDF-45D0-ACF4-ACD8521B9228}" type="datetimeFigureOut">
              <a:rPr lang="en-AU" smtClean="0"/>
              <a:t>8/07/2021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5FAE8-4461-4625-86CC-A04D0B4E6A6F}" type="slidenum">
              <a:rPr lang="en-AU" smtClean="0"/>
              <a:t>‹#›</a:t>
            </a:fld>
            <a:endParaRPr lang="en-A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2108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2788-3BDF-45D0-ACF4-ACD8521B9228}" type="datetimeFigureOut">
              <a:rPr lang="en-AU" smtClean="0"/>
              <a:t>8/07/2021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5FAE8-4461-4625-86CC-A04D0B4E6A6F}" type="slidenum">
              <a:rPr lang="en-AU" smtClean="0"/>
              <a:t>‹#›</a:t>
            </a:fld>
            <a:endParaRPr lang="en-A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8676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2788-3BDF-45D0-ACF4-ACD8521B9228}" type="datetimeFigureOut">
              <a:rPr lang="en-AU" smtClean="0"/>
              <a:t>8/07/2021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5FAE8-4461-4625-86CC-A04D0B4E6A6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5422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2788-3BDF-45D0-ACF4-ACD8521B9228}" type="datetimeFigureOut">
              <a:rPr lang="en-AU" smtClean="0"/>
              <a:t>8/07/2021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5FAE8-4461-4625-86CC-A04D0B4E6A6F}" type="slidenum">
              <a:rPr lang="en-AU" smtClean="0"/>
              <a:t>‹#›</a:t>
            </a:fld>
            <a:endParaRPr lang="en-A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1295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A16C2788-3BDF-45D0-ACF4-ACD8521B9228}" type="datetimeFigureOut">
              <a:rPr lang="en-AU" smtClean="0"/>
              <a:t>8/07/2021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5FAE8-4461-4625-86CC-A04D0B4E6A6F}" type="slidenum">
              <a:rPr lang="en-AU" smtClean="0"/>
              <a:t>‹#›</a:t>
            </a:fld>
            <a:endParaRPr lang="en-A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4448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C2788-3BDF-45D0-ACF4-ACD8521B9228}" type="datetimeFigureOut">
              <a:rPr lang="en-AU" smtClean="0"/>
              <a:t>8/07/2021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F065FAE8-4461-4625-86CC-A04D0B4E6A6F}" type="slidenum">
              <a:rPr lang="en-AU" smtClean="0"/>
              <a:t>‹#›</a:t>
            </a:fld>
            <a:endParaRPr lang="en-A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7993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88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A47D0-9F33-4525-B265-B9F6B2B609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Simultaneous equations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495CEC-6BC2-4EFB-B79B-59C24AE83F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5E</a:t>
            </a:r>
          </a:p>
        </p:txBody>
      </p:sp>
    </p:spTree>
    <p:extLst>
      <p:ext uri="{BB962C8B-B14F-4D97-AF65-F5344CB8AC3E}">
        <p14:creationId xmlns:p14="http://schemas.microsoft.com/office/powerpoint/2010/main" val="3640823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100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4E0A1-D4AD-4C3A-A995-62A7E4BE0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Simultaneous equations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146B4-C836-4CF0-B58A-B463C7FCA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We look at methods for finding the coordinates of the points of intersection of a linear graph with different non-linear graphs: parabolas, circles and rectangular hyperbolas. We also consider the intersections of two parabolas.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3676862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100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4E0A1-D4AD-4C3A-A995-62A7E4BE0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17384"/>
            <a:ext cx="9603275" cy="587136"/>
          </a:xfrm>
        </p:spPr>
        <p:txBody>
          <a:bodyPr/>
          <a:lstStyle/>
          <a:p>
            <a:r>
              <a:rPr lang="en-US" dirty="0"/>
              <a:t>example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0146B4-C836-4CF0-B58A-B463C7FCAFC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883108"/>
                <a:ext cx="9603275" cy="5091783"/>
              </a:xfrm>
            </p:spPr>
            <p:txBody>
              <a:bodyPr>
                <a:norm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Find the coordinates of the points of intersection of the parabola with equation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and the straight line with equation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.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Equate the two expressions for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 0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∴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9−4</m:t>
                            </m:r>
                            <m:r>
                              <a:rPr 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×</m:t>
                            </m:r>
                            <m:d>
                              <m:dPr>
                                <m:ctrlP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d>
                          </m:e>
                        </m:rad>
                      </m:num>
                      <m:den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3±</m:t>
                        </m:r>
                        <m:rad>
                          <m:radPr>
                            <m:degHide m:val="on"/>
                            <m:ctrlPr>
                              <a:rPr 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33</m:t>
                            </m:r>
                          </m:e>
                        </m:rad>
                      </m:num>
                      <m:den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The points of intersection are A(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33</m:t>
                            </m:r>
                          </m:e>
                        </m:rad>
                      </m:num>
                      <m:den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11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dirty="0">
                                <a:latin typeface="Cambria Math" panose="02040503050406030204" pitchFamily="18" charset="0"/>
                              </a:rPr>
                              <m:t>33</m:t>
                            </m:r>
                          </m:e>
                        </m:rad>
                      </m:num>
                      <m:den>
                        <m:r>
                          <a:rPr lang="en-US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) and B(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dirty="0">
                                <a:latin typeface="Cambria Math" panose="02040503050406030204" pitchFamily="18" charset="0"/>
                              </a:rPr>
                              <m:t>33</m:t>
                            </m:r>
                          </m:e>
                        </m:rad>
                      </m:num>
                      <m:den>
                        <m:r>
                          <a:rPr lang="en-US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>
                            <a:latin typeface="Cambria Math" panose="02040503050406030204" pitchFamily="18" charset="0"/>
                          </a:rPr>
                          <m:t>11+</m:t>
                        </m:r>
                        <m:rad>
                          <m:radPr>
                            <m:degHide m:val="on"/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dirty="0">
                                <a:latin typeface="Cambria Math" panose="02040503050406030204" pitchFamily="18" charset="0"/>
                              </a:rPr>
                              <m:t>33</m:t>
                            </m:r>
                          </m:e>
                        </m:rad>
                      </m:num>
                      <m:den>
                        <m:r>
                          <a:rPr lang="en-US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).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0146B4-C836-4CF0-B58A-B463C7FCAFC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883108"/>
                <a:ext cx="9603275" cy="5091783"/>
              </a:xfrm>
              <a:blipFill>
                <a:blip r:embed="rId2"/>
                <a:stretch>
                  <a:fillRect l="-571" t="-12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272FCBBA-A885-4F63-AC3C-124457B40B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9827" y="1416910"/>
            <a:ext cx="4402173" cy="3172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291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100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4E0A1-D4AD-4C3A-A995-62A7E4BE0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332031"/>
            <a:ext cx="9603275" cy="472488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0146B4-C836-4CF0-B58A-B463C7FCAFC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94362" y="1157638"/>
                <a:ext cx="9603275" cy="5243162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Find the points of intersection of the circle with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0" dirty="0" smtClean="0">
                                <a:latin typeface="Cambria Math" panose="02040503050406030204" pitchFamily="18" charset="0"/>
                              </a:rPr>
                              <m:t>−4</m:t>
                            </m:r>
                          </m:e>
                        </m:d>
                      </m:e>
                      <m:sup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0" dirty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=16 and the line with equation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=0.</a:t>
                </a:r>
              </a:p>
              <a:p>
                <a:r>
                  <a:rPr lang="en-US" dirty="0"/>
                  <a:t>Rearrange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=0 to make y the subject.</a:t>
                </a:r>
              </a:p>
              <a:p>
                <a:r>
                  <a:rPr lang="en-US" dirty="0"/>
                  <a:t>Substitute y = x into the equation of the circle: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0" dirty="0" smtClean="0">
                                <a:latin typeface="Cambria Math" panose="02040503050406030204" pitchFamily="18" charset="0"/>
                              </a:rPr>
                              <m:t>−4</m:t>
                            </m:r>
                          </m:e>
                        </m:d>
                      </m:e>
                      <m:sup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0" dirty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=16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−8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+16+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=16</a:t>
                </a:r>
              </a:p>
              <a:p>
                <a:r>
                  <a:rPr lang="en-US" dirty="0"/>
                  <a:t>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−8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=0</a:t>
                </a:r>
              </a:p>
              <a:p>
                <a:r>
                  <a:rPr lang="en-US" dirty="0"/>
                  <a:t>2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(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−4) =0</a:t>
                </a:r>
              </a:p>
              <a:p>
                <a:r>
                  <a:rPr lang="en-US" dirty="0"/>
                  <a:t>∴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=0 or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=4</a:t>
                </a:r>
              </a:p>
              <a:p>
                <a:r>
                  <a:rPr lang="en-US" dirty="0"/>
                  <a:t>The points of intersection are (0,0) and (4,4).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0146B4-C836-4CF0-B58A-B463C7FCAFC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94362" y="1157638"/>
                <a:ext cx="9603275" cy="5243162"/>
              </a:xfrm>
              <a:blipFill>
                <a:blip r:embed="rId2"/>
                <a:stretch>
                  <a:fillRect l="-571" t="-116" r="-63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E34E79C4-C105-4820-B0B0-70D206990F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6162" y="1878330"/>
            <a:ext cx="4586682" cy="4049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517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100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4E0A1-D4AD-4C3A-A995-62A7E4BE0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5000" y="167653"/>
            <a:ext cx="9603275" cy="524617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0146B4-C836-4CF0-B58A-B463C7FCAFC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11053" y="867103"/>
                <a:ext cx="10955885" cy="5565227"/>
              </a:xfrm>
            </p:spPr>
            <p:txBody>
              <a:bodyPr>
                <a:norm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Find the point of contact of the straight line with equation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x+y=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and the curve with equation </a:t>
                </a:r>
                <a:r>
                  <a:rPr lang="en-US" dirty="0" err="1">
                    <a:solidFill>
                      <a:schemeClr val="tx1"/>
                    </a:solidFill>
                  </a:rPr>
                  <a:t>xy</a:t>
                </a:r>
                <a:r>
                  <a:rPr lang="en-US" dirty="0">
                    <a:solidFill>
                      <a:schemeClr val="tx1"/>
                    </a:solidFill>
                  </a:rPr>
                  <a:t>=1.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Rewrite the equations as y=−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x+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and y=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.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Equate the expressions for y: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x+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dirty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−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+6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=9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−6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+9 =0 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−3)2 =0 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∴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=3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The point of intersection is (3,13).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0146B4-C836-4CF0-B58A-B463C7FCAFC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11053" y="867103"/>
                <a:ext cx="10955885" cy="5565227"/>
              </a:xfrm>
              <a:blipFill>
                <a:blip r:embed="rId2"/>
                <a:stretch>
                  <a:fillRect l="-501" r="-38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9F38DACB-04E5-4A47-9B3F-79665CA190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2308" y="1593876"/>
            <a:ext cx="5129858" cy="439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993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100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4E0A1-D4AD-4C3A-A995-62A7E4BE0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8876" y="122787"/>
            <a:ext cx="9603275" cy="749115"/>
          </a:xfrm>
        </p:spPr>
        <p:txBody>
          <a:bodyPr/>
          <a:lstStyle/>
          <a:p>
            <a:r>
              <a:rPr lang="en-US" dirty="0"/>
              <a:t>example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0146B4-C836-4CF0-B58A-B463C7FCAFC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9635" y="871903"/>
                <a:ext cx="7931051" cy="5513132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sz="2400" dirty="0"/>
                  <a:t>Find the coordinates of the points of intersection of the graphs of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/>
                  <a:t>=−3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−4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+1 and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/>
                  <a:t>=2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−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−1.</a:t>
                </a:r>
              </a:p>
              <a:p>
                <a:r>
                  <a:rPr lang="en-US" sz="2400" dirty="0"/>
                  <a:t>−3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−4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+1 =2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−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−1 </a:t>
                </a:r>
              </a:p>
              <a:p>
                <a:r>
                  <a:rPr lang="en-US" sz="2400" dirty="0"/>
                  <a:t>−5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−3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+2 =0 </a:t>
                </a:r>
              </a:p>
              <a:p>
                <a:r>
                  <a:rPr lang="en-US" sz="2400" dirty="0"/>
                  <a:t>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+3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−2 =0 </a:t>
                </a:r>
              </a:p>
              <a:p>
                <a:r>
                  <a:rPr lang="en-US" sz="2400" dirty="0"/>
                  <a:t>(5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−2)(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+1) =0 </a:t>
                </a:r>
              </a:p>
              <a:p>
                <a:r>
                  <a:rPr lang="en-US" sz="2400" dirty="0"/>
                  <a:t>∴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=25 or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 =−1</a:t>
                </a:r>
              </a:p>
              <a:p>
                <a:r>
                  <a:rPr lang="en-US" sz="2400" dirty="0"/>
                  <a:t>Substitute in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/>
                  <a:t>=2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−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−1:</a:t>
                </a:r>
              </a:p>
              <a:p>
                <a:r>
                  <a:rPr lang="en-US" sz="2400" dirty="0"/>
                  <a:t>When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=−1,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/>
                  <a:t>=2.</a:t>
                </a:r>
              </a:p>
              <a:p>
                <a:r>
                  <a:rPr lang="en-US" sz="2400" dirty="0"/>
                  <a:t>When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=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/>
                  <a:t>=2 ×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0" dirty="0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400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dirty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dirty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dirty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−1=−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dirty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2400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dirty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400" dirty="0"/>
                  <a:t>.</a:t>
                </a:r>
              </a:p>
              <a:p>
                <a:r>
                  <a:rPr lang="en-US" sz="2400" dirty="0"/>
                  <a:t>The points of intersection are (−1,2) and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,−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b="0" i="0" dirty="0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2400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dirty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).</a:t>
                </a:r>
                <a:endParaRPr lang="en-AU" sz="24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0146B4-C836-4CF0-B58A-B463C7FCAFC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9635" y="871903"/>
                <a:ext cx="7931051" cy="5513132"/>
              </a:xfrm>
              <a:blipFill>
                <a:blip r:embed="rId2"/>
                <a:stretch>
                  <a:fillRect l="-922" t="-774" r="-107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710543AD-743B-4D0C-A29D-89AC631AED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0686" y="1553634"/>
            <a:ext cx="4129507" cy="386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267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47</TotalTime>
  <Words>459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Gill Sans MT</vt:lpstr>
      <vt:lpstr>Gallery</vt:lpstr>
      <vt:lpstr>Simultaneous equations</vt:lpstr>
      <vt:lpstr>Simultaneous equations</vt:lpstr>
      <vt:lpstr>example</vt:lpstr>
      <vt:lpstr>example</vt:lpstr>
      <vt:lpstr>example</vt:lpstr>
      <vt:lpstr>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Simultaneous equations</dc:title>
  <dc:creator>Lyn ZHANG</dc:creator>
  <cp:lastModifiedBy>Lyn ZHANG</cp:lastModifiedBy>
  <cp:revision>10</cp:revision>
  <dcterms:created xsi:type="dcterms:W3CDTF">2021-07-08T03:37:24Z</dcterms:created>
  <dcterms:modified xsi:type="dcterms:W3CDTF">2021-07-08T04:25:22Z</dcterms:modified>
</cp:coreProperties>
</file>