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1E047-7E2A-41D8-A2B9-751A6D63DD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CD1C88-5C39-48C2-B227-66E444DDA2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70C772-1F74-4C85-B5D5-557CE3060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D25F-BF36-4AC2-ADC5-EE562A15F3F0}" type="datetimeFigureOut">
              <a:rPr lang="en-AU" smtClean="0"/>
              <a:t>13/08/2021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7F6B1F-B8DA-4E5D-8531-748B4326A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49C494-0492-4BC7-AEC5-1292418D8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32A3-81A4-400D-BCF2-BF2EB97A96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23997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95952-1BA0-478A-84DA-8AA1E7022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2FA0F2-932A-47C5-9052-58F21290F8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2723FF-A1B4-4413-A4C6-F1B56782B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D25F-BF36-4AC2-ADC5-EE562A15F3F0}" type="datetimeFigureOut">
              <a:rPr lang="en-AU" smtClean="0"/>
              <a:t>13/08/2021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E27BF5-857A-460E-9193-9DCD67C4B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4E25B5-2C13-4D59-B548-3FBB4EBCC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32A3-81A4-400D-BCF2-BF2EB97A96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17124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F99F08-F20F-4860-8D78-A25024A594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365D15-DA1E-4984-8A0E-89D1A46F0C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FDE22-0686-40E3-A006-B9B48B509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D25F-BF36-4AC2-ADC5-EE562A15F3F0}" type="datetimeFigureOut">
              <a:rPr lang="en-AU" smtClean="0"/>
              <a:t>13/08/2021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0138B-0C0A-4195-9AD8-BB4D38185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64564C-BEB7-4440-975E-1BFE2B86D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32A3-81A4-400D-BCF2-BF2EB97A96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53560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8304E-3A46-4616-8B7A-E035AE343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52F04E-7001-441F-A5CB-7CA13AE4A5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9D7F62-EB54-45AB-8C34-78FC21E45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D25F-BF36-4AC2-ADC5-EE562A15F3F0}" type="datetimeFigureOut">
              <a:rPr lang="en-AU" smtClean="0"/>
              <a:t>13/08/2021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C3BE1A-70E7-45D0-BEA0-152B9973A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4CE51-C7EF-4FE3-BED0-5978EFC16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32A3-81A4-400D-BCF2-BF2EB97A96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44136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FD7A0-1792-43CE-8426-1CE2919C2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E05FC9-9206-4AAE-9CF9-F06D7321A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8BD88-5B31-41F5-AD89-B97726AC0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D25F-BF36-4AC2-ADC5-EE562A15F3F0}" type="datetimeFigureOut">
              <a:rPr lang="en-AU" smtClean="0"/>
              <a:t>13/08/2021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E8946E-9815-4B87-BA21-DE71B6CBB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9E4CE1-F578-448E-8FD6-7E7C2FBCD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32A3-81A4-400D-BCF2-BF2EB97A96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1663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782F4-1F6F-4919-A577-6C04EFF1C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C3519-AE55-4972-BE7B-89FBD17B8E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8A6933-3450-4F1C-9C32-C835A8BB8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BD8749-3EB3-41AD-AC43-06FBB3CBF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D25F-BF36-4AC2-ADC5-EE562A15F3F0}" type="datetimeFigureOut">
              <a:rPr lang="en-AU" smtClean="0"/>
              <a:t>13/08/2021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E2337-270F-41A6-903A-81009DBF9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21E539-72D8-4BB1-9289-9353676E4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32A3-81A4-400D-BCF2-BF2EB97A96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8331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1F4FD-39D5-4E79-AAD4-A1165C124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779A2D-A76D-47F2-9FA9-C1EE998199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6D0486-8219-4D5B-BE17-3D8563A38A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9CACE6-1385-4E23-9ED3-F5914B5634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63ACCE-034D-45F5-AAF3-66A250DDE9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41F532-1109-487B-91D8-B518E9ABF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D25F-BF36-4AC2-ADC5-EE562A15F3F0}" type="datetimeFigureOut">
              <a:rPr lang="en-AU" smtClean="0"/>
              <a:t>13/08/2021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91FD25-C817-444A-BDA3-301D86686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C0437B-4099-4F68-BEF7-DA6AD4092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32A3-81A4-400D-BCF2-BF2EB97A96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963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CC927-2C89-453D-8C36-1CDF65509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56CB8D-6622-4203-BA68-E18E7F302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D25F-BF36-4AC2-ADC5-EE562A15F3F0}" type="datetimeFigureOut">
              <a:rPr lang="en-AU" smtClean="0"/>
              <a:t>13/08/2021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3FFF46-8152-45BD-8B65-9A4FB4F02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14ED2C-A0B6-41D5-8316-F47A90077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32A3-81A4-400D-BCF2-BF2EB97A96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5168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C3D069-88A5-418A-8AB9-FBC6346B6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D25F-BF36-4AC2-ADC5-EE562A15F3F0}" type="datetimeFigureOut">
              <a:rPr lang="en-AU" smtClean="0"/>
              <a:t>13/08/2021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244582-5C58-4F27-9703-D36562E7C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CDAE7E-D5E5-4D7A-A037-961A81307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32A3-81A4-400D-BCF2-BF2EB97A96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5171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3ED40-D558-4619-839B-398794E3A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DA519-9529-469A-9C88-A82E9D42AE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FB9C8F-9D2B-4C27-A317-0926CDC33C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79CA7E-280D-4CA5-8B0A-1E6F84ABE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D25F-BF36-4AC2-ADC5-EE562A15F3F0}" type="datetimeFigureOut">
              <a:rPr lang="en-AU" smtClean="0"/>
              <a:t>13/08/2021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310D23-0222-4A30-A044-9DEEACFE4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D7175F-3C97-4C4C-A362-1C184ADA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32A3-81A4-400D-BCF2-BF2EB97A96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36882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040EF-21BE-4B19-8E9C-829940C20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3F44A6-504B-4261-B3AD-E3564046F8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2CFB69-3F69-4367-B3A8-0F6A9EF560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8018DE-4799-4309-A45D-F78021FDD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D25F-BF36-4AC2-ADC5-EE562A15F3F0}" type="datetimeFigureOut">
              <a:rPr lang="en-AU" smtClean="0"/>
              <a:t>13/08/2021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AD166C-1EA1-4E52-9073-F9A5E4A0E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753005-0008-4EAE-8E9C-EEFB5C6D1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32A3-81A4-400D-BCF2-BF2EB97A96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0208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71B3AA-1D08-4966-A4CF-55C44EC8E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9741E1-BC73-4E47-802F-254703DB9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579AA-D991-4151-8A02-F33771266C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DD25F-BF36-4AC2-ADC5-EE562A15F3F0}" type="datetimeFigureOut">
              <a:rPr lang="en-AU" smtClean="0"/>
              <a:t>13/08/2021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DEDD18-8AC1-44A0-B24E-713A0B7F6F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33AC9-83BB-4C2F-B45A-7245BF74B0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832A3-81A4-400D-BCF2-BF2EB97A96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32594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830A8-0B07-4B72-91A0-74D4CE2731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Chapter 5 Algebra II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0A053C-96E1-49B1-A100-00AAFB0430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Revision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3763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6BA2F-7AB2-453C-9F02-7C5C8F370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Polynomials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91C28CD-6457-4D41-B979-C53678D390F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533017"/>
                <a:ext cx="12192000" cy="495985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A polynomial function can be written in the form</a:t>
                </a:r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0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dirty="0"/>
                  <a:t>+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m:rPr>
                        <m:nor/>
                      </m:rPr>
                      <a:rPr lang="en-US" dirty="0" smtClean="0"/>
                      <m:t>+⋯+</m:t>
                    </m:r>
                  </m:oMath>
                </a14:m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+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r>
                  <a:rPr lang="en-US" dirty="0"/>
                  <a:t>where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err="1"/>
                  <a:t>∈</a:t>
                </a:r>
                <a:r>
                  <a:rPr lang="en-US" dirty="0" err="1">
                    <a:latin typeface="Castellar" panose="020A0402060406010301" pitchFamily="18" charset="0"/>
                  </a:rPr>
                  <a:t>N</a:t>
                </a:r>
                <a:r>
                  <a:rPr lang="en-US" dirty="0"/>
                  <a:t>∪{0} and the coefficients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,…,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are real numbers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≠0.</a:t>
                </a:r>
              </a:p>
              <a:p>
                <a:r>
                  <a:rPr lang="en-US" dirty="0"/>
                  <a:t>The degree of a polynomial is the index n of the leading term (the term of highest index among those terms with a non-zero coefficient).</a:t>
                </a:r>
              </a:p>
              <a:p>
                <a:r>
                  <a:rPr lang="en-US" dirty="0"/>
                  <a:t>Equating coefficients</a:t>
                </a:r>
              </a:p>
              <a:p>
                <a:r>
                  <a:rPr lang="en-US" dirty="0"/>
                  <a:t>Two polynomials are equal if they give the same value for all x. If two polynomials are equal, then they have the same degree and corresponding coefficients are equal.</a:t>
                </a:r>
              </a:p>
              <a:p>
                <a:r>
                  <a:rPr lang="en-US" dirty="0"/>
                  <a:t>For example: 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−12=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+(</a:t>
                </a:r>
                <a:r>
                  <a:rPr lang="en-US" dirty="0" err="1"/>
                  <a:t>a+b</a:t>
                </a:r>
                <a:r>
                  <a:rPr lang="en-US" dirty="0"/>
                  <a:t>)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err="1"/>
                  <a:t>+ab</a:t>
                </a:r>
                <a:r>
                  <a:rPr lang="en-US" dirty="0"/>
                  <a:t>, then </a:t>
                </a:r>
                <a:r>
                  <a:rPr lang="en-US" dirty="0" err="1"/>
                  <a:t>a+b</a:t>
                </a:r>
                <a:r>
                  <a:rPr lang="en-US" dirty="0"/>
                  <a:t>=−1 and ab=−12.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91C28CD-6457-4D41-B979-C53678D390F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533017"/>
                <a:ext cx="12192000" cy="4959858"/>
              </a:xfrm>
              <a:blipFill>
                <a:blip r:embed="rId2"/>
                <a:stretch>
                  <a:fillRect l="-900" t="-1966" r="-14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2524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6BA2F-7AB2-453C-9F02-7C5C8F370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5758"/>
          </a:xfrm>
        </p:spPr>
        <p:txBody>
          <a:bodyPr/>
          <a:lstStyle/>
          <a:p>
            <a:r>
              <a:rPr lang="en-AU" dirty="0"/>
              <a:t>Quadratics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91C28CD-6457-4D41-B979-C53678D390F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150884"/>
                <a:ext cx="12192000" cy="534199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>
                    <a:solidFill>
                      <a:schemeClr val="tx1"/>
                    </a:solidFill>
                  </a:rPr>
                  <a:t>1. A quadratic function can be written in the form y=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+b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+c, where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≠0.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tx1"/>
                    </a:solidFill>
                  </a:rPr>
                  <a:t>2. A quadratic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+b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+c=0 may be solved by:</a:t>
                </a:r>
              </a:p>
              <a:p>
                <a:r>
                  <a:rPr lang="en-US" dirty="0" err="1">
                    <a:solidFill>
                      <a:schemeClr val="tx1"/>
                    </a:solidFill>
                  </a:rPr>
                  <a:t>Factorising</a:t>
                </a:r>
                <a:endParaRPr lang="en-US" dirty="0">
                  <a:solidFill>
                    <a:schemeClr val="tx1"/>
                  </a:solidFill>
                </a:endParaRP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Completing the square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Using the </a:t>
                </a:r>
                <a:r>
                  <a:rPr lang="en-US" b="1" dirty="0">
                    <a:solidFill>
                      <a:schemeClr val="tx1"/>
                    </a:solidFill>
                  </a:rPr>
                  <a:t>general quadratic formula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US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−4</m:t>
                            </m:r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c</m:t>
                            </m:r>
                          </m:e>
                        </m:rad>
                      </m:num>
                      <m:den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tx1"/>
                    </a:solidFill>
                  </a:rPr>
                  <a:t>3. The number of solutions of a quadratic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+b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+c=0 can be found from the </a:t>
                </a:r>
                <a:r>
                  <a:rPr lang="en-US" b="1" dirty="0">
                    <a:solidFill>
                      <a:schemeClr val="tx1"/>
                    </a:solidFill>
                  </a:rPr>
                  <a:t>discriminant</a:t>
                </a:r>
                <a:r>
                  <a:rPr lang="en-US" dirty="0">
                    <a:solidFill>
                      <a:schemeClr val="tx1"/>
                    </a:solidFill>
                  </a:rPr>
                  <a:t> Δ=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−4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c: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If Δ&gt;0, the quadratic equation has two real solutions.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If Δ=0, the quadratic equation has one real solution.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If Δ&lt;0, the quadratic equation has no real solutions.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91C28CD-6457-4D41-B979-C53678D390F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150884"/>
                <a:ext cx="12192000" cy="5341990"/>
              </a:xfrm>
              <a:blipFill>
                <a:blip r:embed="rId2"/>
                <a:stretch>
                  <a:fillRect l="-1000" t="-1941" b="-5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5831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6BA2F-7AB2-453C-9F02-7C5C8F370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1706"/>
            <a:ext cx="10515600" cy="722694"/>
          </a:xfrm>
        </p:spPr>
        <p:txBody>
          <a:bodyPr/>
          <a:lstStyle/>
          <a:p>
            <a:r>
              <a:rPr lang="en-AU" dirty="0"/>
              <a:t>Partial fractions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91C28CD-6457-4D41-B979-C53678D390F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087820"/>
                <a:ext cx="12192000" cy="5405053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dirty="0"/>
                  <a:t>1. A </a:t>
                </a:r>
                <a:r>
                  <a:rPr lang="en-US" b="1" dirty="0"/>
                  <a:t>rational function </a:t>
                </a:r>
                <a:r>
                  <a:rPr lang="en-US" dirty="0"/>
                  <a:t>has the form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g</m:t>
                        </m:r>
                        <m:d>
                          <m:d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num>
                      <m:den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  <m:d>
                          <m:d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den>
                    </m:f>
                  </m:oMath>
                </a14:m>
                <a:r>
                  <a:rPr lang="en-US" dirty="0"/>
                  <a:t>, where g(x) and h(x) are polynomials.</a:t>
                </a:r>
              </a:p>
              <a:p>
                <a:r>
                  <a:rPr lang="en-US" dirty="0"/>
                  <a:t>For example: f(x)=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+10</m:t>
                        </m:r>
                      </m:num>
                      <m:den>
                        <m:sSup>
                          <m:sSup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2. Some rational functions may be expressed as a sum of </a:t>
                </a:r>
                <a:r>
                  <a:rPr lang="en-US" b="1" dirty="0"/>
                  <a:t>partial fractions</a:t>
                </a:r>
                <a:r>
                  <a:rPr lang="en-US" dirty="0"/>
                  <a:t>:</a:t>
                </a:r>
              </a:p>
              <a:p>
                <a:r>
                  <a:rPr lang="en-US" dirty="0"/>
                  <a:t>For every linear factor </a:t>
                </a:r>
                <a:r>
                  <a:rPr lang="en-US" dirty="0" err="1"/>
                  <a:t>ax+b</a:t>
                </a:r>
                <a:r>
                  <a:rPr lang="en-US" dirty="0"/>
                  <a:t> in the denominator, there will be a partial fraction of the form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For every repeated linear factor (</a:t>
                </a:r>
                <a:r>
                  <a:rPr lang="en-US" dirty="0" err="1"/>
                  <a:t>cx+d</a:t>
                </a:r>
                <a:r>
                  <a:rPr lang="en-US" dirty="0"/>
                  <a:t>)2 in the denominator, there will be partial fractions of the form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num>
                      <m:den>
                        <m:sSup>
                          <m:sSup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𝑐𝑥</m:t>
                            </m:r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For every irreducible quadratic factor ax2+bx+c in the denominator, there will be a partial fraction of the form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Dx</m:t>
                        </m:r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num>
                      <m:den>
                        <m:sSup>
                          <m:sSup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For example: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+10</m:t>
                        </m:r>
                      </m:num>
                      <m:den>
                        <m:sSup>
                          <m:sSup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+1)(</m:t>
                            </m:r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−1)</m:t>
                            </m:r>
                          </m:e>
                          <m:sup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num>
                      <m:den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num>
                      <m:den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num>
                      <m:den>
                        <m:sSup>
                          <m:sSup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−1)</m:t>
                            </m:r>
                          </m:e>
                          <m:sup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, where A=2, B=−2 and C=6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91C28CD-6457-4D41-B979-C53678D390F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087820"/>
                <a:ext cx="12192000" cy="5405053"/>
              </a:xfrm>
              <a:blipFill>
                <a:blip r:embed="rId2"/>
                <a:stretch>
                  <a:fillRect l="-900" t="-56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2216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422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Castellar</vt:lpstr>
      <vt:lpstr>Office Theme</vt:lpstr>
      <vt:lpstr>Chapter 5 Algebra II</vt:lpstr>
      <vt:lpstr>Polynomials</vt:lpstr>
      <vt:lpstr>Quadratics</vt:lpstr>
      <vt:lpstr>Partial fractions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 Algebra II</dc:title>
  <dc:creator>Lyn ZHANG</dc:creator>
  <cp:lastModifiedBy>Lyn ZHANG</cp:lastModifiedBy>
  <cp:revision>7</cp:revision>
  <dcterms:created xsi:type="dcterms:W3CDTF">2021-07-08T04:27:10Z</dcterms:created>
  <dcterms:modified xsi:type="dcterms:W3CDTF">2021-08-12T20:53:09Z</dcterms:modified>
</cp:coreProperties>
</file>