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A18C-1553-4B8D-9AAE-42329D18E5D9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218D-3D6A-40DA-BE87-CFA076CB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2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https://www.transum.org/Maths/Exercise/Trigonometry/Default.asp?Level=1</a:t>
            </a:r>
          </a:p>
          <a:p>
            <a:r>
              <a:rPr lang="en-AU"/>
              <a:t>https://www.transum.org/Maths/Activity/Trig/Inverse.asp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8218D-3D6A-40DA-BE87-CFA076CBA2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15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06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71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98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77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44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29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1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6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72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0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35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56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24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21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9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97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9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33AB1-EAD6-4FBB-B4AA-0F39CB3CAF5C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00C62D-CE44-474E-A335-940A66E5B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3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C2C4-FE0C-4946-BBB8-784449F21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Reviewing 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EC1C8-9B36-497E-BCAC-E3C343AD4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13A</a:t>
            </a:r>
          </a:p>
        </p:txBody>
      </p:sp>
    </p:spTree>
    <p:extLst>
      <p:ext uri="{BB962C8B-B14F-4D97-AF65-F5344CB8AC3E}">
        <p14:creationId xmlns:p14="http://schemas.microsoft.com/office/powerpoint/2010/main" val="383070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41DE0-23B6-4768-B4E1-617517D765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1" y="4763"/>
            <a:ext cx="12207833" cy="5986134"/>
          </a:xfrm>
        </p:spPr>
      </p:pic>
    </p:spTree>
    <p:extLst>
      <p:ext uri="{BB962C8B-B14F-4D97-AF65-F5344CB8AC3E}">
        <p14:creationId xmlns:p14="http://schemas.microsoft.com/office/powerpoint/2010/main" val="278656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sine and cosine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D5727-CB36-43FC-9355-43F87CBA29E7}"/>
              </a:ext>
            </a:extLst>
          </p:cNvPr>
          <p:cNvSpPr txBox="1"/>
          <p:nvPr/>
        </p:nvSpPr>
        <p:spPr>
          <a:xfrm>
            <a:off x="913775" y="2387644"/>
            <a:ext cx="545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unit circle is a circle of radius 1 with </a:t>
            </a:r>
            <a:r>
              <a:rPr lang="en-US" sz="3200" dirty="0" err="1"/>
              <a:t>centre</a:t>
            </a:r>
            <a:r>
              <a:rPr lang="en-US" sz="3200" dirty="0"/>
              <a:t> at the origin.</a:t>
            </a:r>
          </a:p>
          <a:p>
            <a:r>
              <a:rPr lang="en-US" sz="3200" dirty="0"/>
              <a:t>We can define the sine and cosine of any angle by using the unit circle.</a:t>
            </a:r>
            <a:endParaRPr lang="en-AU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08467-D92B-4A8B-9476-E8CB08D7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07" y="2043269"/>
            <a:ext cx="4400856" cy="37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Unit-circle definition of sine and cosine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D5727-CB36-43FC-9355-43F87CBA29E7}"/>
              </a:ext>
            </a:extLst>
          </p:cNvPr>
          <p:cNvSpPr txBox="1"/>
          <p:nvPr/>
        </p:nvSpPr>
        <p:spPr>
          <a:xfrm>
            <a:off x="201168" y="2459504"/>
            <a:ext cx="6547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each angle θ°, there is a point P on the unit circle as shown. The angle is measured anticlockwise from the positive direction of the x-axis.</a:t>
            </a:r>
          </a:p>
          <a:p>
            <a:r>
              <a:rPr lang="en-US" sz="2400" dirty="0"/>
              <a:t>cos(θ°) is defined as the x-coordinate of the point P</a:t>
            </a:r>
          </a:p>
          <a:p>
            <a:r>
              <a:rPr lang="en-US" sz="2400" dirty="0"/>
              <a:t>sin(θ°) is defined as the y-coordinate of the point P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71B98-8618-4311-A003-9C1EC09A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272" y="1966708"/>
            <a:ext cx="5113299" cy="35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AU" dirty="0"/>
              <a:t>The trigonometric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/>
              <p:nvPr/>
            </p:nvSpPr>
            <p:spPr>
              <a:xfrm>
                <a:off x="8847" y="1855800"/>
                <a:ext cx="8354019" cy="415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acute angles, the unit-circle definition of sine and cosine given above is equivalent to the ratio definition.</a:t>
                </a:r>
              </a:p>
              <a:p>
                <a:r>
                  <a:rPr lang="en-US" sz="2800" dirty="0"/>
                  <a:t>For a right-angled triangle OBC, we can construct a similar triangle OB′C′ that lies in the unit circle. From the diagram:</a:t>
                </a:r>
              </a:p>
              <a:p>
                <a:r>
                  <a:rPr lang="en-US" sz="2800" dirty="0"/>
                  <a:t> B′C′=sin(</a:t>
                </a:r>
                <a:r>
                  <a:rPr lang="el-GR" sz="2800" dirty="0"/>
                  <a:t>θ°) </a:t>
                </a:r>
                <a:r>
                  <a:rPr lang="en-US" sz="2800" dirty="0"/>
                  <a:t>   and      OC′=cos(</a:t>
                </a:r>
                <a:r>
                  <a:rPr lang="el-GR" sz="2800" dirty="0"/>
                  <a:t>θ°)</a:t>
                </a:r>
              </a:p>
              <a:p>
                <a:r>
                  <a:rPr lang="en-US" sz="2800" dirty="0"/>
                  <a:t>The similarity factor is the length OB, giving</a:t>
                </a:r>
              </a:p>
              <a:p>
                <a:r>
                  <a:rPr lang="en-US" sz="2800" dirty="0"/>
                  <a:t>BC =</a:t>
                </a:r>
                <a:r>
                  <a:rPr lang="en-US" sz="2800" dirty="0" err="1"/>
                  <a:t>OBsin</a:t>
                </a:r>
                <a:r>
                  <a:rPr lang="en-US" sz="2800" dirty="0"/>
                  <a:t>(</a:t>
                </a:r>
                <a:r>
                  <a:rPr lang="el-GR" sz="2800" dirty="0"/>
                  <a:t>θ°)</a:t>
                </a:r>
                <a:r>
                  <a:rPr lang="en-US" sz="2800" dirty="0"/>
                  <a:t> and OC =</a:t>
                </a:r>
                <a:r>
                  <a:rPr lang="en-US" sz="2800" dirty="0" err="1"/>
                  <a:t>OBcos</a:t>
                </a:r>
                <a:r>
                  <a:rPr lang="en-US" sz="2800" dirty="0"/>
                  <a:t>(</a:t>
                </a:r>
                <a:r>
                  <a:rPr lang="el-GR" sz="2800" dirty="0"/>
                  <a:t>θ°)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l-GR" sz="2800" dirty="0"/>
                  <a:t>=</a:t>
                </a:r>
                <a:r>
                  <a:rPr lang="en-US" sz="2800" dirty="0"/>
                  <a:t>sin(</a:t>
                </a:r>
                <a:r>
                  <a:rPr lang="el-GR" sz="2800" dirty="0"/>
                  <a:t>θ°)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l-GR" sz="2800" dirty="0"/>
                  <a:t>=</a:t>
                </a:r>
                <a:r>
                  <a:rPr lang="en-US" sz="2800" dirty="0"/>
                  <a:t>cos(</a:t>
                </a:r>
                <a:r>
                  <a:rPr lang="el-GR" sz="2800" dirty="0"/>
                  <a:t>θ°)</a:t>
                </a:r>
                <a:endParaRPr lang="en-A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" y="1855800"/>
                <a:ext cx="8354019" cy="4154086"/>
              </a:xfrm>
              <a:prstGeom prst="rect">
                <a:avLst/>
              </a:prstGeom>
              <a:blipFill>
                <a:blip r:embed="rId2"/>
                <a:stretch>
                  <a:fillRect l="-1459" t="-1466" b="-10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55128B-AAE7-40A1-BCDC-F18ADA45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019" y="1883664"/>
            <a:ext cx="3556719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trigonometric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/>
              <p:nvPr/>
            </p:nvSpPr>
            <p:spPr>
              <a:xfrm>
                <a:off x="388557" y="2161096"/>
                <a:ext cx="7001656" cy="361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gives the ratio definition of sine and cosine for a right-angled triangle. The naming of sides with respect to an angle θ° is as shown.</a:t>
                </a:r>
              </a:p>
              <a:p>
                <a:r>
                  <a:rPr lang="en-US" sz="2800" b="1" dirty="0"/>
                  <a:t>sin(θ°) =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/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/>
                          <m:t>hypotenuse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/>
                  <a:t>cos(θ°) =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/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/>
                          <m:t>hypotenuse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/>
                  <a:t>tan(θ°)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/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/>
                          <m:t>adjacent</m:t>
                        </m:r>
                      </m:den>
                    </m:f>
                  </m:oMath>
                </a14:m>
                <a:endParaRPr lang="en-AU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57" y="2161096"/>
                <a:ext cx="7001656" cy="3618491"/>
              </a:xfrm>
              <a:prstGeom prst="rect">
                <a:avLst/>
              </a:prstGeom>
              <a:blipFill>
                <a:blip r:embed="rId2"/>
                <a:stretch>
                  <a:fillRect l="-1829" t="-1855" r="-2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2CE41-3ED6-4152-829F-90E19B52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431" y="2413438"/>
            <a:ext cx="3888012" cy="30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9583"/>
            <a:ext cx="10364451" cy="826235"/>
          </a:xfrm>
        </p:spPr>
        <p:txBody>
          <a:bodyPr/>
          <a:lstStyle/>
          <a:p>
            <a:r>
              <a:rPr lang="en-AU" dirty="0"/>
              <a:t>Obtuse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/>
              <p:nvPr/>
            </p:nvSpPr>
            <p:spPr>
              <a:xfrm>
                <a:off x="200543" y="1640690"/>
                <a:ext cx="6093338" cy="401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From the unit circle, we see that</a:t>
                </a:r>
              </a:p>
              <a:p>
                <a:r>
                  <a:rPr lang="en-US" sz="2400" dirty="0"/>
                  <a:t>sin(180−θ)° = sin(θ °)</a:t>
                </a:r>
              </a:p>
              <a:p>
                <a:r>
                  <a:rPr lang="en-US" sz="2400" dirty="0"/>
                  <a:t>cos(180−θ)°) = −cos(θ°)</a:t>
                </a:r>
              </a:p>
              <a:p>
                <a:r>
                  <a:rPr lang="en-US" sz="2400" dirty="0"/>
                  <a:t>For example:</a:t>
                </a:r>
              </a:p>
              <a:p>
                <a:r>
                  <a:rPr lang="en-US" sz="2400" dirty="0"/>
                  <a:t>sin135° = sin45° </a:t>
                </a:r>
              </a:p>
              <a:p>
                <a:r>
                  <a:rPr lang="en-US" sz="2400" dirty="0"/>
                  <a:t>cos135° = −cos45°</a:t>
                </a:r>
              </a:p>
              <a:p>
                <a:r>
                  <a:rPr lang="en-US" sz="2400" dirty="0"/>
                  <a:t>We will generally use the ratio definition of tangent for acute angles. But we can also find the tangent of an obtuse angle by defining</a:t>
                </a:r>
              </a:p>
              <a:p>
                <a:r>
                  <a:rPr lang="en-US" sz="2400" dirty="0" err="1"/>
                  <a:t>tanθ</a:t>
                </a:r>
                <a:r>
                  <a:rPr lang="en-US" sz="2400" dirty="0"/>
                  <a:t>=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sinθ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cosθ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3" y="1640690"/>
                <a:ext cx="6093338" cy="4010329"/>
              </a:xfrm>
              <a:prstGeom prst="rect">
                <a:avLst/>
              </a:prstGeom>
              <a:blipFill>
                <a:blip r:embed="rId2"/>
                <a:stretch>
                  <a:fillRect l="-1602" t="-1216" b="-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EF3D03-8AAA-4A38-81C5-73D5060F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81" y="2214694"/>
            <a:ext cx="5898119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2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80773"/>
            <a:ext cx="10364451" cy="935963"/>
          </a:xfrm>
        </p:spPr>
        <p:txBody>
          <a:bodyPr/>
          <a:lstStyle/>
          <a:p>
            <a:r>
              <a:rPr lang="en-AU" dirty="0"/>
              <a:t>Solving right-angled triangles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/>
              <p:nvPr/>
            </p:nvSpPr>
            <p:spPr>
              <a:xfrm>
                <a:off x="0" y="1606058"/>
                <a:ext cx="8554286" cy="438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Find the value of x correct to two decimal places.</a:t>
                </a:r>
              </a:p>
              <a:p>
                <a:r>
                  <a:rPr lang="en-US" sz="2400" dirty="0"/>
                  <a:t>2. Find the length of the hypotenuse correct to two decimal places.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80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=sin29.6° </a:t>
                </a:r>
              </a:p>
              <a:p>
                <a:r>
                  <a:rPr lang="en-US" sz="2400" dirty="0"/>
                  <a:t>∴ x =80sin29.6°=39.5153…</a:t>
                </a:r>
              </a:p>
              <a:p>
                <a:r>
                  <a:rPr lang="en-US" sz="2400" dirty="0"/>
                  <a:t>Hence x=39.52, correct to two decimal places.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=cos15° </a:t>
                </a:r>
              </a:p>
              <a:p>
                <a:r>
                  <a:rPr lang="en-US" sz="2400" dirty="0"/>
                  <a:t>10 =ABcos15° </a:t>
                </a:r>
              </a:p>
              <a:p>
                <a:r>
                  <a:rPr lang="en-US" sz="2400" dirty="0"/>
                  <a:t>∴ AB =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cos</m:t>
                        </m:r>
                        <m:r>
                          <m:rPr>
                            <m:nor/>
                          </m:rPr>
                          <a:rPr lang="en-US" sz="2400" dirty="0"/>
                          <m:t>15°</m:t>
                        </m:r>
                      </m:den>
                    </m:f>
                  </m:oMath>
                </a14:m>
                <a:r>
                  <a:rPr lang="en-US" sz="2400" dirty="0"/>
                  <a:t> =10.3527…</a:t>
                </a:r>
              </a:p>
              <a:p>
                <a:r>
                  <a:rPr lang="en-US" sz="2400" dirty="0"/>
                  <a:t>The length of the hypotenuse is 10.35 cm, correct to two decimal places.</a:t>
                </a:r>
                <a:endParaRPr lang="en-A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6058"/>
                <a:ext cx="8554286" cy="4381328"/>
              </a:xfrm>
              <a:prstGeom prst="rect">
                <a:avLst/>
              </a:prstGeom>
              <a:blipFill>
                <a:blip r:embed="rId2"/>
                <a:stretch>
                  <a:fillRect l="-1069" t="-1113" b="-22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38EB252-A7FC-4944-844F-252457467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286" y="1714462"/>
            <a:ext cx="3038236" cy="1822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57C35-21FA-4C9D-BDD3-1B08C12D6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286" y="3796722"/>
            <a:ext cx="3038236" cy="19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B9BC-0A27-40E2-985F-A73FC935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Solving right-angled triangles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/>
              <p:nvPr/>
            </p:nvSpPr>
            <p:spPr>
              <a:xfrm>
                <a:off x="563856" y="2669680"/>
                <a:ext cx="7272958" cy="220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Find the magnitude of ∠ABC.</a:t>
                </a:r>
              </a:p>
              <a:p>
                <a:r>
                  <a:rPr lang="en-US" sz="2800" dirty="0" err="1"/>
                  <a:t>tanx</a:t>
                </a:r>
                <a:r>
                  <a:rPr lang="en-US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∴x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=(74.7448…)°</a:t>
                </a:r>
              </a:p>
              <a:p>
                <a:r>
                  <a:rPr lang="en-US" sz="2800" dirty="0"/>
                  <a:t>Hence x=74.74°, correct to two decimal places.</a:t>
                </a:r>
                <a:endParaRPr lang="en-A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D5727-CB36-43FC-9355-43F87CBA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56" y="2669680"/>
                <a:ext cx="7272958" cy="2209516"/>
              </a:xfrm>
              <a:prstGeom prst="rect">
                <a:avLst/>
              </a:prstGeom>
              <a:blipFill>
                <a:blip r:embed="rId2"/>
                <a:stretch>
                  <a:fillRect l="-1675" t="-3591" b="-69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858D01-C4EE-4694-8179-620C7D413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66" y="2144111"/>
            <a:ext cx="3580223" cy="31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66</TotalTime>
  <Words>482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Tw Cen MT</vt:lpstr>
      <vt:lpstr>Droplet</vt:lpstr>
      <vt:lpstr>Reviewing trigonometry</vt:lpstr>
      <vt:lpstr>PowerPoint Presentation</vt:lpstr>
      <vt:lpstr>Defining sine and cosine</vt:lpstr>
      <vt:lpstr>Unit-circle definition of sine and cosine</vt:lpstr>
      <vt:lpstr>The trigonometric ratios</vt:lpstr>
      <vt:lpstr>The trigonometric ratios</vt:lpstr>
      <vt:lpstr>Obtuse angles</vt:lpstr>
      <vt:lpstr>Solving right-angled triangles examples</vt:lpstr>
      <vt:lpstr>Solving right-angled triangles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trigonometry</dc:title>
  <dc:creator>Lyn ZHANG</dc:creator>
  <cp:lastModifiedBy>Lyn ZHANG</cp:lastModifiedBy>
  <cp:revision>12</cp:revision>
  <dcterms:created xsi:type="dcterms:W3CDTF">2021-07-08T23:14:34Z</dcterms:created>
  <dcterms:modified xsi:type="dcterms:W3CDTF">2021-08-19T21:33:37Z</dcterms:modified>
</cp:coreProperties>
</file>