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26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2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26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39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0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49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409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7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123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760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7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CC06B6-5270-4644-8FBA-6E03497F99E3}" type="datetimeFigureOut">
              <a:rPr lang="en-AU" smtClean="0"/>
              <a:t>9/07/2021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590336-D8C9-4EE7-A9BC-6D36432E584E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69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56E2-E409-4135-AA6E-AED92043D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sine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A6DD4-EC4A-4E62-B2FE-2BE2A04B5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13B</a:t>
            </a:r>
          </a:p>
        </p:txBody>
      </p:sp>
    </p:spTree>
    <p:extLst>
      <p:ext uri="{BB962C8B-B14F-4D97-AF65-F5344CB8AC3E}">
        <p14:creationId xmlns:p14="http://schemas.microsoft.com/office/powerpoint/2010/main" val="143403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878E-4651-4347-9564-CE0CC84F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sine rule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577E3-4EDA-41B8-AD9E-4C082540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Considering non-right-angled triangles.</a:t>
            </a:r>
          </a:p>
          <a:p>
            <a:r>
              <a:rPr lang="en-US" dirty="0"/>
              <a:t>The sine rule is used to find unknown side lengths or angles of a triangle in the following two situations:</a:t>
            </a:r>
          </a:p>
          <a:p>
            <a:r>
              <a:rPr lang="en-US" dirty="0"/>
              <a:t>1. one side and two angles are given</a:t>
            </a:r>
          </a:p>
          <a:p>
            <a:r>
              <a:rPr lang="en-US" dirty="0"/>
              <a:t>2. two sides and a non-included angle are given (that is, the given angle is not ‘between’ the two given sides).</a:t>
            </a:r>
          </a:p>
          <a:p>
            <a:r>
              <a:rPr lang="en-US" dirty="0"/>
              <a:t>In the first case, the triangle is uniquely defined up to congruence. In the second case, there may be two triangles.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6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DEB9-35D3-4D32-9EF2-9F4A00E8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Labelling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74833-DA16-48AF-AA6B-874E3998C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5278"/>
            <a:ext cx="7211125" cy="4023360"/>
          </a:xfrm>
        </p:spPr>
        <p:txBody>
          <a:bodyPr>
            <a:normAutofit/>
          </a:bodyPr>
          <a:lstStyle/>
          <a:p>
            <a:r>
              <a:rPr lang="en-US" sz="2400" dirty="0"/>
              <a:t>The following convention is used in the remainder of this chapter:</a:t>
            </a:r>
          </a:p>
          <a:p>
            <a:r>
              <a:rPr lang="en-US" sz="2400" dirty="0"/>
              <a:t>Interior angles are denoted by uppercase letters.</a:t>
            </a:r>
          </a:p>
          <a:p>
            <a:r>
              <a:rPr lang="en-US" sz="2400" dirty="0"/>
              <a:t>The length of the side opposite an angle is denoted by the corresponding lowercase letter.</a:t>
            </a:r>
          </a:p>
          <a:p>
            <a:r>
              <a:rPr lang="en-US" sz="2400" dirty="0"/>
              <a:t>For example, the magnitude of angle BAC is denoted by A, and the length of side BC is denoted by a.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E635F-D696-465E-844D-AFE002E6A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125" y="2853559"/>
            <a:ext cx="49808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53F4-85F4-4FBB-9486-C5FA185C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Sine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F3A2-FCE3-4346-9FDC-8987DA90A6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407394"/>
                <a:ext cx="10058400" cy="301594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For triangle ABC: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0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400" b="1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</m:func>
                      </m:den>
                    </m:f>
                    <m:r>
                      <a:rPr lang="en-US" sz="2400" b="1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func>
                      </m:den>
                    </m:f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F3A2-FCE3-4346-9FDC-8987DA90A6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407394"/>
                <a:ext cx="10058400" cy="3015944"/>
              </a:xfrm>
              <a:blipFill>
                <a:blip r:embed="rId2"/>
                <a:stretch>
                  <a:fillRect l="-909" t="-28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31A5A18-6C47-4A84-82B6-7025DAB97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504" y="2514600"/>
            <a:ext cx="49808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53F4-85F4-4FBB-9486-C5FA185C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Sine rule Proof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F3A2-FCE3-4346-9FDC-8987DA90A6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2598" y="1921027"/>
                <a:ext cx="10058400" cy="4322117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We will give a proof for acute-angled triangles. The proof for obtuse-angled triangles is similar.</a:t>
                </a:r>
              </a:p>
              <a:p>
                <a:r>
                  <a:rPr lang="en-US" sz="2400" dirty="0"/>
                  <a:t>In triangle ACD:  </a:t>
                </a:r>
                <a:r>
                  <a:rPr lang="en-US" sz="2400" dirty="0" err="1"/>
                  <a:t>sinA</a:t>
                </a:r>
                <a:r>
                  <a:rPr lang="en-US" sz="2400" dirty="0"/>
                  <a:t> 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 </a:t>
                </a:r>
                <a:r>
                  <a:rPr lang="en-US" sz="2400" dirty="0">
                    <a:sym typeface="Wingdings" panose="05000000000000000000" pitchFamily="2" charset="2"/>
                  </a:rPr>
                  <a:t>  </a:t>
                </a:r>
                <a:r>
                  <a:rPr lang="en-US" sz="2400" dirty="0"/>
                  <a:t>∴h =</a:t>
                </a:r>
                <a:r>
                  <a:rPr lang="en-US" sz="2400" dirty="0" err="1"/>
                  <a:t>bsinA</a:t>
                </a:r>
                <a:endParaRPr lang="en-US" sz="2400" dirty="0"/>
              </a:p>
              <a:p>
                <a:r>
                  <a:rPr lang="en-US" sz="2400" dirty="0"/>
                  <a:t>In triangle ACD: </a:t>
                </a:r>
                <a:r>
                  <a:rPr lang="en-US" sz="2400" dirty="0" err="1"/>
                  <a:t>sinB</a:t>
                </a:r>
                <a:r>
                  <a:rPr lang="en-US" sz="2400" dirty="0"/>
                  <a:t> 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/>
                  <a:t>∴</a:t>
                </a:r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:r>
                  <a:rPr lang="en-US" sz="2400" dirty="0" err="1"/>
                  <a:t>asinB</a:t>
                </a:r>
                <a:r>
                  <a:rPr lang="en-US" sz="2400" dirty="0"/>
                  <a:t> =</a:t>
                </a:r>
                <a:r>
                  <a:rPr lang="en-US" sz="2400" dirty="0" err="1"/>
                  <a:t>bsinA</a:t>
                </a:r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i.e.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US" sz="2400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/>
                  <a:t> 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US" sz="2400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func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Similarly, starting with a perpendicular from A to BC would give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US" sz="2400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func>
                      </m:den>
                    </m:f>
                    <m:r>
                      <a:rPr lang="en-US" sz="2400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func>
                          <m:funcPr>
                            <m:ctrlPr>
                              <a:rPr lang="en-US" sz="2400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func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D9F3A2-FCE3-4346-9FDC-8987DA90A6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598" y="1921027"/>
                <a:ext cx="10058400" cy="4322117"/>
              </a:xfrm>
              <a:blipFill>
                <a:blip r:embed="rId2"/>
                <a:stretch>
                  <a:fillRect l="-909" t="-19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23136D5-D353-43E6-BBB6-AD423AA5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996" y="2735318"/>
            <a:ext cx="3542004" cy="272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D451D-120B-45AB-A94B-A3916A4A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side and two angles 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9EFEEC-87F2-4C97-9E8A-EEFE7D86EA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3142" y="2456597"/>
                <a:ext cx="10058400" cy="4023360"/>
              </a:xfrm>
            </p:spPr>
            <p:txBody>
              <a:bodyPr/>
              <a:lstStyle/>
              <a:p>
                <a:r>
                  <a:rPr lang="en-US" dirty="0"/>
                  <a:t>Use the sine rule to find the length of AB.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dirty="0"/>
                          <m:t>31°</m:t>
                        </m:r>
                      </m:den>
                    </m:f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70</m:t>
                        </m:r>
                        <m:r>
                          <m:rPr>
                            <m:nor/>
                          </m:rPr>
                          <a:rPr lang="en-US" dirty="0"/>
                          <m:t>°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∴c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dirty="0"/>
                          <m:t>31°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70</m:t>
                        </m:r>
                        <m:r>
                          <m:rPr>
                            <m:nor/>
                          </m:rPr>
                          <a:rPr lang="en-US" dirty="0"/>
                          <m:t>°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=5.4809…</a:t>
                </a:r>
              </a:p>
              <a:p>
                <a:r>
                  <a:rPr lang="en-US" dirty="0"/>
                  <a:t>The length of AB is 5.48 cm, correct to two decimal places.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9EFEEC-87F2-4C97-9E8A-EEFE7D86EA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3142" y="2456597"/>
                <a:ext cx="10058400" cy="4023360"/>
              </a:xfrm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5532568-FB3A-4FDA-B870-E79154B3D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038" y="2456597"/>
            <a:ext cx="3676297" cy="239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4484-80D0-4194-A654-D7A3EFD1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sides and a non-included angle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4E08-0302-4070-A7A8-02ACA3582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0327"/>
            <a:ext cx="9122305" cy="4023360"/>
          </a:xfrm>
        </p:spPr>
        <p:txBody>
          <a:bodyPr>
            <a:normAutofit/>
          </a:bodyPr>
          <a:lstStyle/>
          <a:p>
            <a:r>
              <a:rPr lang="en-US" dirty="0"/>
              <a:t>Suppose that we are given the two side lengths 7 m and 9 m and a non-included angle of 45\°. There are two triangles that satisfy these conditions, as shown in the diagram.</a:t>
            </a:r>
          </a:p>
          <a:p>
            <a:r>
              <a:rPr lang="en-US" dirty="0"/>
              <a:t>Warning</a:t>
            </a:r>
          </a:p>
          <a:p>
            <a:r>
              <a:rPr lang="en-US" dirty="0"/>
              <a:t>When you are given two sides and a non-included angle, you must consider the possibility that there are two such triangles.</a:t>
            </a:r>
          </a:p>
          <a:p>
            <a:r>
              <a:rPr lang="en-US" dirty="0"/>
              <a:t>An angle found using the sine rule is possible if the sum of the given angle and the found angle is less than 180°.</a:t>
            </a:r>
          </a:p>
          <a:p>
            <a:r>
              <a:rPr lang="en-US" dirty="0"/>
              <a:t>Note: If the given angle is obtuse or a right angle, then there is only one such triangle.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904AC4-17FD-43B0-A8B9-6F37C204B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305" y="2457729"/>
            <a:ext cx="3069695" cy="194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F64E-07CE-409B-A293-B531C1B8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73" y="696507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796CF0-BC5A-4D18-90C2-16D0A00194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0717" y="2003390"/>
                <a:ext cx="10058400" cy="40233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Use the sine rule to find the magnitude of angle XZY in the triangle, given that Y=25°, y=5 cm and z=6 cm.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25</m:t>
                        </m:r>
                        <m:r>
                          <m:rPr>
                            <m:nor/>
                          </m:rPr>
                          <a:rPr lang="en-US" dirty="0"/>
                          <m:t>°</m:t>
                        </m:r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sin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Z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dirty="0"/>
                          <m:t>sinZ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dirty="0"/>
                          <m:t>sin</m:t>
                        </m:r>
                        <m:r>
                          <m:rPr>
                            <m:nor/>
                          </m:rPr>
                          <a:rPr lang="en-AU" dirty="0"/>
                          <m:t>25°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 err="1"/>
                  <a:t>sinZ</a:t>
                </a:r>
                <a:r>
                  <a:rPr lang="en-AU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AU" dirty="0"/>
                          <m:t>sin</m:t>
                        </m:r>
                        <m:r>
                          <m:rPr>
                            <m:nor/>
                          </m:rPr>
                          <a:rPr lang="en-AU" dirty="0"/>
                          <m:t>25°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=0.5071… </a:t>
                </a:r>
              </a:p>
              <a:p>
                <a:r>
                  <a:rPr lang="en-AU" dirty="0"/>
                  <a:t>∴Z  =(30.473…)°  or   Z=(180−30.473…)°</a:t>
                </a:r>
              </a:p>
              <a:p>
                <a:r>
                  <a:rPr lang="en-AU" dirty="0"/>
                  <a:t>Hence Z=30.47° or Z=149.53°, correct to two decimal places.</a:t>
                </a:r>
              </a:p>
              <a:p>
                <a:r>
                  <a:rPr lang="en-AU" dirty="0"/>
                  <a:t>Note: Remember that sin(180−</a:t>
                </a:r>
                <a:r>
                  <a:rPr lang="el-GR" dirty="0"/>
                  <a:t>θ)°=</a:t>
                </a:r>
                <a:r>
                  <a:rPr lang="en-AU" dirty="0"/>
                  <a:t>sin(</a:t>
                </a:r>
                <a:r>
                  <a:rPr lang="el-GR" dirty="0"/>
                  <a:t>θ°).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796CF0-BC5A-4D18-90C2-16D0A00194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0717" y="2003390"/>
                <a:ext cx="10058400" cy="4023360"/>
              </a:xfrm>
              <a:blipFill>
                <a:blip r:embed="rId2"/>
                <a:stretch>
                  <a:fillRect l="-606" t="-2273" b="-15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662C01F-0A93-4FAA-A01C-201325D49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993" y="2334500"/>
            <a:ext cx="2653005" cy="1039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15AE0B-F68F-4A13-8FBA-7C10BFEBF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722" y="3855561"/>
            <a:ext cx="2655277" cy="190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6C3D-8E6C-4336-AD56-FA4AFB89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C372BC-C1CE-400D-9205-B6DECE1BF4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Sine rule For triangle ABC: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0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400" b="1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</m:func>
                      </m:den>
                    </m:f>
                    <m:r>
                      <a:rPr lang="en-US" sz="2400" b="1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func>
                          <m:funcPr>
                            <m:ctrlP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1" dirty="0" err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func>
                      </m:den>
                    </m:f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When to use the sine rule:</a:t>
                </a:r>
              </a:p>
              <a:p>
                <a:r>
                  <a:rPr lang="en-US" sz="2400" dirty="0"/>
                  <a:t>1. one side and two angles are given (AAS)</a:t>
                </a:r>
              </a:p>
              <a:p>
                <a:r>
                  <a:rPr lang="en-US" sz="2400" dirty="0"/>
                  <a:t>2. two sides and a non-included angle are given.</a:t>
                </a:r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C372BC-C1CE-400D-9205-B6DECE1BF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21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8D759D0-4A6D-47BB-8A0D-0C6E1BF60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125" y="2853559"/>
            <a:ext cx="49808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515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The sine rule</vt:lpstr>
      <vt:lpstr>The sine rule </vt:lpstr>
      <vt:lpstr>Labelling triangles</vt:lpstr>
      <vt:lpstr>Sine rule</vt:lpstr>
      <vt:lpstr>Sine rule Proof</vt:lpstr>
      <vt:lpstr>One side and two angles EXAMPLE</vt:lpstr>
      <vt:lpstr>Two sides and a non-included angle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sine rule</dc:title>
  <dc:creator>Lyn ZHANG</dc:creator>
  <cp:lastModifiedBy>Lyn ZHANG</cp:lastModifiedBy>
  <cp:revision>7</cp:revision>
  <dcterms:created xsi:type="dcterms:W3CDTF">2021-07-09T00:16:25Z</dcterms:created>
  <dcterms:modified xsi:type="dcterms:W3CDTF">2021-07-09T00:58:54Z</dcterms:modified>
</cp:coreProperties>
</file>