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-5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3874A-AFC1-4EF7-88FB-BC97CDFEA246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BBA02-6C13-40BF-9AFF-841945CF9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454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https://www.transum.org/software/SW/Starter_of_the_day/Students/MultipleChoice.asp?Title=Circle%20Choice&amp;GoMathsID_Item=462&amp;ImageFolder=/Software/SW/Starter_of_the_day/Students/Pairs_Circles/img/Images/&amp;Topic=4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BBA02-6C13-40BF-9AFF-841945CF94D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64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51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347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92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82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91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747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333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990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123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09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24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DE9C33C-74C0-49F1-B332-47A9583CBE50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C67843-2025-4B02-AA30-F533F6924FD4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3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DE10-5B71-4E4B-9D4F-4AB20980E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cosine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63E3F-135D-4857-8A27-9A21FC9ED3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13C</a:t>
            </a:r>
          </a:p>
        </p:txBody>
      </p:sp>
    </p:spTree>
    <p:extLst>
      <p:ext uri="{BB962C8B-B14F-4D97-AF65-F5344CB8AC3E}">
        <p14:creationId xmlns:p14="http://schemas.microsoft.com/office/powerpoint/2010/main" val="52646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BFFE96-FD86-4A59-9FCF-95840B7D1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99" y="0"/>
            <a:ext cx="11883401" cy="645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EE16-1171-4BE4-9C97-F905FA6B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cosine rule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6A9F3-F4C2-4F1F-BDEB-6CBC7F3CB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 cosine rule </a:t>
            </a:r>
            <a:r>
              <a:rPr lang="en-US" sz="2800" dirty="0"/>
              <a:t>is used to find unknown side lengths or angles of a triangle in the following two situations:</a:t>
            </a:r>
          </a:p>
          <a:p>
            <a:r>
              <a:rPr lang="en-US" sz="2800" dirty="0"/>
              <a:t>1. two sides and the included angle are given</a:t>
            </a:r>
          </a:p>
          <a:p>
            <a:r>
              <a:rPr lang="en-US" sz="2800" dirty="0"/>
              <a:t>2. three sides are given.</a:t>
            </a:r>
          </a:p>
          <a:p>
            <a:r>
              <a:rPr lang="en-US" sz="2800" dirty="0"/>
              <a:t>In each case, the triangle is uniquely defined up to congruence.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3900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046A-3099-48DE-8ECD-5A4EC397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Cosine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EC2D55-719A-46C1-B520-4A4849070E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2"/>
                <a:ext cx="9720073" cy="402336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For triangle ABC: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−2bc cos A</a:t>
                </a:r>
              </a:p>
              <a:p>
                <a:r>
                  <a:rPr lang="en-US" sz="2800" dirty="0"/>
                  <a:t>or equivalently</a:t>
                </a:r>
              </a:p>
              <a:p>
                <a:r>
                  <a:rPr lang="en-US" sz="2800" dirty="0"/>
                  <a:t>cos 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8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8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EC2D55-719A-46C1-B520-4A4849070E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2"/>
                <a:ext cx="9720073" cy="4023360"/>
              </a:xfrm>
              <a:blipFill>
                <a:blip r:embed="rId2"/>
                <a:stretch>
                  <a:fillRect l="-752" t="-2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1B3077A-5903-4C0B-A5AB-1C18EE556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908" y="2084832"/>
            <a:ext cx="6257466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32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046A-3099-48DE-8ECD-5A4EC3972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384406"/>
            <a:ext cx="9720072" cy="768096"/>
          </a:xfrm>
        </p:spPr>
        <p:txBody>
          <a:bodyPr/>
          <a:lstStyle/>
          <a:p>
            <a:r>
              <a:rPr lang="en-AU" dirty="0"/>
              <a:t>Cosine rule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EC2D55-719A-46C1-B520-4A4849070E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1247" y="1152502"/>
                <a:ext cx="9720073" cy="5321092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We will give a proof for acute-angled triangles. The proof for obtuse-angled triangles is similar.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In triangle ACD: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cosA</a:t>
                </a:r>
                <a:r>
                  <a:rPr lang="en-US" sz="28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∴  x =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bcosA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Using Pythagoras’ theorem in triangles ACD and BCD: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 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Expanding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 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−2cx+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 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−2cx+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 (as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) 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−2bc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cosA</a:t>
                </a:r>
                <a:r>
                  <a:rPr lang="en-US" sz="2800" dirty="0">
                    <a:solidFill>
                      <a:schemeClr val="tx1"/>
                    </a:solidFill>
                  </a:rPr>
                  <a:t> (as x=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bcosA</a:t>
                </a:r>
                <a:r>
                  <a:rPr lang="en-US" sz="2800" dirty="0">
                    <a:solidFill>
                      <a:schemeClr val="tx1"/>
                    </a:solidFill>
                  </a:rPr>
                  <a:t>)</a:t>
                </a:r>
              </a:p>
              <a:p>
                <a:endParaRPr lang="en-A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EC2D55-719A-46C1-B520-4A4849070E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1247" y="1152502"/>
                <a:ext cx="9720073" cy="5321092"/>
              </a:xfrm>
              <a:blipFill>
                <a:blip r:embed="rId2"/>
                <a:stretch>
                  <a:fillRect l="-815" t="-1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4392D31-67F6-4B03-AAD0-5E48A1562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3920" y="2961966"/>
            <a:ext cx="3459989" cy="19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3D0EE-EBB0-4A97-AA2A-975BF3314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73886" cy="1499616"/>
          </a:xfrm>
        </p:spPr>
        <p:txBody>
          <a:bodyPr/>
          <a:lstStyle/>
          <a:p>
            <a:r>
              <a:rPr lang="en-US" dirty="0"/>
              <a:t>Two sides and the included angle </a:t>
            </a:r>
            <a:r>
              <a:rPr lang="en-US" i="1" dirty="0"/>
              <a:t>SAS  example</a:t>
            </a:r>
            <a:endParaRPr lang="en-A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A36C3F-BB64-4C59-8824-46B1343E9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triangle ABC, find the length of AB in </a:t>
                </a:r>
                <a:r>
                  <a:rPr lang="en-US" dirty="0" err="1"/>
                  <a:t>centimetres</a:t>
                </a:r>
                <a:r>
                  <a:rPr lang="en-US" dirty="0"/>
                  <a:t> correct to two decimal places.</a:t>
                </a:r>
              </a:p>
              <a:p>
                <a:r>
                  <a:rPr lang="en-US" dirty="0"/>
                  <a:t>Solution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−2×5×10cos67° 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=85.9268…=9.2696…</a:t>
                </a:r>
              </a:p>
              <a:p>
                <a:r>
                  <a:rPr lang="en-US" dirty="0"/>
                  <a:t>The length of AB is 9.27 cm, correct to two decimal places.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A36C3F-BB64-4C59-8824-46B1343E9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3" t="-1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095729D-82EA-468A-A7D8-372E8301C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9747" y="3087166"/>
            <a:ext cx="2839201" cy="216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9C08D-2A2D-4570-8876-CCD388F1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Three sides </a:t>
            </a:r>
            <a:r>
              <a:rPr lang="en-AU" i="1" dirty="0" err="1"/>
              <a:t>sss</a:t>
            </a:r>
            <a:r>
              <a:rPr lang="en-AU" dirty="0"/>
              <a:t> </a:t>
            </a:r>
            <a:r>
              <a:rPr lang="en-AU" i="1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E29B84-C886-4343-B21B-9669A9A525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Find the magnitude of angle ABC.</a:t>
                </a:r>
              </a:p>
              <a:p>
                <a:r>
                  <a:rPr lang="en-US" sz="2400" dirty="0"/>
                  <a:t>Solution</a:t>
                </a:r>
              </a:p>
              <a:p>
                <a:r>
                  <a:rPr lang="en-US" sz="2400" dirty="0" err="1"/>
                  <a:t>cosB</a:t>
                </a:r>
                <a:r>
                  <a:rPr lang="en-US" sz="2400" dirty="0"/>
                  <a:t> =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𝑎𝑐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sup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2×12×6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=−0.3125 </a:t>
                </a:r>
              </a:p>
              <a:p>
                <a:r>
                  <a:rPr lang="en-US" sz="2400" dirty="0"/>
                  <a:t>∴B =(108.2099…)°</a:t>
                </a:r>
              </a:p>
              <a:p>
                <a:r>
                  <a:rPr lang="en-US" sz="2400" dirty="0"/>
                  <a:t>The magnitude of angle ABC is 108.21°, correct to two decimal places.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E29B84-C886-4343-B21B-9669A9A525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2" t="-21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8BA18DA-3319-4BF1-AD77-14B0573C5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135" y="941832"/>
            <a:ext cx="4577722" cy="206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3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1392-8331-402F-823E-B08C0837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DC191-E117-4920-B6D0-CA748A654F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Cosine rule</a:t>
                </a:r>
              </a:p>
              <a:p>
                <a:r>
                  <a:rPr lang="en-US" dirty="0"/>
                  <a:t>For triangle ABC: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=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−2bc cos A</a:t>
                </a:r>
              </a:p>
              <a:p>
                <a:r>
                  <a:rPr lang="en-US" sz="2400" dirty="0"/>
                  <a:t>or cos 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When to use the cosine rule:</a:t>
                </a:r>
              </a:p>
              <a:p>
                <a:r>
                  <a:rPr lang="en-US" dirty="0"/>
                  <a:t>1. two sides and the included angle are given (SAS)</a:t>
                </a:r>
              </a:p>
              <a:p>
                <a:r>
                  <a:rPr lang="en-US" dirty="0"/>
                  <a:t>2. three sides are given (SSS).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DC191-E117-4920-B6D0-CA748A654F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2" t="-1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E88E47F-401C-45EB-A07B-880F1A0C7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549" y="744763"/>
            <a:ext cx="6257466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0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381</Words>
  <Application>Microsoft Office PowerPoint</Application>
  <PresentationFormat>Widescreen</PresentationFormat>
  <Paragraphs>43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Tw Cen MT</vt:lpstr>
      <vt:lpstr>Tw Cen MT Condensed</vt:lpstr>
      <vt:lpstr>Wingdings 3</vt:lpstr>
      <vt:lpstr>Integral</vt:lpstr>
      <vt:lpstr>The cosine rule</vt:lpstr>
      <vt:lpstr>PowerPoint Presentation</vt:lpstr>
      <vt:lpstr>The cosine rule </vt:lpstr>
      <vt:lpstr>Cosine rule</vt:lpstr>
      <vt:lpstr>Cosine rule proof</vt:lpstr>
      <vt:lpstr>Two sides and the included angle SAS  example</vt:lpstr>
      <vt:lpstr>Three sides sss 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cosine rule</dc:title>
  <dc:creator>Lyn ZHANG</dc:creator>
  <cp:lastModifiedBy>Lyn ZHANG</cp:lastModifiedBy>
  <cp:revision>10</cp:revision>
  <dcterms:created xsi:type="dcterms:W3CDTF">2021-07-09T01:00:23Z</dcterms:created>
  <dcterms:modified xsi:type="dcterms:W3CDTF">2021-08-24T21:59:13Z</dcterms:modified>
</cp:coreProperties>
</file>