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2" r:id="rId3"/>
    <p:sldId id="268" r:id="rId4"/>
    <p:sldId id="258" r:id="rId5"/>
    <p:sldId id="259" r:id="rId6"/>
    <p:sldId id="269" r:id="rId7"/>
    <p:sldId id="270" r:id="rId8"/>
    <p:sldId id="260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7420D-98C0-4D9B-93E6-7C8B9DDF64A9}" type="datetimeFigureOut">
              <a:rPr lang="en-AU" smtClean="0"/>
              <a:t>27/08/2021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DE39A-86ED-4BE6-9EA1-2F4317FB1EB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1835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https://www.transum.org/Software/SW/Starter_of_the_day/Starter_April9.asp?init=44,45,46,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ADE39A-86ED-4BE6-9EA1-2F4317FB1EB5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7285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F6DDC-0858-42D0-9085-8FEA433E96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DA23F4-4C55-4F6F-9445-C1278F253C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3B5C1-19EC-49B5-9707-5DC6AAEA6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134B-4D9C-40E6-BD7B-7DBB42BCF9ED}" type="datetimeFigureOut">
              <a:rPr lang="en-AU" smtClean="0"/>
              <a:t>27/08/2021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05AA0-7EAF-4EF2-872B-B717D4036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56DE8-F798-4255-8068-57EC98196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9394-5FFA-44A6-A530-5179E752BD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7086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4D60C-7E6C-4B99-91FA-B2A058702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E1EA7C-9972-4BBB-BBDF-DCF7DFEA70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0D9B31-D34D-45DE-A95B-ECA70E219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134B-4D9C-40E6-BD7B-7DBB42BCF9ED}" type="datetimeFigureOut">
              <a:rPr lang="en-AU" smtClean="0"/>
              <a:t>27/08/2021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95693-56A1-4470-B43F-76A9BE525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D6F46-5F6D-4231-B222-5552DA58F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9394-5FFA-44A6-A530-5179E752BD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2194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33A99E-133A-452A-B43C-DB677A5367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1B4C0F-B952-4975-B95D-8E5536B2F5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325EC-B961-4632-85DB-A62C32BB3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134B-4D9C-40E6-BD7B-7DBB42BCF9ED}" type="datetimeFigureOut">
              <a:rPr lang="en-AU" smtClean="0"/>
              <a:t>27/08/2021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21571-619E-4C77-8743-93DAE4DDA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9A92B-2A72-4035-808A-71205B3EB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9394-5FFA-44A6-A530-5179E752BD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2098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533DE-41DF-4329-BED9-6AE99076E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99932-8A8C-4A8B-A300-0EB40198E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0DB4FB-1BD1-4CDA-8C37-9453539B5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134B-4D9C-40E6-BD7B-7DBB42BCF9ED}" type="datetimeFigureOut">
              <a:rPr lang="en-AU" smtClean="0"/>
              <a:t>27/08/2021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E93F9-3EA9-4513-B253-CA3FE2CC2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05670A-0A1B-4B6E-A37A-F47A53DA9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9394-5FFA-44A6-A530-5179E752BD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903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59523-A15C-4AE0-AFDB-88F848268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D70B1-C404-4446-BB40-138B91B30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A32E79-F908-4333-AC71-001558BBC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134B-4D9C-40E6-BD7B-7DBB42BCF9ED}" type="datetimeFigureOut">
              <a:rPr lang="en-AU" smtClean="0"/>
              <a:t>27/08/2021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A5A63E-766D-4985-890D-4F0AAD56F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E10C38-EC96-4630-A4B9-709C6FA24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9394-5FFA-44A6-A530-5179E752BD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4750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2F714-246C-4741-9E54-296477CDC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07128-3064-4DC6-A822-8501BA7666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D0B92D-2CC6-4A50-9036-BD137BF25F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BF5369-9863-4282-BD38-80A0B0137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134B-4D9C-40E6-BD7B-7DBB42BCF9ED}" type="datetimeFigureOut">
              <a:rPr lang="en-AU" smtClean="0"/>
              <a:t>27/08/2021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CC00C1-77EB-4D3E-A383-63CCE0DC5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1F597C-3D06-4BE1-A7CD-D74FF191A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9394-5FFA-44A6-A530-5179E752BD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8170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C3787-A357-4C59-A1A1-A723B4AAB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6DDFBA-5AEB-48F6-B8D2-D67B454B7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251DBF-2351-4ADD-8065-BCE51ECA53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F37E36-9631-4B79-8916-F844635FA6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CD17FE-2F71-42C7-B96D-21E13DB7DA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F0FFD-3CB0-4136-8269-6B879FD12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134B-4D9C-40E6-BD7B-7DBB42BCF9ED}" type="datetimeFigureOut">
              <a:rPr lang="en-AU" smtClean="0"/>
              <a:t>27/08/2021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CB4533-7F45-4821-8175-81869EF63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3A5E4A-960E-4FCF-9EED-3C38F41B3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9394-5FFA-44A6-A530-5179E752BD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539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436F7-3FAF-4C4F-9E2F-3259DCF45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6C8EDD-E882-4F84-8300-1E9A929E7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134B-4D9C-40E6-BD7B-7DBB42BCF9ED}" type="datetimeFigureOut">
              <a:rPr lang="en-AU" smtClean="0"/>
              <a:t>27/08/2021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5B7920-58DE-41A8-B79E-E2DD9DFB4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670B5F-A912-4526-B3F9-B547533CB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9394-5FFA-44A6-A530-5179E752BD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6292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A10217-31AB-42C7-9675-64644A9D3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134B-4D9C-40E6-BD7B-7DBB42BCF9ED}" type="datetimeFigureOut">
              <a:rPr lang="en-AU" smtClean="0"/>
              <a:t>27/08/2021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6088ED-C68E-4FA5-9F29-432D17CE4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ED3F63-55A6-487E-B2FC-253A5E81C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9394-5FFA-44A6-A530-5179E752BD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4844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D4861-3FDB-4CBA-A1FA-D76173ADE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B25E2-CFC6-4B14-B509-68BF5C808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E5DAC6-5CD0-4609-85F2-897DDAD740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DB1DB2-3B77-4747-A2A2-E2BEEBE00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134B-4D9C-40E6-BD7B-7DBB42BCF9ED}" type="datetimeFigureOut">
              <a:rPr lang="en-AU" smtClean="0"/>
              <a:t>27/08/2021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9E2D34-E032-4D0F-9444-1ADD29A8C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130E2E-A123-41CB-A294-C29162C48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9394-5FFA-44A6-A530-5179E752BD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2619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F2F0A-9D7C-4939-A656-540EC2216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0CE82C-B59F-4883-B652-28CCB5563B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6B971D-52C1-4936-B2F0-765EDE3D8F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E247BA-694A-4357-8B48-7D585EF80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134B-4D9C-40E6-BD7B-7DBB42BCF9ED}" type="datetimeFigureOut">
              <a:rPr lang="en-AU" smtClean="0"/>
              <a:t>27/08/2021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6DF6C8-7215-48A7-B5E6-EBCE8D74A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6F602E-3ADA-4A0B-B02F-EDBACEEA4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9394-5FFA-44A6-A530-5179E752BD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6185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FCF169-5129-4024-81C4-999B511EC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63C18E-35E8-4714-B095-8F97BC03E4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A936B-7A82-406A-816A-8EA0B6585D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0134B-4D9C-40E6-BD7B-7DBB42BCF9ED}" type="datetimeFigureOut">
              <a:rPr lang="en-AU" smtClean="0"/>
              <a:t>27/08/2021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56236-CB48-49B8-AE22-19AF5AD7BC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0FF312-C5D3-4493-A14A-7DD875AA14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A9394-5FFA-44A6-A530-5179E752BD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913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ath.stackexchange.com/questions/3133749/finding-ratio-if-area-of-triangles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1DABF-83B1-471B-93D4-52BB4F6452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8048" y="0"/>
            <a:ext cx="9144000" cy="2387600"/>
          </a:xfrm>
        </p:spPr>
        <p:txBody>
          <a:bodyPr/>
          <a:lstStyle/>
          <a:p>
            <a:r>
              <a:rPr lang="en-US" dirty="0"/>
              <a:t>The area of a triangle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2EE80B-C8F2-497B-8414-FFDA846AE6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8512" y="2814639"/>
            <a:ext cx="9144000" cy="1655762"/>
          </a:xfrm>
        </p:spPr>
        <p:txBody>
          <a:bodyPr/>
          <a:lstStyle/>
          <a:p>
            <a:r>
              <a:rPr lang="en-US" dirty="0"/>
              <a:t>13D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80650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DE3239E-DFC0-4804-9827-16FA5914B0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540" y="0"/>
            <a:ext cx="11272804" cy="5215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780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6000"/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8184E-CD04-412C-BF86-83FF87BD6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4614" y="218471"/>
            <a:ext cx="10515600" cy="1325563"/>
          </a:xfrm>
        </p:spPr>
        <p:txBody>
          <a:bodyPr/>
          <a:lstStyle/>
          <a:p>
            <a:r>
              <a:rPr lang="en-US" dirty="0"/>
              <a:t>The area of a triangle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34A34FEC-0840-4809-9685-9C53547330B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The area of a triangle is given by</a:t>
                </a:r>
              </a:p>
              <a:p>
                <a:r>
                  <a:rPr lang="en-US" dirty="0"/>
                  <a:t>Area=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×base </a:t>
                </a:r>
                <a:r>
                  <a:rPr lang="en-US" dirty="0" err="1"/>
                  <a:t>length×height</a:t>
                </a:r>
                <a:r>
                  <a:rPr lang="en-US" dirty="0"/>
                  <a:t>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bh</a:t>
                </a:r>
              </a:p>
              <a:p>
                <a:r>
                  <a:rPr lang="en-US" dirty="0"/>
                  <a:t>By observing that h=c </a:t>
                </a:r>
                <a:r>
                  <a:rPr lang="en-US" dirty="0" err="1"/>
                  <a:t>sinA</a:t>
                </a:r>
                <a:r>
                  <a:rPr lang="en-US" dirty="0"/>
                  <a:t>, we obtain the following formula.</a:t>
                </a:r>
              </a:p>
              <a:p>
                <a:r>
                  <a:rPr lang="en-US" dirty="0"/>
                  <a:t>For triangle ABC:</a:t>
                </a:r>
              </a:p>
              <a:p>
                <a:r>
                  <a:rPr lang="en-US" dirty="0"/>
                  <a:t>Area=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bcsinA</a:t>
                </a:r>
              </a:p>
              <a:p>
                <a:r>
                  <a:rPr lang="en-US" dirty="0"/>
                  <a:t>That is, the area is half the product of the lengths of two sides and the sine of the angle included between them.</a:t>
                </a:r>
                <a:endParaRPr lang="en-AU" dirty="0"/>
              </a:p>
            </p:txBody>
          </p:sp>
        </mc:Choice>
        <mc:Fallback xmlns="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34A34FEC-0840-4809-9685-9C53547330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50F07D6D-46B2-4969-A387-F1FAE734CC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13150" y="681037"/>
            <a:ext cx="4278036" cy="228161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46910D8-0DC9-4F91-9D74-8912ACC4A15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42271" y="3550492"/>
            <a:ext cx="2819794" cy="1019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584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6000"/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8184E-CD04-412C-BF86-83FF87BD6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7619" y="232121"/>
            <a:ext cx="10515600" cy="1325563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34A34FEC-0840-4809-9685-9C53547330B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Find the area of triangle ABC shown in the diagram.</a:t>
                </a:r>
              </a:p>
              <a:p>
                <a:r>
                  <a:rPr lang="en-US" dirty="0"/>
                  <a:t>Solution</a:t>
                </a:r>
              </a:p>
              <a:p>
                <a:r>
                  <a:rPr lang="en-US" dirty="0"/>
                  <a:t>Area=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×7.2×6.5sin140°=15.04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(correct to two decimal places)</a:t>
                </a:r>
                <a:endParaRPr lang="en-AU" dirty="0"/>
              </a:p>
            </p:txBody>
          </p:sp>
        </mc:Choice>
        <mc:Fallback xmlns="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34A34FEC-0840-4809-9685-9C53547330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88AF7A58-61FB-4696-BFF1-06E48ABC5F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89146" y="4512683"/>
            <a:ext cx="4702854" cy="1664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20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6000"/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8184E-CD04-412C-BF86-83FF87BD6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116" y="132370"/>
            <a:ext cx="10515600" cy="831908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34A34FEC-0840-4809-9685-9C53547330B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6007" y="964278"/>
                <a:ext cx="11754197" cy="5761352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Find the area of each of the following triangles, correct to three decimal places:</a:t>
                </a:r>
              </a:p>
              <a:p>
                <a:r>
                  <a:rPr lang="en-US" dirty="0"/>
                  <a:t>Solution</a:t>
                </a:r>
              </a:p>
              <a:p>
                <a:r>
                  <a:rPr lang="en-US" dirty="0"/>
                  <a:t>Using the cosine rule: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6.4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−2×6.4×10cosC </a:t>
                </a:r>
              </a:p>
              <a:p>
                <a:r>
                  <a:rPr lang="en-US" dirty="0"/>
                  <a:t>64 =140.96−128cosC </a:t>
                </a:r>
              </a:p>
              <a:p>
                <a:r>
                  <a:rPr lang="en-US" dirty="0" err="1"/>
                  <a:t>cosC</a:t>
                </a:r>
                <a:r>
                  <a:rPr lang="en-US" dirty="0"/>
                  <a:t> =0.60125 </a:t>
                </a:r>
              </a:p>
              <a:p>
                <a:r>
                  <a:rPr lang="en-US" dirty="0"/>
                  <a:t>∴ C° =(53.0405…)° (store exact value on your calculator)</a:t>
                </a:r>
              </a:p>
              <a:p>
                <a:r>
                  <a:rPr lang="en-US" dirty="0"/>
                  <a:t>Area △ABC 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×6.4×10×sinC=25.570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(correct to three decimal places)</a:t>
                </a:r>
              </a:p>
            </p:txBody>
          </p:sp>
        </mc:Choice>
        <mc:Fallback xmlns="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34A34FEC-0840-4809-9685-9C53547330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6007" y="964278"/>
                <a:ext cx="11754197" cy="5761352"/>
              </a:xfrm>
              <a:blipFill>
                <a:blip r:embed="rId4"/>
                <a:stretch>
                  <a:fillRect l="-934" t="-169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36ED667D-0EE7-401C-908E-62D9ED456D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49622" y="1796186"/>
            <a:ext cx="2476371" cy="2880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82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6000"/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8184E-CD04-412C-BF86-83FF87BD6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116" y="132370"/>
            <a:ext cx="10515600" cy="831908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34A34FEC-0840-4809-9685-9C53547330B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6007" y="964278"/>
                <a:ext cx="11754197" cy="5761352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Find the area of each of the following triangles, correct to three decimal places:</a:t>
                </a:r>
              </a:p>
              <a:p>
                <a:r>
                  <a:rPr lang="en-US" dirty="0"/>
                  <a:t>Solution</a:t>
                </a:r>
              </a:p>
              <a:p>
                <a:r>
                  <a:rPr lang="en-US" dirty="0"/>
                  <a:t>Note that E°=(180−(70+85))°=25°.</a:t>
                </a:r>
              </a:p>
              <a:p>
                <a:r>
                  <a:rPr lang="en-US" dirty="0"/>
                  <a:t>Using the sine rule:</a:t>
                </a:r>
              </a:p>
              <a:p>
                <a:r>
                  <a:rPr lang="en-US" dirty="0"/>
                  <a:t>DF =sin25°×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.2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a:rPr lang="en-US" dirty="0">
                            <a:latin typeface="Cambria Math" panose="02040503050406030204" pitchFamily="18" charset="0"/>
                          </a:rPr>
                          <m:t>85°</m:t>
                        </m:r>
                      </m:den>
                    </m:f>
                  </m:oMath>
                </a14:m>
                <a:r>
                  <a:rPr lang="en-US" dirty="0"/>
                  <a:t> =3.4787… (store exact value on your calculator) </a:t>
                </a:r>
              </a:p>
              <a:p>
                <a:r>
                  <a:rPr lang="en-US" dirty="0"/>
                  <a:t>Area △DEF 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×8.2×DF×sin70°=13.403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(correct to three decimal places)</a:t>
                </a:r>
              </a:p>
            </p:txBody>
          </p:sp>
        </mc:Choice>
        <mc:Fallback xmlns="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34A34FEC-0840-4809-9685-9C53547330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6007" y="964278"/>
                <a:ext cx="11754197" cy="5761352"/>
              </a:xfrm>
              <a:blipFill>
                <a:blip r:embed="rId4"/>
                <a:stretch>
                  <a:fillRect l="-934" t="-169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0850C3E5-C840-4B58-8E9B-0DFB48FD8E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1902" y="1714261"/>
            <a:ext cx="2867425" cy="1714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23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6000"/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8184E-CD04-412C-BF86-83FF87BD6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116" y="132370"/>
            <a:ext cx="10515600" cy="831908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34A34FEC-0840-4809-9685-9C53547330B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6007" y="964278"/>
                <a:ext cx="11754197" cy="5761352"/>
              </a:xfrm>
            </p:spPr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Find the area of each of the following triangles, correct to three decimal places: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Solution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Using the sine rule:</a:t>
                </a:r>
              </a:p>
              <a:p>
                <a:r>
                  <a:rPr lang="en-US" dirty="0" err="1">
                    <a:solidFill>
                      <a:schemeClr val="tx1"/>
                    </a:solidFill>
                  </a:rPr>
                  <a:t>sinI</a:t>
                </a:r>
                <a:r>
                  <a:rPr lang="en-US" dirty="0">
                    <a:solidFill>
                      <a:schemeClr val="tx1"/>
                    </a:solidFill>
                  </a:rPr>
                  <a:t> =10×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12°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=0.2970…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∴ I° =(180−17.27…)° (since I is an obtuse angle) 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=(162.72…)° (store exact value on your calculator)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∴ G° =(180−(12+I))° =(5.27…)° (store exact value on your calculator) 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Area △GHI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×10×7×sinG=3.220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(correct to three decimal places)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34A34FEC-0840-4809-9685-9C53547330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6007" y="964278"/>
                <a:ext cx="11754197" cy="5761352"/>
              </a:xfrm>
              <a:blipFill>
                <a:blip r:embed="rId4"/>
                <a:stretch>
                  <a:fillRect l="-934" t="-169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C006A887-72E1-4A43-A87F-9F5F6719B0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66867" y="1796186"/>
            <a:ext cx="3120527" cy="229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033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6000"/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8184E-CD04-412C-BF86-83FF87BD6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34A34FEC-0840-4809-9685-9C53547330B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For triangle ABC:</a:t>
                </a:r>
              </a:p>
              <a:p>
                <a:r>
                  <a:rPr lang="en-US" dirty="0"/>
                  <a:t>Area=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bcsinA</a:t>
                </a:r>
              </a:p>
              <a:p>
                <a:r>
                  <a:rPr lang="en-US" dirty="0"/>
                  <a:t>That is, the area is half the product of the lengths of two sides and the sine of the angle included between them.</a:t>
                </a:r>
                <a:endParaRPr lang="en-AU" dirty="0"/>
              </a:p>
            </p:txBody>
          </p:sp>
        </mc:Choice>
        <mc:Fallback xmlns="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34A34FEC-0840-4809-9685-9C53547330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995F3E7D-69DC-435E-8995-5EE6018C7B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99699" y="4625355"/>
            <a:ext cx="4292301" cy="1551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097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6000"/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A665AF8D-A864-4A43-9C63-ECBF16C373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3372" y="0"/>
            <a:ext cx="10073670" cy="6156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798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</TotalTime>
  <Words>416</Words>
  <Application>Microsoft Office PowerPoint</Application>
  <PresentationFormat>Widescreen</PresentationFormat>
  <Paragraphs>44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The area of a triangle</vt:lpstr>
      <vt:lpstr>PowerPoint Presentation</vt:lpstr>
      <vt:lpstr>The area of a triangle </vt:lpstr>
      <vt:lpstr>Example </vt:lpstr>
      <vt:lpstr>Example </vt:lpstr>
      <vt:lpstr>Example </vt:lpstr>
      <vt:lpstr>Example </vt:lpstr>
      <vt:lpstr>Section 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area of a triangle</dc:title>
  <dc:creator>Lyn ZHANG</dc:creator>
  <cp:lastModifiedBy>Lyn ZHANG</cp:lastModifiedBy>
  <cp:revision>10</cp:revision>
  <dcterms:created xsi:type="dcterms:W3CDTF">2021-07-09T01:49:15Z</dcterms:created>
  <dcterms:modified xsi:type="dcterms:W3CDTF">2021-08-26T22:16:31Z</dcterms:modified>
</cp:coreProperties>
</file>