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76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DC46B-B9FA-4CBC-8827-5EE40AE3B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24E1D7-EDF7-4C58-A00C-3E60E4A03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91B9A-B4BF-4D9A-AA35-3B66A990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29A14-D567-45AB-9770-27AC9E38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5F6D1-246A-499C-AFF2-5F9B6DD4D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479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056F0-EEE7-4B65-A5D3-695EE118C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9D8DC-0832-4B4E-9197-9AC699325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27A0C-A60A-4A8E-9797-08BEC48D4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BB800-4838-4F1F-9E58-AAFC1F0CE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A787-0288-4FD3-91EC-E80005B2B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219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19343A-0DA1-431E-B310-A91ECB842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65EC8-30C7-45FF-AED3-11A848331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97C99-4EE5-4202-BCEC-170461DFF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D6E85-F6CE-431D-997B-8F625D886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06487-4589-4FEA-A1CE-C5CE998A1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888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7530-C6C3-46BF-AB13-FE60958D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2D8E8-E567-40BD-BFA4-99D6C18C3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B0355-8420-4662-96E4-371C9100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FC5EB-D76B-4B50-80E1-B65A3065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27F3-D366-4F9E-BB22-0BB38023C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14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52C9E-82AB-421B-A1C2-C19FF7D5A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E5B2B-F364-4AB4-AADD-BB43C3B17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0AB59-904E-4DB8-B1AB-68610B71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9034C-2A74-4C62-ACD1-53D46F05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B7A0F-BB5B-4A04-963F-406F537C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044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8027D-4299-4AF9-808E-2A3A2905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8CC4-63A0-47E1-8259-0CF5786F7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3A0D27-F3EE-4237-AE80-649D1DBF6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77033-029C-4978-AF9D-E53CAF48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1D615-9C08-4612-9112-11C348698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3F389-7E27-4B13-8EDE-4498B894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719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7916A-A447-4152-B3CD-AA3A63513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C7B5A-51C8-46E2-BF90-188A470D2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56ACC0-6D7A-4FBB-8AF9-261A60B90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D785D0-9746-4130-8D65-9737A2FE5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22E7F-2269-4308-896B-9D295EDF7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0660DC-D3E0-4F5A-916D-2DE4F9F83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5533FA-FF5A-4FC5-ACDB-E1728767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67301A-CC5B-465E-9F9B-16E23D0F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068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F2822-80E8-4068-9584-A7104148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DD1A9-E921-4599-A8BE-48DBBE7B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018383-D679-45C6-B933-0EA62316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70912-156D-4EE2-B4D4-CE083ACE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74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3B4351-DC66-453B-991B-94BF34C8E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2F030E-698B-4652-8720-FDB29022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85D6C-39D1-4914-B8C3-A6DA8DED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770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E0CCF-0E22-4A8B-8806-918DCD09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FA34A-6374-490D-BCCD-0F2541F06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8A14D-7821-4311-B78D-A8A6DE819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36158-D949-4E65-B944-996C2323F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BCED5-2EE9-4756-A13C-20330891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5E25-FA11-4212-9D8D-4DF5075C2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85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DE129-B6DC-4F34-86AC-EE8324304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A75419-3069-48F8-B018-B58E8E252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8DD82-1A34-41D4-A955-2B4E209FF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714AC-93D1-4F6F-A02E-E7ED5C1C6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ABC07-7966-4E87-A1DE-6C1EDC828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3ABAE-A53E-4363-BD86-355AF491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708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F5EF50-4F1E-4BD8-84B9-41019BDD9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41E39-5BE6-4441-8303-13D1A63B4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656D6-7978-4232-8046-F0E1178B3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5E9-3A9D-4FB1-8043-0EB55C7AB5EB}" type="datetimeFigureOut">
              <a:rPr lang="en-AU" smtClean="0"/>
              <a:t>25/08/2021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69490-31C1-4341-85CA-45B78B1DC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33FDD-745E-4AA5-A90F-3B58AD0BF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11ED-240D-49AA-BA0E-BB419BFBE0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197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ircleAnnotated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tionary.org/wiki/segmen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8B9C4-DFCF-4D30-A681-AC0B5E6D8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9152" y="1115877"/>
            <a:ext cx="9144000" cy="983739"/>
          </a:xfrm>
        </p:spPr>
        <p:txBody>
          <a:bodyPr/>
          <a:lstStyle/>
          <a:p>
            <a:r>
              <a:rPr lang="en-AU" dirty="0"/>
              <a:t>Circle mensuration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FA1D1A-096B-4030-B5ED-611CC417F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63104" y="2601119"/>
            <a:ext cx="9144000" cy="1655762"/>
          </a:xfrm>
        </p:spPr>
        <p:txBody>
          <a:bodyPr/>
          <a:lstStyle/>
          <a:p>
            <a:r>
              <a:rPr lang="en-AU" dirty="0"/>
              <a:t>13E</a:t>
            </a:r>
          </a:p>
        </p:txBody>
      </p:sp>
    </p:spTree>
    <p:extLst>
      <p:ext uri="{BB962C8B-B14F-4D97-AF65-F5344CB8AC3E}">
        <p14:creationId xmlns:p14="http://schemas.microsoft.com/office/powerpoint/2010/main" val="1674068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Area of a segment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area of the shaded segment is found by subtracting the area of △AOB from the area of the minor sector OAB.</a:t>
                </a:r>
              </a:p>
              <a:p>
                <a:r>
                  <a:rPr lang="en-US" dirty="0"/>
                  <a:t>Using degrees: Area of segment=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𝟑𝟔𝟎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sinθ</a:t>
                </a:r>
              </a:p>
              <a:p>
                <a:r>
                  <a:rPr lang="en-US" dirty="0"/>
                  <a:t>Using radians: Area of segment=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θ−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sinθ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C7C609A-822C-4EE3-9AEC-7D51E3D98D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7705" y="2992429"/>
            <a:ext cx="2946095" cy="29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97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82896"/>
                <a:ext cx="10515600" cy="4640411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dirty="0"/>
                  <a:t>A circle, with </a:t>
                </a:r>
                <a:r>
                  <a:rPr lang="en-US" dirty="0" err="1"/>
                  <a:t>centre</a:t>
                </a:r>
                <a:r>
                  <a:rPr lang="en-US" dirty="0"/>
                  <a:t> O and radius length 20 cm, has a chord AB that is 10cm from the </a:t>
                </a:r>
                <a:r>
                  <a:rPr lang="en-US" dirty="0" err="1"/>
                  <a:t>centre</a:t>
                </a:r>
                <a:r>
                  <a:rPr lang="en-US" dirty="0"/>
                  <a:t> of the circle. Calculate the area of the minor segment formed by this chord.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Solution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The area of the segment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(θ−</a:t>
                </a:r>
                <a:r>
                  <a:rPr lang="en-US" dirty="0" err="1"/>
                  <a:t>sinθ</a:t>
                </a:r>
                <a:r>
                  <a:rPr lang="en-US" dirty="0"/>
                  <a:t>). We know r=20, but we need to find θ.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In △OCB: 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 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  </a:t>
                </a:r>
                <a:r>
                  <a:rPr lang="en-US" dirty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  </a:t>
                </a:r>
                <a:r>
                  <a:rPr lang="en-US" dirty="0">
                    <a:sym typeface="Wingdings" panose="05000000000000000000" pitchFamily="2" charset="2"/>
                  </a:rPr>
                  <a:t>  </a:t>
                </a:r>
                <a:r>
                  <a:rPr lang="en-US" dirty="0"/>
                  <a:t>∴ θ 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Area of segment 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−sin(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))=200(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)=200(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dirty="0"/>
                  <a:t> )=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82896"/>
                <a:ext cx="10515600" cy="4640411"/>
              </a:xfrm>
              <a:blipFill>
                <a:blip r:embed="rId4"/>
                <a:stretch>
                  <a:fillRect l="-812" t="-657" r="-2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16FD7F1-5019-4B93-8A2C-D0B451ECF3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4880" y="0"/>
            <a:ext cx="2224693" cy="172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71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87837"/>
                <a:ext cx="10515600" cy="4689126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AU" dirty="0">
                    <a:solidFill>
                      <a:srgbClr val="FF0000"/>
                    </a:solidFill>
                  </a:rPr>
                  <a:t>Circle mensuration formulas with </a:t>
                </a:r>
                <a:r>
                  <a:rPr lang="el-GR" dirty="0">
                    <a:solidFill>
                      <a:srgbClr val="FF0000"/>
                    </a:solidFill>
                  </a:rPr>
                  <a:t>θ </a:t>
                </a:r>
                <a:r>
                  <a:rPr lang="en-AU" dirty="0">
                    <a:solidFill>
                      <a:srgbClr val="FF0000"/>
                    </a:solidFill>
                  </a:rPr>
                  <a:t>in radians</a:t>
                </a:r>
              </a:p>
              <a:p>
                <a:r>
                  <a:rPr lang="en-AU" dirty="0"/>
                  <a:t>Arc length=r</a:t>
                </a:r>
                <a:r>
                  <a:rPr lang="el-GR" dirty="0"/>
                  <a:t>θ</a:t>
                </a:r>
              </a:p>
              <a:p>
                <a:r>
                  <a:rPr lang="en-AU" dirty="0"/>
                  <a:t>Chord length=2rsin(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l-GR" b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l-GR" dirty="0"/>
                  <a:t>)</a:t>
                </a:r>
              </a:p>
              <a:p>
                <a:r>
                  <a:rPr lang="en-AU" dirty="0"/>
                  <a:t>Area of sector=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θ</a:t>
                </a:r>
              </a:p>
              <a:p>
                <a:r>
                  <a:rPr lang="en-AU" dirty="0"/>
                  <a:t>Area of segment=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(</a:t>
                </a:r>
                <a:r>
                  <a:rPr lang="el-GR" dirty="0"/>
                  <a:t>θ−</a:t>
                </a:r>
                <a:r>
                  <a:rPr lang="en-AU" dirty="0"/>
                  <a:t>sin</a:t>
                </a:r>
                <a:r>
                  <a:rPr lang="el-GR" dirty="0"/>
                  <a:t>θ)</a:t>
                </a:r>
              </a:p>
              <a:p>
                <a:pPr marL="0" indent="0">
                  <a:buNone/>
                </a:pPr>
                <a:r>
                  <a:rPr lang="en-AU" dirty="0">
                    <a:solidFill>
                      <a:srgbClr val="FF0000"/>
                    </a:solidFill>
                  </a:rPr>
                  <a:t>Circle mensuration formulas with </a:t>
                </a:r>
                <a:r>
                  <a:rPr lang="el-GR" dirty="0">
                    <a:solidFill>
                      <a:srgbClr val="FF0000"/>
                    </a:solidFill>
                  </a:rPr>
                  <a:t>θ </a:t>
                </a:r>
                <a:r>
                  <a:rPr lang="en-AU" dirty="0">
                    <a:solidFill>
                      <a:srgbClr val="FF0000"/>
                    </a:solidFill>
                  </a:rPr>
                  <a:t>in degrees</a:t>
                </a:r>
              </a:p>
              <a:p>
                <a:r>
                  <a:rPr lang="en-AU" dirty="0"/>
                  <a:t>Arc length=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dirty="0" smtClean="0"/>
                          <m:t>π</m:t>
                        </m:r>
                        <m:r>
                          <m:rPr>
                            <m:nor/>
                          </m:rPr>
                          <a:rPr lang="en-AU" dirty="0" smtClean="0"/>
                          <m:t>r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𝟏𝟖𝟎</m:t>
                        </m:r>
                      </m:den>
                    </m:f>
                    <m:r>
                      <a:rPr lang="el-GR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  <a:p>
                <a:r>
                  <a:rPr lang="en-AU" dirty="0"/>
                  <a:t>Chord length=2rsin(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l-GR" b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l-GR" dirty="0"/>
                  <a:t>)</a:t>
                </a:r>
              </a:p>
              <a:p>
                <a:r>
                  <a:rPr lang="en-AU" dirty="0"/>
                  <a:t>Area of sector=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𝟑𝟔𝟎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  <a:p>
                <a:r>
                  <a:rPr lang="en-AU" dirty="0"/>
                  <a:t>Area of segment=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𝟑𝟔𝟎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sinθ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87837"/>
                <a:ext cx="10515600" cy="4689126"/>
              </a:xfrm>
              <a:blipFill>
                <a:blip r:embed="rId4"/>
                <a:stretch>
                  <a:fillRect l="-754" t="-273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0BDCE-87C4-426B-B3DD-C692AAF98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diagram, the circle has </a:t>
            </a:r>
            <a:r>
              <a:rPr lang="en-US" dirty="0" err="1"/>
              <a:t>centre</a:t>
            </a:r>
            <a:r>
              <a:rPr lang="en-US" dirty="0"/>
              <a:t> O.</a:t>
            </a:r>
          </a:p>
          <a:p>
            <a:r>
              <a:rPr lang="en-US" dirty="0"/>
              <a:t>Chords A chord of a circle is a line segment with endpoints on the circle; e.g. line segment AB in the diagram. A chord passing through the </a:t>
            </a:r>
            <a:r>
              <a:rPr lang="en-US" dirty="0" err="1"/>
              <a:t>centre</a:t>
            </a:r>
            <a:r>
              <a:rPr lang="en-US" dirty="0"/>
              <a:t> of the circle is called a diameter; e.g. line segment CD in the diagram.</a:t>
            </a:r>
          </a:p>
          <a:p>
            <a:r>
              <a:rPr lang="en-US" dirty="0"/>
              <a:t>Arcs Any two points on a circle divide the circle into arcs. The shorter arc is called the minor arc and the longer is the major arc. In the diagram, arc ACB is a minor arc and arc ADB is a major arc. The arcs DAC and DBC are called semicircular arcs.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14E825-B98C-474B-BD21-4D2DE14AE7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3260" y="175066"/>
            <a:ext cx="2138491" cy="193904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5F0E47E-1319-47D0-A387-B815341E4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309" y="175066"/>
            <a:ext cx="2138491" cy="219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67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0BDCE-87C4-426B-B3DD-C692AAF98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4" y="2357671"/>
            <a:ext cx="10515600" cy="4351338"/>
          </a:xfrm>
        </p:spPr>
        <p:txBody>
          <a:bodyPr/>
          <a:lstStyle/>
          <a:p>
            <a:r>
              <a:rPr lang="en-US" dirty="0"/>
              <a:t>Segments Every chord divides the interior of a circle into two regions called segments. The smaller is called the minor segment and the larger is the major segment. In the above diagram, the minor segment has been shaded.</a:t>
            </a:r>
          </a:p>
          <a:p>
            <a:r>
              <a:rPr lang="en-US" dirty="0"/>
              <a:t>Sectors Two radii and an arc define a region called a sector. In this diagram, with circle </a:t>
            </a:r>
            <a:r>
              <a:rPr lang="en-US" dirty="0" err="1"/>
              <a:t>centre</a:t>
            </a:r>
            <a:r>
              <a:rPr lang="en-US" dirty="0"/>
              <a:t> O, the shaded region is a minor sector and the unshaded region is a major sector.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8365C8-A70C-4D5D-9173-8F8DC541F3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9889" y="347546"/>
            <a:ext cx="1971950" cy="1676634"/>
          </a:xfrm>
          <a:prstGeom prst="rect">
            <a:avLst/>
          </a:prstGeom>
        </p:spPr>
      </p:pic>
      <p:sp>
        <p:nvSpPr>
          <p:cNvPr id="7" name="AutoShape 4" descr="Circle Sector and Segment">
            <a:extLst>
              <a:ext uri="{FF2B5EF4-FFF2-40B4-BE49-F238E27FC236}">
                <a16:creationId xmlns:a16="http://schemas.microsoft.com/office/drawing/2014/main" id="{A2E650EA-6D2A-40C7-8B77-C687CD8AFA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056" name="Picture 8" descr="Green Circle png download - 1200*1200 - Free Transparent Circular Sector  png Download. - CleanPNG / KissPNG">
            <a:extLst>
              <a:ext uri="{FF2B5EF4-FFF2-40B4-BE49-F238E27FC236}">
                <a16:creationId xmlns:a16="http://schemas.microsoft.com/office/drawing/2014/main" id="{78D1CC10-AA76-4F66-9612-1D39E7F5B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617" y="376708"/>
            <a:ext cx="1814217" cy="181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425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Arc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circle in the diagram has </a:t>
                </a:r>
                <a:r>
                  <a:rPr lang="en-US" dirty="0" err="1"/>
                  <a:t>centre</a:t>
                </a:r>
                <a:r>
                  <a:rPr lang="en-US" dirty="0"/>
                  <a:t> O and radius r. The arc ACB and the corresponding chord AB are said to subtend the angle ∠AOB at the </a:t>
                </a:r>
                <a:r>
                  <a:rPr lang="en-US" dirty="0" err="1"/>
                  <a:t>centre</a:t>
                </a:r>
                <a:r>
                  <a:rPr lang="en-US" dirty="0"/>
                  <a:t> of the circle.</a:t>
                </a:r>
              </a:p>
              <a:p>
                <a:r>
                  <a:rPr lang="en-US" dirty="0"/>
                  <a:t>The magnitude θ° of angle ∠AOB is a fraction of 360°. The length ℓ of arc ACB will be the same fraction of the circumference of the circle, 2πr.</a:t>
                </a:r>
              </a:p>
              <a:p>
                <a:r>
                  <a:rPr lang="en-US" b="1" dirty="0"/>
                  <a:t>Length of an arc using degrees</a:t>
                </a:r>
              </a:p>
              <a:p>
                <a:r>
                  <a:rPr lang="en-US" b="1" dirty="0"/>
                  <a:t>ℓ=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𝟑𝟔𝟎</m:t>
                        </m:r>
                      </m:den>
                    </m:f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×2πr</a:t>
                </a:r>
                <a:r>
                  <a:rPr lang="en-US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𝟏𝟖𝟎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(where θ is measured in degrees)</a:t>
                </a:r>
                <a:endParaRPr lang="en-AU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6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4936ACF-0DAE-4A49-AE9F-00F284AF59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3447" y="45339"/>
            <a:ext cx="2057687" cy="17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4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Arc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/>
                  <a:t>Radian measure of angles is introduced in Mathematical Methods Units 1 &amp; 2.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We recall that, in the unit circle, an arc of length θ units subtends an angle of θ radians at the </a:t>
                </a:r>
                <a:r>
                  <a:rPr lang="en-US" dirty="0" err="1"/>
                  <a:t>centre</a:t>
                </a:r>
                <a:r>
                  <a:rPr lang="en-US" dirty="0"/>
                  <a:t>. A circle of radius r is similar to the unit circle, with similarity factor r, and therefore an arc of length </a:t>
                </a:r>
                <a:r>
                  <a:rPr lang="en-US" dirty="0" err="1"/>
                  <a:t>rθ</a:t>
                </a:r>
                <a:r>
                  <a:rPr lang="en-US" dirty="0"/>
                  <a:t> units subtends an angle of θ radians at the </a:t>
                </a:r>
                <a:r>
                  <a:rPr lang="en-US" dirty="0" err="1"/>
                  <a:t>centre</a:t>
                </a:r>
                <a:r>
                  <a:rPr lang="en-US" dirty="0"/>
                  <a:t>.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b="1" dirty="0"/>
                  <a:t>Length of an arc using radians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b="1" dirty="0"/>
                  <a:t>ℓ=</a:t>
                </a:r>
                <a:r>
                  <a:rPr lang="en-US" b="1" dirty="0" err="1"/>
                  <a:t>rθ</a:t>
                </a:r>
                <a:r>
                  <a:rPr lang="en-US" b="1" dirty="0"/>
                  <a:t>(where θ is measured in radians)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b="1" dirty="0" err="1"/>
                  <a:t>Note:As</a:t>
                </a:r>
                <a:r>
                  <a:rPr lang="en-US" b="1" dirty="0"/>
                  <a:t> there are 2π radians in a circle, the arc length is ℓ=</a:t>
                </a:r>
                <a:r>
                  <a:rPr lang="en-US" b="1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l-GR" b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dirty="0" smtClean="0">
                            <a:latin typeface="Cambria Math" panose="02040503050406030204" pitchFamily="18" charset="0"/>
                          </a:rPr>
                          <m:t>𝛑</m:t>
                        </m:r>
                      </m:den>
                    </m:f>
                  </m:oMath>
                </a14:m>
                <a:r>
                  <a:rPr lang="en-US" b="1" dirty="0"/>
                  <a:t>×2πr=</a:t>
                </a:r>
                <a:r>
                  <a:rPr lang="en-US" b="1" dirty="0" err="1"/>
                  <a:t>rθ</a:t>
                </a:r>
                <a:r>
                  <a:rPr lang="en-US" b="1" dirty="0"/>
                  <a:t>.</a:t>
                </a:r>
                <a:endParaRPr lang="en-AU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28" t="-1120" b="-16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4936ACF-0DAE-4A49-AE9F-00F284AF59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3447" y="45339"/>
            <a:ext cx="2057687" cy="17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9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Chord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AU" dirty="0"/>
                  <a:t>In triangle OAP: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AP=</a:t>
                </a:r>
                <a:r>
                  <a:rPr lang="en-AU" dirty="0" err="1"/>
                  <a:t>rsin</a:t>
                </a:r>
                <a:r>
                  <a:rPr lang="en-AU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l-GR" b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l-GR" dirty="0"/>
                  <a:t>)</a:t>
                </a:r>
                <a:endParaRPr lang="en-US" dirty="0"/>
              </a:p>
              <a:p>
                <a:pPr>
                  <a:lnSpc>
                    <a:spcPct val="100000"/>
                  </a:lnSpc>
                </a:pPr>
                <a:r>
                  <a:rPr lang="el-GR" dirty="0"/>
                  <a:t>∴</a:t>
                </a:r>
                <a:r>
                  <a:rPr lang="en-US" dirty="0"/>
                  <a:t> </a:t>
                </a:r>
                <a:r>
                  <a:rPr lang="en-AU" dirty="0"/>
                  <a:t>AB=2rsin(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l-GR" b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l-GR" dirty="0"/>
                  <a:t>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12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2B0EC42-DE33-40B3-9E09-FA5ABB8358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1592" y="374853"/>
            <a:ext cx="5354197" cy="2766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5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Area of a sector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magnitude θ° of angle ∠AOB is a fraction of 360°. The area of the sector will be the same fraction of the area of the circle, πr2.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Using degrees: Area of sector=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𝟑𝟔𝟎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Using radians: Area of sector=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θ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661" r="-8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07984A8-B828-461E-A626-E8AA683E40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3418" y="3103595"/>
            <a:ext cx="3073368" cy="307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217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1750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46876"/>
                <a:ext cx="10515600" cy="5030087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The circle shown has </a:t>
                </a:r>
                <a:r>
                  <a:rPr lang="en-US" dirty="0" err="1"/>
                  <a:t>centre</a:t>
                </a:r>
                <a:r>
                  <a:rPr lang="en-US" dirty="0"/>
                  <a:t> O and radius length 10 cm. The angle subtended at O by arc ACB has magnitude 120°. Find:</a:t>
                </a:r>
              </a:p>
              <a:p>
                <a:pPr marL="0" indent="0">
                  <a:buNone/>
                </a:pPr>
                <a:r>
                  <a:rPr lang="en-US" dirty="0"/>
                  <a:t>1. the exact length of the chord AB</a:t>
                </a:r>
              </a:p>
              <a:p>
                <a:pPr marL="0" indent="0">
                  <a:buNone/>
                </a:pPr>
                <a:r>
                  <a:rPr lang="en-US" dirty="0"/>
                  <a:t>2. the exact length of the arc ACB</a:t>
                </a:r>
              </a:p>
              <a:p>
                <a:r>
                  <a:rPr lang="en-US" dirty="0"/>
                  <a:t>Solution</a:t>
                </a:r>
              </a:p>
              <a:p>
                <a:pPr marL="0" indent="0">
                  <a:buNone/>
                </a:pPr>
                <a:r>
                  <a:rPr lang="en-US" dirty="0"/>
                  <a:t>1. Chord length=2rsin(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/>
                  <a:t>)=20sin60°     since r=10 and θ=120°</a:t>
                </a:r>
              </a:p>
              <a:p>
                <a:r>
                  <a:rPr lang="en-US" dirty="0"/>
                  <a:t>=20×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/>
                  <a:t> =10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Length of chord is 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/>
                  <a:t> cm.</a:t>
                </a:r>
              </a:p>
              <a:p>
                <a:pPr marL="0" indent="0">
                  <a:buNone/>
                </a:pPr>
                <a:r>
                  <a:rPr lang="en-US" dirty="0"/>
                  <a:t>2. Arc length ℓ=</a:t>
                </a:r>
                <a:r>
                  <a:rPr lang="en-US" dirty="0" err="1"/>
                  <a:t>rθ</a:t>
                </a:r>
                <a:r>
                  <a:rPr lang="en-US" dirty="0"/>
                  <a:t>    using radians </a:t>
                </a:r>
              </a:p>
              <a:p>
                <a:pPr marL="0" indent="0">
                  <a:buNone/>
                </a:pPr>
                <a:r>
                  <a:rPr lang="en-US" dirty="0"/>
                  <a:t>=10×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  since r=10 and θ=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Length of arc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cm.</a:t>
                </a:r>
              </a:p>
              <a:p>
                <a:r>
                  <a:rPr lang="en-US" dirty="0"/>
                  <a:t>Check:</a:t>
                </a:r>
              </a:p>
              <a:p>
                <a:r>
                  <a:rPr lang="en-US" dirty="0"/>
                  <a:t>Verify that length of arc is greater than length of chord.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46876"/>
                <a:ext cx="10515600" cy="5030087"/>
              </a:xfrm>
              <a:blipFill>
                <a:blip r:embed="rId4"/>
                <a:stretch>
                  <a:fillRect l="-522" t="-1939" r="-2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BEB32B1-388D-4698-B106-BBD8B5007C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1235" y="2062777"/>
            <a:ext cx="3004702" cy="312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42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A05E-9126-4E34-B01B-00336B41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4086"/>
                <a:ext cx="10515600" cy="5048789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dirty="0"/>
                  <a:t>The circle shown has </a:t>
                </a:r>
                <a:r>
                  <a:rPr lang="en-US" dirty="0" err="1"/>
                  <a:t>centre</a:t>
                </a:r>
                <a:r>
                  <a:rPr lang="en-US" dirty="0"/>
                  <a:t> O and radius length 10 cm. The angle subtended at O by arc ACB has magnitude 120°. Find: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3. the exact area of the minor sector AOB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dirty="0"/>
                  <a:t>4. the magnitude of angle AOC, in degrees, if the minor arc AC has length 4 cm.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Solution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Area of sector=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θ           using radians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 since r=10 and θ=2π3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                            Area of minor sector AOB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 Using radians: ℓ =</a:t>
                </a:r>
                <a:r>
                  <a:rPr lang="en-US" dirty="0" err="1"/>
                  <a:t>rθ</a:t>
                </a:r>
                <a:r>
                  <a:rPr lang="en-US" dirty="0"/>
                  <a:t>   </a:t>
                </a:r>
                <a:r>
                  <a:rPr lang="en-US" dirty="0">
                    <a:sym typeface="Wingdings" panose="05000000000000000000" pitchFamily="2" charset="2"/>
                  </a:rPr>
                  <a:t>  </a:t>
                </a:r>
                <a:r>
                  <a:rPr lang="en-US" dirty="0"/>
                  <a:t>4 =10θ   </a:t>
                </a:r>
                <a:r>
                  <a:rPr lang="en-US" dirty="0">
                    <a:sym typeface="Wingdings" panose="05000000000000000000" pitchFamily="2" charset="2"/>
                  </a:rPr>
                  <a:t>  </a:t>
                </a:r>
                <a:r>
                  <a:rPr lang="en-US" dirty="0"/>
                  <a:t> ∴θ =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Convert to degrees: ∠AOC=0.4×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𝟏𝟖𝟎</m:t>
                        </m:r>
                      </m:num>
                      <m:den>
                        <m:r>
                          <a:rPr lang="el-GR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den>
                    </m:f>
                    <m:r>
                      <a:rPr lang="el-GR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=(22.9183…)°=22.92°(correct to two decimal places)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0BDCE-87C4-426B-B3DD-C692AAF98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4086"/>
                <a:ext cx="10515600" cy="5048789"/>
              </a:xfrm>
              <a:blipFill>
                <a:blip r:embed="rId4"/>
                <a:stretch>
                  <a:fillRect l="-638" t="-7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A9640BF-1A6B-4157-8D30-A2CAC658A3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05271" y="2320871"/>
            <a:ext cx="2602780" cy="271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73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978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Circle mensuration</vt:lpstr>
      <vt:lpstr>Terminology</vt:lpstr>
      <vt:lpstr>Terminology</vt:lpstr>
      <vt:lpstr>Arc length</vt:lpstr>
      <vt:lpstr>Arc length</vt:lpstr>
      <vt:lpstr>Chord length</vt:lpstr>
      <vt:lpstr>Area of a sector</vt:lpstr>
      <vt:lpstr>Example </vt:lpstr>
      <vt:lpstr>Example </vt:lpstr>
      <vt:lpstr>Area of a segment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mensuration</dc:title>
  <dc:creator>Lyn ZHANG</dc:creator>
  <cp:lastModifiedBy>Lyn ZHANG</cp:lastModifiedBy>
  <cp:revision>14</cp:revision>
  <dcterms:created xsi:type="dcterms:W3CDTF">2021-07-09T04:00:45Z</dcterms:created>
  <dcterms:modified xsi:type="dcterms:W3CDTF">2021-08-24T21:46:27Z</dcterms:modified>
</cp:coreProperties>
</file>