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9366E-CC54-45EF-B615-84C6EB25B84B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4B6F-8F2F-42D8-8071-4FB2B3188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3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https://www.transum.org/Software/SW/Starter_of_the_day/starter_January26.ASP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B4B6F-8F2F-42D8-8071-4FB2B31881A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2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https://www.transum.org/Software/MathsMenu/Starter.asp?ID_Starter=78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B4B6F-8F2F-42D8-8071-4FB2B31881A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0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9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63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76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32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7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00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49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4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39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85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3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97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56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6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6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33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B8D9-A211-4A78-8F0B-DF7070D184D9}" type="datetimeFigureOut">
              <a:rPr lang="en-AU" smtClean="0"/>
              <a:t>1/09/2021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9B5A-1DDC-4FBA-9F75-BA18CE22C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681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1118-FE55-456C-911A-25BAD17D2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Angles of elevation, angles of depression and bearings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EDD0A-DE00-4078-8BC9-A4E91957B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644" y="3278161"/>
            <a:ext cx="8144134" cy="1117687"/>
          </a:xfrm>
        </p:spPr>
        <p:txBody>
          <a:bodyPr/>
          <a:lstStyle/>
          <a:p>
            <a:r>
              <a:rPr lang="en-US" dirty="0"/>
              <a:t>13F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35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336873"/>
                <a:ext cx="9613861" cy="359931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A yacht starts from a point A and sails on a bearing of 038° for 3000 m. It then alters its course to a bearing of 318° and after sailing for a further 3300 m reaches a point B. Find: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1. the distance AB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 The magnitude of angle ACB needs to be found so that the cosine rule can be applied in triangle ABC: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∠ACB =(180−(38+42))°= 100°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In triangle ABC: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3000</m:t>
                        </m:r>
                      </m:e>
                      <m:sup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−2×3000×3300cos100° =23 328 233.917…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∴AB =4829.931…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distance of B from A is 4830 m (to the nearest </a:t>
                </a:r>
                <a:r>
                  <a:rPr lang="en-US" dirty="0" err="1">
                    <a:solidFill>
                      <a:schemeClr val="bg1"/>
                    </a:solidFill>
                  </a:rPr>
                  <a:t>metre</a:t>
                </a:r>
                <a:r>
                  <a:rPr lang="en-US" dirty="0">
                    <a:solidFill>
                      <a:schemeClr val="bg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6873"/>
                <a:ext cx="9613861" cy="3599316"/>
              </a:xfrm>
              <a:blipFill>
                <a:blip r:embed="rId2"/>
                <a:stretch>
                  <a:fillRect l="-634" t="-1861" b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6D6CB0-8365-499D-AC25-4CB00831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60" y="2375515"/>
            <a:ext cx="2578139" cy="34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031028"/>
                <a:ext cx="9957977" cy="466423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A yacht starts from a point A and sails on a bearing of 038° for 3000 m. It then alters its course to a bearing of 318° and after sailing for a further 3300 m reaches a point B. Find: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2. the bearing of B from A.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To find the bearing of B from A, the magnitude of angle BAC must first be found. Using the sine rule: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sinA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100°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 </a:t>
                </a:r>
                <a:r>
                  <a:rPr lang="en-US" dirty="0">
                    <a:solidFill>
                      <a:schemeClr val="bg1"/>
                    </a:solidFill>
                  </a:rPr>
                  <a:t>∴</a:t>
                </a:r>
                <a:r>
                  <a:rPr lang="en-US" dirty="0" err="1">
                    <a:solidFill>
                      <a:schemeClr val="bg1"/>
                    </a:solidFill>
                  </a:rPr>
                  <a:t>sinA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3300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100°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=0.6728…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∴ A =(42.288…)°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bearing of B from A =360°−(42.29°−38°)=355.71°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bearing of B from A is 356° to the nearest degree.</a:t>
                </a:r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31028"/>
                <a:ext cx="9957977" cy="4664239"/>
              </a:xfrm>
              <a:blipFill>
                <a:blip r:embed="rId2"/>
                <a:stretch>
                  <a:fillRect l="-796" t="-1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1D18104-6D80-44E7-B9B6-84664E93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977" y="2336873"/>
            <a:ext cx="2234023" cy="39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1C85A-16A3-417F-8F6E-F23FE8D30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54" y="0"/>
            <a:ext cx="950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98F95-8EE7-460D-8A94-9D163179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06" y="0"/>
            <a:ext cx="10427555" cy="68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angle of elevation &amp;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896F5-3CA5-4CC6-A61B-1CEC1EAE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12886"/>
            <a:ext cx="8074617" cy="3599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angle of elevation is the angle between the horizontal and a direction above the horizontal.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angle of depression is the angle between the horizontal and a direction below the horizontal.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AA0CB-8D36-4BFD-84BA-AEA9A4E2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38" y="2212886"/>
            <a:ext cx="4734162" cy="146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23856-67AB-4D82-B17B-B0531A49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38" y="4051818"/>
            <a:ext cx="4734162" cy="17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08" y="2586319"/>
                <a:ext cx="7470184" cy="351845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pilot of a helicopter flying at 400 m observes a small boat at an angle of depression of 1.2°. Calculate the horizontal distance of the boat to the helicopter.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Solution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=tan1.2°   </a:t>
                </a:r>
                <a:r>
                  <a:rPr lang="en-US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=tan1.2°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∴ 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1.2°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=19095.800…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horizontal distance is 19100 m, correct to the nearest 10 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08" y="2586319"/>
                <a:ext cx="7470184" cy="3518453"/>
              </a:xfrm>
              <a:blipFill>
                <a:blip r:embed="rId2"/>
                <a:stretch>
                  <a:fillRect l="-897" t="-20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B0C7958-53F1-48CB-9D07-E8378320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84" y="2867162"/>
            <a:ext cx="4682408" cy="25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The light on a cliff-top lighthouse, known to be 75 m above sea level, is observed from a boat at an angle of elevation of 7.1°. Calculate the distance of the boat from the lighthouse.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Solution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=tan7.1°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∴AB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=602.135…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distance of the boat from the lighthouse is 602 m, correct to the nearest </a:t>
                </a:r>
                <a:r>
                  <a:rPr lang="en-US" dirty="0" err="1">
                    <a:solidFill>
                      <a:schemeClr val="bg1"/>
                    </a:solidFill>
                  </a:rPr>
                  <a:t>metre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8" t="-2369" b="-13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3FDA3E5-D15F-40A5-A1D9-DDFE8FF9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91" y="3429000"/>
            <a:ext cx="3175990" cy="15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2169764"/>
                <a:ext cx="10294182" cy="430852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From the point A, a man observes that the angle of elevation of the summit of a hill is 10°. He then walks towards the hill for 500 m along flat ground. The summit of the hill is now at an angle of elevation of 14°. Find the height of the hill above the level of A.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Magnitude of ∠HBA=(180−14)°=166°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Magnitude of ∠AHB=(180−(166+10))°=4°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Using the sine rule in triangle ABH: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4°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∴HB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4°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=1244.67…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In triangle BCH: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HB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=sin14°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∴HC =HBsin14°=301.11…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height of the hill is 301 m, correct to the nearest </a:t>
                </a:r>
                <a:r>
                  <a:rPr lang="en-US" dirty="0" err="1">
                    <a:solidFill>
                      <a:schemeClr val="bg1"/>
                    </a:solidFill>
                  </a:rPr>
                  <a:t>metre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2169764"/>
                <a:ext cx="10294182" cy="4308528"/>
              </a:xfrm>
              <a:blipFill>
                <a:blip r:embed="rId2"/>
                <a:stretch>
                  <a:fillRect l="-296" t="-566" b="-18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45D7AB-81F2-471A-A165-A54EF34B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98" y="3429000"/>
            <a:ext cx="4748896" cy="25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896F5-3CA5-4CC6-A61B-1CEC1EAE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bearing</a:t>
            </a:r>
            <a:r>
              <a:rPr lang="en-US" dirty="0">
                <a:solidFill>
                  <a:schemeClr val="bg1"/>
                </a:solidFill>
              </a:rPr>
              <a:t> (or </a:t>
            </a:r>
            <a:r>
              <a:rPr lang="en-US" dirty="0">
                <a:solidFill>
                  <a:srgbClr val="C00000"/>
                </a:solidFill>
              </a:rPr>
              <a:t>compass bearing</a:t>
            </a:r>
            <a:r>
              <a:rPr lang="en-US" dirty="0">
                <a:solidFill>
                  <a:schemeClr val="bg1"/>
                </a:solidFill>
              </a:rPr>
              <a:t>) is the direction measured from north clockwise.</a:t>
            </a:r>
          </a:p>
          <a:p>
            <a:r>
              <a:rPr lang="en-US" dirty="0">
                <a:solidFill>
                  <a:schemeClr val="bg1"/>
                </a:solidFill>
              </a:rPr>
              <a:t>For example:</a:t>
            </a:r>
          </a:p>
          <a:p>
            <a:r>
              <a:rPr lang="en-US" dirty="0">
                <a:solidFill>
                  <a:schemeClr val="bg1"/>
                </a:solidFill>
              </a:rPr>
              <a:t>The bearing of A from O is 030°.</a:t>
            </a:r>
          </a:p>
          <a:p>
            <a:r>
              <a:rPr lang="en-US" dirty="0">
                <a:solidFill>
                  <a:schemeClr val="bg1"/>
                </a:solidFill>
              </a:rPr>
              <a:t>The bearing of B from O is 120°.</a:t>
            </a:r>
          </a:p>
          <a:p>
            <a:r>
              <a:rPr lang="en-US" dirty="0">
                <a:solidFill>
                  <a:schemeClr val="bg1"/>
                </a:solidFill>
              </a:rPr>
              <a:t>The bearing of C from O is 210°.</a:t>
            </a:r>
          </a:p>
          <a:p>
            <a:r>
              <a:rPr lang="en-US" dirty="0">
                <a:solidFill>
                  <a:schemeClr val="bg1"/>
                </a:solidFill>
              </a:rPr>
              <a:t>The bearing of D from O is 330°.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4514C-AB31-4D81-9686-CD980D706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80" y="2914030"/>
            <a:ext cx="4178999" cy="37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013-A64F-48FF-872A-4C342DD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50892"/>
                <a:ext cx="9613861" cy="455987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road from town A runs due west for 14 km to town B. A television mast is located due south of B at a distance of 23 km. Calculate the distance and bearing of the mast from the </a:t>
                </a:r>
                <a:r>
                  <a:rPr lang="en-US" dirty="0" err="1">
                    <a:solidFill>
                      <a:schemeClr val="bg1"/>
                    </a:solidFill>
                  </a:rPr>
                  <a:t>centre</a:t>
                </a:r>
                <a:r>
                  <a:rPr lang="en-US" dirty="0">
                    <a:solidFill>
                      <a:schemeClr val="bg1"/>
                    </a:solidFill>
                  </a:rPr>
                  <a:t> of town A.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err="1">
                    <a:solidFill>
                      <a:schemeClr val="bg1"/>
                    </a:solidFill>
                  </a:rPr>
                  <a:t>tanθ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 </a:t>
                </a:r>
                <a:r>
                  <a:rPr lang="en-US" dirty="0">
                    <a:solidFill>
                      <a:schemeClr val="bg1"/>
                    </a:solidFill>
                  </a:rPr>
                  <a:t>∴θ =58.67°(to two decimal places)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Thus the bearing is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180°+(90−58.67)°=211.33°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To find the distance, use Pythagoras’ theorem: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  <m:sup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=725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∴ AT =26.925…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The mast is 27 km from the </a:t>
                </a:r>
                <a:r>
                  <a:rPr lang="en-US" dirty="0" err="1">
                    <a:solidFill>
                      <a:schemeClr val="bg1"/>
                    </a:solidFill>
                  </a:rPr>
                  <a:t>centre</a:t>
                </a:r>
                <a:r>
                  <a:rPr lang="en-US" dirty="0">
                    <a:solidFill>
                      <a:schemeClr val="bg1"/>
                    </a:solidFill>
                  </a:rPr>
                  <a:t> of town A (to the nearest </a:t>
                </a:r>
                <a:r>
                  <a:rPr lang="en-US" dirty="0" err="1">
                    <a:solidFill>
                      <a:schemeClr val="bg1"/>
                    </a:solidFill>
                  </a:rPr>
                  <a:t>kilometre</a:t>
                </a:r>
                <a:r>
                  <a:rPr lang="en-US" dirty="0">
                    <a:solidFill>
                      <a:schemeClr val="bg1"/>
                    </a:solidFill>
                  </a:rPr>
                  <a:t>) and on a bearing of 211.33°.</a:t>
                </a:r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896F5-3CA5-4CC6-A61B-1CEC1EAE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50892"/>
                <a:ext cx="9613861" cy="4559874"/>
              </a:xfrm>
              <a:blipFill>
                <a:blip r:embed="rId2"/>
                <a:stretch>
                  <a:fillRect l="-571" t="-936" r="-1332" b="-1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CE0677-D36D-4520-8AB9-998326B4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79" y="2336873"/>
            <a:ext cx="2252621" cy="27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145</TotalTime>
  <Words>795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Trebuchet MS</vt:lpstr>
      <vt:lpstr>Berlin</vt:lpstr>
      <vt:lpstr>Angles of elevation, angles of depression and bearings</vt:lpstr>
      <vt:lpstr>PowerPoint Presentation</vt:lpstr>
      <vt:lpstr>PowerPoint Presentation</vt:lpstr>
      <vt:lpstr>The angle of elevation &amp; depression </vt:lpstr>
      <vt:lpstr>Example </vt:lpstr>
      <vt:lpstr>Example </vt:lpstr>
      <vt:lpstr>Example </vt:lpstr>
      <vt:lpstr>Bearings</vt:lpstr>
      <vt:lpstr>Example </vt:lpstr>
      <vt:lpstr>Example 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 of elevation, angles of depression and bearings</dc:title>
  <dc:creator>Lyn ZHANG</dc:creator>
  <cp:lastModifiedBy>Lyn ZHANG</cp:lastModifiedBy>
  <cp:revision>11</cp:revision>
  <dcterms:created xsi:type="dcterms:W3CDTF">2021-07-09T05:44:52Z</dcterms:created>
  <dcterms:modified xsi:type="dcterms:W3CDTF">2021-08-31T23:20:17Z</dcterms:modified>
</cp:coreProperties>
</file>