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66" r:id="rId5"/>
    <p:sldId id="267" r:id="rId6"/>
    <p:sldId id="268" r:id="rId7"/>
    <p:sldId id="258" r:id="rId8"/>
    <p:sldId id="269" r:id="rId9"/>
    <p:sldId id="25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702B2-3654-4779-98E5-4D86C3C20379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48B90-3367-4F89-8194-A1C6B11C8D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18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https://www.transum.org/software/SW/Starter_of_the_day/Students/Pairs.asp?Topic=9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48B90-3367-4F89-8194-A1C6B11C8D4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63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88E7-64C7-4489-ADA1-2C22B133B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96F2D-400A-42AC-971C-17EF3C6D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B74D1-679F-4B8A-884A-C52B2D63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A52C5-4233-4A7B-B897-699EBA5C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453B5-FFE4-44FD-B3B5-0E17928F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2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4C04-6ED4-4451-9CC2-2A2EE275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11E88-0294-40BA-8C5D-60A8835FA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CF69-DEAF-40EA-9CA1-5DD0B61C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1B98C-960F-470B-B199-730573C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07B7-88A9-44D6-9260-16664D8A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37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2BAF1-8F5C-4655-B865-3950BBAA3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17E4E-5BDA-4281-AF07-9CC5F4B83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EC71-67D7-4F84-9946-BEFFF37B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5AFEC-C6EF-48B5-83E7-31A73A6E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A0E0-A673-4F3E-BE5A-C9EC1E1D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9C1-91A0-4D80-AECA-9DBA3D3F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2CC4-93A2-46D3-BE1D-BD3CB20D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BE05-8A76-490A-943A-1AE4152F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F58D4-524D-4741-A73B-E3F57ADC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D86BC-3503-4294-B38D-14D4AE22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92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4648-CF34-47F3-AB1D-1603BA83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52946-1040-48B8-A378-0064F564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ED31-809A-4BB9-9B12-D1D22F29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1688-1CE5-4AE6-B8EB-13B87338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91789-2440-4A55-8106-7D2DCC3B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2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27CF-3EB7-4F26-B957-48B15D33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4CB72-4512-4A1C-B81B-5BE518D4C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ACC21-E5D7-4B88-9DC1-386AA6C4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8F75B-DB99-4BDF-BB44-6647D798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757E-55B7-4344-B2D9-D038F3A1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BA941-B1D3-4B94-8BD3-D63AEA55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91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0653-6E6E-48E9-A809-C7D9FA23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93EB5-F3D4-4372-97B4-618D54B7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F390-27DD-4F28-8332-EDB6C05D0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AD43B-867B-44C9-B30B-1FF99CD83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E3D0F-27BC-46A0-A41F-26A39A6F7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EF702-D4D1-46C0-8A4E-0545A853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5584-9375-419D-BD83-BD5248BF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6943F-FEC0-4408-8AF2-D1EAE361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7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8CF0-5666-4F52-8B85-FBF9BA14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CC358-8272-4B7A-9D87-7B7B69A1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7F742-5EF7-4EE5-9F72-FDB88A69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9D10A-F381-402D-9AC6-4E80D3F3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32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F6EDC-9969-4736-8A29-0FFC28A3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35581-37C5-48DC-BDE6-BCDDA63B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D9FF-65B9-48F1-B5D1-EF9203B2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93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714F-0C89-41BE-A6FB-8E866A2B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72CAB-50D5-43AD-850B-1D7C7DF3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6F407-B7D5-4C97-BB9F-BDC4E83D8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064D-FDF7-49B3-A128-07857D8B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CBF03-CE06-4EA5-933A-2648C97A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B47C5-83CC-4B4B-9439-DE4E200E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0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2F88-3FD3-4B05-8B7F-4F88DE1C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2A2E5-B219-4C57-9E19-B5A6C99E3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8B67D-7C24-4770-A7EB-B581C461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6DFF7-E100-411A-8F3E-4AB2F720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5E27-4DA0-4954-BE95-98B922A7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4264-8BC4-4DE8-8370-E50FB6E7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18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9C744-EBA0-4746-84F1-E1BA963C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8487A-4A80-4F93-8F3D-27303D20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18065-046C-4E26-B0DC-D57A9AF6F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EE42-BF42-41A7-B188-663179D50E13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40F5-B8A2-4A57-9FD6-BC42F0FF3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E7C7-699F-43A1-B484-A264C10F7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B183-6D59-47DE-930D-A6F6EE7A6E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6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agrippa-pantheon-074e9fe9154f41169cb2e79f5330e5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graph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7E95-7AD3-40AC-BBBD-8DB1019E9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in three dimensions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3BD8D-0631-421A-893D-69E5DFB52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13G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17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805"/>
          </a:xfrm>
        </p:spPr>
        <p:txBody>
          <a:bodyPr/>
          <a:lstStyle/>
          <a:p>
            <a:r>
              <a:rPr lang="en-US" dirty="0"/>
              <a:t>Example 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15646"/>
                <a:ext cx="90890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communications mast is erected at corner A of a rectangular courtyard ABCD with side lengths 60 m and 45 m as shown. If the angle of elevation of the top of the mast from C is 12°, find:</a:t>
                </a:r>
              </a:p>
              <a:p>
                <a:r>
                  <a:rPr lang="en-US" dirty="0"/>
                  <a:t>the angle of elevation of the top of the mast from B.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 err="1"/>
                  <a:t>Tanθ</a:t>
                </a:r>
                <a:r>
                  <a:rPr lang="en-US" dirty="0"/>
                  <a:t>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HA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=0.3542… </a:t>
                </a:r>
              </a:p>
              <a:p>
                <a:r>
                  <a:rPr lang="en-US" dirty="0"/>
                  <a:t>∴ θ =(19.507…)°</a:t>
                </a:r>
              </a:p>
              <a:p>
                <a:r>
                  <a:rPr lang="en-US" dirty="0"/>
                  <a:t>The angle of elevation of the top of the mast, H, from B is 19.51°, correct to two decimal places.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5646"/>
                <a:ext cx="9089080" cy="4351338"/>
              </a:xfrm>
              <a:blipFill>
                <a:blip r:embed="rId4"/>
                <a:stretch>
                  <a:fillRect l="-1207" t="-3226" r="-604" b="-2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E0B5EF-D4C0-4FAF-A2D4-BC75DB7C0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836" y="138409"/>
            <a:ext cx="3074057" cy="207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459D9-C5BB-4393-94BD-FE82750E3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080" y="2788587"/>
            <a:ext cx="3090804" cy="20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E6EFC-202C-458C-B2CB-03F95A67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2" y="0"/>
            <a:ext cx="11562856" cy="63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ABCDEFGH is a cuboid. Find:</a:t>
                </a:r>
              </a:p>
              <a:p>
                <a:r>
                  <a:rPr lang="en-AU" dirty="0"/>
                  <a:t>the distance DB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dirty="0" smtClean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=164 </a:t>
                </a:r>
              </a:p>
              <a:p>
                <a:r>
                  <a:rPr lang="en-AU" dirty="0"/>
                  <a:t>∴ DB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164</m:t>
                        </m:r>
                      </m:e>
                    </m:rad>
                  </m:oMath>
                </a14:m>
                <a:r>
                  <a:rPr lang="en-AU" dirty="0"/>
                  <a:t> =12.81 cm(correct to two decimal places)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D202B7-5F57-456E-B832-7C7742E6C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28" y="262084"/>
            <a:ext cx="2724296" cy="188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C15AE-E8A7-494D-8832-60069ED4D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86" y="1490583"/>
            <a:ext cx="3081610" cy="21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ABCDEFGH is a cuboid. Find:</a:t>
                </a:r>
              </a:p>
              <a:p>
                <a:r>
                  <a:rPr lang="en-AU" dirty="0"/>
                  <a:t>the distance HB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</m:t>
                        </m:r>
                      </m:e>
                      <m:sup>
                        <m:r>
                          <a:rPr lang="en-AU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dirty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=72+164=213 </a:t>
                </a:r>
              </a:p>
              <a:p>
                <a:r>
                  <a:rPr lang="en-AU" dirty="0"/>
                  <a:t>∴ HB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213</m:t>
                        </m:r>
                      </m:e>
                    </m:rad>
                    <m:r>
                      <a:rPr lang="en-A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=14.59 cm(correct to two decimal places)</a:t>
                </a:r>
              </a:p>
              <a:p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D202B7-5F57-456E-B832-7C7742E6C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28" y="262084"/>
            <a:ext cx="2724296" cy="188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6C788-1D79-4E4A-8508-8C52E4D23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90688"/>
            <a:ext cx="2752327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ABCDEFGH is a cuboid. Find:</a:t>
                </a:r>
              </a:p>
              <a:p>
                <a:r>
                  <a:rPr lang="en-AU" dirty="0"/>
                  <a:t>the magnitude of angle HBD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Tan</a:t>
                </a:r>
                <a:r>
                  <a:rPr lang="el-GR" dirty="0"/>
                  <a:t>θ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AU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BD</m:t>
                        </m:r>
                      </m:den>
                    </m:f>
                  </m:oMath>
                </a14:m>
                <a:r>
                  <a:rPr lang="en-A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dirty="0">
                                <a:latin typeface="Cambria Math" panose="02040503050406030204" pitchFamily="18" charset="0"/>
                              </a:rPr>
                              <m:t>164</m:t>
                            </m:r>
                          </m:e>
                        </m:rad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l-GR" dirty="0"/>
                  <a:t>∴ θ</a:t>
                </a:r>
                <a:r>
                  <a:rPr lang="en-US" dirty="0"/>
                  <a:t> </a:t>
                </a:r>
                <a:r>
                  <a:rPr lang="en-AU" dirty="0"/>
                  <a:t>=28.66°(correct to two decimal places)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D202B7-5F57-456E-B832-7C7742E6C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28" y="262084"/>
            <a:ext cx="2724296" cy="188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97955-F40C-418F-B6D3-D81E9EE9D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40" y="1398942"/>
            <a:ext cx="2624226" cy="17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ABCDEFGH is a cuboid. Find:</a:t>
                </a:r>
              </a:p>
              <a:p>
                <a:r>
                  <a:rPr lang="en-AU" dirty="0"/>
                  <a:t>the magnitude of angle HBA.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From triangle HBA:</a:t>
                </a:r>
              </a:p>
              <a:p>
                <a:r>
                  <a:rPr lang="en-AU" dirty="0" err="1"/>
                  <a:t>cosB</a:t>
                </a:r>
                <a:r>
                  <a:rPr lang="en-A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213</m:t>
                            </m:r>
                          </m:e>
                        </m:rad>
                      </m:den>
                    </m:f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∴B =46.75°(correct to two decimal places)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D202B7-5F57-456E-B832-7C7742E6C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28" y="262084"/>
            <a:ext cx="2724296" cy="188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D1DA5-FB37-4E56-AFFF-59F0ED84F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08" y="1280063"/>
            <a:ext cx="2724296" cy="21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"/>
            <a:ext cx="10515600" cy="880351"/>
          </a:xfrm>
        </p:spPr>
        <p:txBody>
          <a:bodyPr/>
          <a:lstStyle/>
          <a:p>
            <a:r>
              <a:rPr lang="en-US" dirty="0"/>
              <a:t>Example 2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35681"/>
                <a:ext cx="10515600" cy="52674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figure shows a pyramid with a square base. The base has sides 6 cm long and the edges VA, VB, VC and VD are each 10 cm long.</a:t>
                </a:r>
              </a:p>
              <a:p>
                <a:r>
                  <a:rPr lang="en-US" dirty="0"/>
                  <a:t>Find the length of DB.</a:t>
                </a:r>
              </a:p>
              <a:p>
                <a:r>
                  <a:rPr lang="en-US" dirty="0"/>
                  <a:t>Find the length of BE.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dirty="0" smtClean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=72 </a:t>
                </a:r>
              </a:p>
              <a:p>
                <a:r>
                  <a:rPr lang="en-US" dirty="0"/>
                  <a:t>∴ DB 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=8.4852…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length of DB is 8.49 cm, correct to two decimal places.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DB=3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=4.2426</a:t>
                </a:r>
                <a:r>
                  <a:rPr lang="en-US" dirty="0"/>
                  <a:t>…</a:t>
                </a:r>
              </a:p>
              <a:p>
                <a:r>
                  <a:rPr lang="en-US" dirty="0"/>
                  <a:t>The length of BE is 4.24 cm, correct to two decimal places.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35681"/>
                <a:ext cx="10515600" cy="5267407"/>
              </a:xfrm>
              <a:blipFill>
                <a:blip r:embed="rId4"/>
                <a:stretch>
                  <a:fillRect l="-1043" t="-1968" b="-9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A41A35-DDB4-468A-9A47-7CFC18B75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662" y="1789794"/>
            <a:ext cx="2709337" cy="2571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A899D-879C-432A-AA62-9DE2795CC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473" y="2084239"/>
            <a:ext cx="2709337" cy="22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"/>
            <a:ext cx="10515600" cy="880351"/>
          </a:xfrm>
        </p:spPr>
        <p:txBody>
          <a:bodyPr/>
          <a:lstStyle/>
          <a:p>
            <a:r>
              <a:rPr lang="en-US" dirty="0"/>
              <a:t>Example 2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35681"/>
                <a:ext cx="10515600" cy="52674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figure shows a pyramid with a square base. The base has sides 6 cm long and the edges VA, VB, VC and VD are each 10 cm long.</a:t>
                </a:r>
              </a:p>
              <a:p>
                <a:r>
                  <a:rPr lang="en-US" dirty="0"/>
                  <a:t>Find the length of VE.</a:t>
                </a:r>
              </a:p>
              <a:p>
                <a:r>
                  <a:rPr lang="en-US" dirty="0"/>
                  <a:t>Find the magnitude of angle VBE.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VE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−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(3</m:t>
                        </m:r>
                        <m:rad>
                          <m:radPr>
                            <m:degHide m:val="on"/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=100−18=82 </a:t>
                </a:r>
              </a:p>
              <a:p>
                <a:r>
                  <a:rPr lang="en-US" dirty="0"/>
                  <a:t>∴ VE 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=9.0553…</a:t>
                </a:r>
              </a:p>
              <a:p>
                <a:r>
                  <a:rPr lang="en-US" dirty="0"/>
                  <a:t>The length of VE is 9.06 cm, correct to two decimal places.</a:t>
                </a:r>
              </a:p>
              <a:p>
                <a:r>
                  <a:rPr lang="en-US" dirty="0" err="1"/>
                  <a:t>Sinθ</a:t>
                </a:r>
                <a:r>
                  <a:rPr lang="en-US" dirty="0"/>
                  <a:t>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VB</m:t>
                        </m:r>
                      </m:den>
                    </m:f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82</m:t>
                            </m:r>
                          </m:e>
                        </m:ra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=0.9055… </a:t>
                </a:r>
              </a:p>
              <a:p>
                <a:r>
                  <a:rPr lang="en-US" dirty="0"/>
                  <a:t>∴ θ =(64.8959…)°</a:t>
                </a:r>
              </a:p>
              <a:p>
                <a:r>
                  <a:rPr lang="en-US" dirty="0"/>
                  <a:t>The magnitude of ∠VBE is 64.90°, correct to two decimal places.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35681"/>
                <a:ext cx="10515600" cy="5267407"/>
              </a:xfrm>
              <a:blipFill>
                <a:blip r:embed="rId4"/>
                <a:stretch>
                  <a:fillRect l="-1043" t="-2662" b="-33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A41A35-DDB4-468A-9A47-7CFC18B75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821" y="1861695"/>
            <a:ext cx="2709337" cy="2571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C6D28-4FD7-48C8-8349-C8204239E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788" y="1861695"/>
            <a:ext cx="1950916" cy="23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5CE-36A4-4A29-9A74-378A9E4B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79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87366"/>
                <a:ext cx="10515600" cy="47580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communications mast is erected at corner A of a rectangular courtyard ABCD with side lengths 60 m and 45 m as shown. If the angle of elevation of the top of the mast from C is 12°, find:</a:t>
                </a:r>
              </a:p>
              <a:p>
                <a:r>
                  <a:rPr lang="en-US" dirty="0"/>
                  <a:t>the height of the mast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AU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AU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=5625 </a:t>
                </a:r>
              </a:p>
              <a:p>
                <a:r>
                  <a:rPr lang="en-US" dirty="0"/>
                  <a:t>∴AC =75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HA</m:t>
                        </m:r>
                      </m:num>
                      <m:den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=tan12° </a:t>
                </a:r>
              </a:p>
              <a:p>
                <a:r>
                  <a:rPr lang="en-US" dirty="0"/>
                  <a:t>∴HA =75tan12°=15.941…</a:t>
                </a:r>
              </a:p>
              <a:p>
                <a:r>
                  <a:rPr lang="en-US" dirty="0"/>
                  <a:t>The height of the mast is 15.94 m, correct to two decimal places.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D63BC7-87D5-4A89-B178-4F5A5ED03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87366"/>
                <a:ext cx="10515600" cy="4758066"/>
              </a:xfrm>
              <a:blipFill>
                <a:blip r:embed="rId4"/>
                <a:stretch>
                  <a:fillRect l="-1043" t="-2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DE0B5EF-D4C0-4FAF-A2D4-BC75DB7C0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478" y="2730277"/>
            <a:ext cx="3074057" cy="207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26FD1-BC3A-495E-AD91-9490820C6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198" y="3076621"/>
            <a:ext cx="1812802" cy="1379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E2920-3675-4F8D-8DCC-C154F1FE2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507" y="2916260"/>
            <a:ext cx="2328072" cy="17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567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Problems in three dimensions</vt:lpstr>
      <vt:lpstr>PowerPoint Presentation</vt:lpstr>
      <vt:lpstr>Example 1</vt:lpstr>
      <vt:lpstr>Example 1</vt:lpstr>
      <vt:lpstr>Example 1</vt:lpstr>
      <vt:lpstr>Example 1</vt:lpstr>
      <vt:lpstr>Example 2</vt:lpstr>
      <vt:lpstr>Example 2</vt:lpstr>
      <vt:lpstr>Example 3</vt:lpstr>
      <vt:lpstr>Example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three dimensions</dc:title>
  <dc:creator>Lyn ZHANG</dc:creator>
  <cp:lastModifiedBy>Lyn ZHANG</cp:lastModifiedBy>
  <cp:revision>6</cp:revision>
  <dcterms:created xsi:type="dcterms:W3CDTF">2021-07-09T06:39:03Z</dcterms:created>
  <dcterms:modified xsi:type="dcterms:W3CDTF">2021-08-31T00:33:26Z</dcterms:modified>
</cp:coreProperties>
</file>