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4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C7824-DC6A-4BBB-AB85-F11F91FCEE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CA73EC05-4C54-43E3-881B-F3CC60A6AA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10731DD-EDD5-4FAB-BF97-F2F7130054C9}"/>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5" name="Footer Placeholder 4">
            <a:extLst>
              <a:ext uri="{FF2B5EF4-FFF2-40B4-BE49-F238E27FC236}">
                <a16:creationId xmlns:a16="http://schemas.microsoft.com/office/drawing/2014/main" id="{C7A088C1-D616-412E-8BD4-80368D1F0AB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BB87DAC-502A-4527-90D3-1E819B2E97C8}"/>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3546820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5C13B-6418-49F7-A248-BB7970B6F0C1}"/>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E811C31A-2852-43F3-AA14-E3E0CD727C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B130D7A-2EBB-4B4A-A53B-E2FC6536BE76}"/>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5" name="Footer Placeholder 4">
            <a:extLst>
              <a:ext uri="{FF2B5EF4-FFF2-40B4-BE49-F238E27FC236}">
                <a16:creationId xmlns:a16="http://schemas.microsoft.com/office/drawing/2014/main" id="{FB645440-2AAE-454C-ADDE-09603934207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CC45E54-6B45-4461-93C4-0D5E8EEFC2C0}"/>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3943463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F9061F-CD1E-42B6-AD3E-7EACE1129A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76B5D20-1A70-4001-889A-B97D9C4693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1D93168-971B-4BB1-929D-6247AEFEF873}"/>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5" name="Footer Placeholder 4">
            <a:extLst>
              <a:ext uri="{FF2B5EF4-FFF2-40B4-BE49-F238E27FC236}">
                <a16:creationId xmlns:a16="http://schemas.microsoft.com/office/drawing/2014/main" id="{A2CF37E0-1874-4B5B-898D-C8505CF0550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A9FFD89-B34A-4509-AA7B-EA55A80E5365}"/>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2530286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19862-8F99-4407-9C75-34C936B78FA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881770F-F9F3-4AFD-8EE3-0A5BA445F1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B34BFD-0A87-4FA3-8738-8566F00BE73B}"/>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5" name="Footer Placeholder 4">
            <a:extLst>
              <a:ext uri="{FF2B5EF4-FFF2-40B4-BE49-F238E27FC236}">
                <a16:creationId xmlns:a16="http://schemas.microsoft.com/office/drawing/2014/main" id="{F61DB526-9BEA-4424-B12F-B298588D780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358CD87-E0E1-4CE7-879E-77CF7262744C}"/>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2540655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A71DD-9652-4115-9136-D184FB1A0D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C60B938-0E45-4BFF-8F3E-CB802B7BAB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102024-C386-4064-9844-1BFBA89A5571}"/>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5" name="Footer Placeholder 4">
            <a:extLst>
              <a:ext uri="{FF2B5EF4-FFF2-40B4-BE49-F238E27FC236}">
                <a16:creationId xmlns:a16="http://schemas.microsoft.com/office/drawing/2014/main" id="{1B649162-5C66-41B3-881A-2C23DA91C3E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4FB4128-6C0F-4D0B-8FC5-35946DFA2B0A}"/>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202727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9134-5110-4C38-82C3-9D57F240DF7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143C8A7-909D-47CA-95FF-771646C1CD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6EF84CC-C92F-47CB-B423-5683B53EED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5E73E48-7844-479A-8E67-18BAF3D16033}"/>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6" name="Footer Placeholder 5">
            <a:extLst>
              <a:ext uri="{FF2B5EF4-FFF2-40B4-BE49-F238E27FC236}">
                <a16:creationId xmlns:a16="http://schemas.microsoft.com/office/drawing/2014/main" id="{9CCA976D-32D1-4068-934B-EAEAD67AA31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5B50C6-CE0D-492D-A1BD-BD09D7578EEA}"/>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419581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1DA1-5DEB-405D-8946-57FD576DE68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1D51ADB-070B-47DB-806B-B1EBAB80E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5473F5-8D9A-4E0E-8013-D791EFF8C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7C6E7C3-6B47-4A68-96D8-B138A9DCF7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715878-DF59-45FB-B646-FD5003CD78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06F10824-214A-495A-BF26-33A47FA4894C}"/>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8" name="Footer Placeholder 7">
            <a:extLst>
              <a:ext uri="{FF2B5EF4-FFF2-40B4-BE49-F238E27FC236}">
                <a16:creationId xmlns:a16="http://schemas.microsoft.com/office/drawing/2014/main" id="{EAE3D942-A384-4704-BF20-F842F450BF3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5B02C6D-F7DF-465A-9AEB-CF5001B40B13}"/>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223184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108FC-4151-475D-A78D-EB2E29B20C0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5361D098-5F29-4B09-87F7-3A58C271BF0D}"/>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4" name="Footer Placeholder 3">
            <a:extLst>
              <a:ext uri="{FF2B5EF4-FFF2-40B4-BE49-F238E27FC236}">
                <a16:creationId xmlns:a16="http://schemas.microsoft.com/office/drawing/2014/main" id="{D01CF12C-56B8-4129-9FF3-36F094C4383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FC6EBD1A-206D-41B8-A43B-F7F90FED766E}"/>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500133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B1007F-1A7F-4945-A9F9-F8D858924FC3}"/>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3" name="Footer Placeholder 2">
            <a:extLst>
              <a:ext uri="{FF2B5EF4-FFF2-40B4-BE49-F238E27FC236}">
                <a16:creationId xmlns:a16="http://schemas.microsoft.com/office/drawing/2014/main" id="{964E55AD-85CC-4780-B85A-1C4BE80D0380}"/>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619D443-B84F-476D-9B4F-9E6C1EF9B314}"/>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442419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6B21C-BB92-45AB-9B1A-9D27D1691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B8B7E14-FFA3-42AF-A89C-927BBEA145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68563D2-E35C-46F0-B3EF-317598F35C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3EFC3C-F663-41C9-9A59-1CE922D14FDD}"/>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6" name="Footer Placeholder 5">
            <a:extLst>
              <a:ext uri="{FF2B5EF4-FFF2-40B4-BE49-F238E27FC236}">
                <a16:creationId xmlns:a16="http://schemas.microsoft.com/office/drawing/2014/main" id="{7E177FB5-ADFD-4608-8EFD-A661C1ADF8F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0454A98-AECD-4FF5-8707-80682F0BA9A9}"/>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614454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CAE6F-0527-4929-9824-9F0B5B737A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24DF081-BC50-4E22-9F8F-EA40691EE0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BCBF48-3EE4-4307-94A1-B868C9E500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7618F4-C281-41E5-9D3E-62A079B62A8D}"/>
              </a:ext>
            </a:extLst>
          </p:cNvPr>
          <p:cNvSpPr>
            <a:spLocks noGrp="1"/>
          </p:cNvSpPr>
          <p:nvPr>
            <p:ph type="dt" sz="half" idx="10"/>
          </p:nvPr>
        </p:nvSpPr>
        <p:spPr/>
        <p:txBody>
          <a:bodyPr/>
          <a:lstStyle/>
          <a:p>
            <a:fld id="{F1C39918-2CB8-4C8C-9186-C8C353293285}" type="datetimeFigureOut">
              <a:rPr lang="en-AU" smtClean="0"/>
              <a:t>5/08/2021</a:t>
            </a:fld>
            <a:endParaRPr lang="en-AU"/>
          </a:p>
        </p:txBody>
      </p:sp>
      <p:sp>
        <p:nvSpPr>
          <p:cNvPr id="6" name="Footer Placeholder 5">
            <a:extLst>
              <a:ext uri="{FF2B5EF4-FFF2-40B4-BE49-F238E27FC236}">
                <a16:creationId xmlns:a16="http://schemas.microsoft.com/office/drawing/2014/main" id="{353CC797-F3FD-4443-9701-D08A2FD9EEB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26BB62-1F0E-44E6-A193-1C59D16553D1}"/>
              </a:ext>
            </a:extLst>
          </p:cNvPr>
          <p:cNvSpPr>
            <a:spLocks noGrp="1"/>
          </p:cNvSpPr>
          <p:nvPr>
            <p:ph type="sldNum" sz="quarter" idx="12"/>
          </p:nvPr>
        </p:nvSpPr>
        <p:spPr/>
        <p:txBody>
          <a:bodyPr/>
          <a:lstStyle/>
          <a:p>
            <a:fld id="{AC8A6EC3-1689-415C-A961-474CA7C80BDF}" type="slidenum">
              <a:rPr lang="en-AU" smtClean="0"/>
              <a:t>‹#›</a:t>
            </a:fld>
            <a:endParaRPr lang="en-AU"/>
          </a:p>
        </p:txBody>
      </p:sp>
    </p:spTree>
    <p:extLst>
      <p:ext uri="{BB962C8B-B14F-4D97-AF65-F5344CB8AC3E}">
        <p14:creationId xmlns:p14="http://schemas.microsoft.com/office/powerpoint/2010/main" val="3472301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600EDA-2003-4C50-8360-E1F9D731E0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1DF4940-FC80-401B-BFA2-ACBD6A216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1FFCECC-517F-467D-BE51-2A42D885AC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39918-2CB8-4C8C-9186-C8C353293285}" type="datetimeFigureOut">
              <a:rPr lang="en-AU" smtClean="0"/>
              <a:t>5/08/2021</a:t>
            </a:fld>
            <a:endParaRPr lang="en-AU"/>
          </a:p>
        </p:txBody>
      </p:sp>
      <p:sp>
        <p:nvSpPr>
          <p:cNvPr id="5" name="Footer Placeholder 4">
            <a:extLst>
              <a:ext uri="{FF2B5EF4-FFF2-40B4-BE49-F238E27FC236}">
                <a16:creationId xmlns:a16="http://schemas.microsoft.com/office/drawing/2014/main" id="{63C7E533-D70A-494E-B767-7D0D91BA9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5D9B00E-543E-4C40-91CE-ACE872D49C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A6EC3-1689-415C-A961-474CA7C80BDF}" type="slidenum">
              <a:rPr lang="en-AU" smtClean="0"/>
              <a:t>‹#›</a:t>
            </a:fld>
            <a:endParaRPr lang="en-AU"/>
          </a:p>
        </p:txBody>
      </p:sp>
    </p:spTree>
    <p:extLst>
      <p:ext uri="{BB962C8B-B14F-4D97-AF65-F5344CB8AC3E}">
        <p14:creationId xmlns:p14="http://schemas.microsoft.com/office/powerpoint/2010/main" val="4189980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mgnews.today/fantasy-planes-future/3/"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Conversion_between_quaternions_and_Euler_angles"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Conversion_between_quaternions_and_Euler_angles"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en.wikipedia.org/wiki/Conversion_between_quaternions_and_Euler_angles" TargetMode="External"/><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Conversion_between_quaternions_and_Euler_angles" TargetMode="External"/><Relationship Id="rId7"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Conversion_between_quaternions_and_Euler_angles"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Conversion_between_quaternions_and_Euler_angles"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Conversion_between_quaternions_and_Euler_angles"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1000"/>
            <a:lum/>
            <a:extLst>
              <a:ext uri="{837473B0-CC2E-450A-ABE3-18F120FF3D39}">
                <a1611:picAttrSrcUrl xmlns:a1611="http://schemas.microsoft.com/office/drawing/2016/11/main" r:id="rId3"/>
              </a:ext>
            </a:extLst>
          </a:blip>
          <a:srcRect/>
          <a:stretch>
            <a:fillRect l="-6000" r="-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7092C-6CD9-4FDB-A8AA-AF7FCBCF6879}"/>
              </a:ext>
            </a:extLst>
          </p:cNvPr>
          <p:cNvSpPr>
            <a:spLocks noGrp="1"/>
          </p:cNvSpPr>
          <p:nvPr>
            <p:ph type="ctrTitle"/>
          </p:nvPr>
        </p:nvSpPr>
        <p:spPr/>
        <p:txBody>
          <a:bodyPr>
            <a:normAutofit/>
          </a:bodyPr>
          <a:lstStyle/>
          <a:p>
            <a:r>
              <a:rPr lang="en-US" dirty="0"/>
              <a:t>Angles between planes and more difficult 3D problems</a:t>
            </a:r>
            <a:endParaRPr lang="en-AU" dirty="0"/>
          </a:p>
        </p:txBody>
      </p:sp>
      <p:sp>
        <p:nvSpPr>
          <p:cNvPr id="3" name="Subtitle 2">
            <a:extLst>
              <a:ext uri="{FF2B5EF4-FFF2-40B4-BE49-F238E27FC236}">
                <a16:creationId xmlns:a16="http://schemas.microsoft.com/office/drawing/2014/main" id="{C6BF50A4-8D66-4B6C-96AB-7FF3E4BDD4FF}"/>
              </a:ext>
            </a:extLst>
          </p:cNvPr>
          <p:cNvSpPr>
            <a:spLocks noGrp="1"/>
          </p:cNvSpPr>
          <p:nvPr>
            <p:ph type="subTitle" idx="1"/>
          </p:nvPr>
        </p:nvSpPr>
        <p:spPr/>
        <p:txBody>
          <a:bodyPr/>
          <a:lstStyle/>
          <a:p>
            <a:r>
              <a:rPr lang="en-US" dirty="0"/>
              <a:t>13H</a:t>
            </a:r>
            <a:endParaRPr lang="en-AU" dirty="0"/>
          </a:p>
        </p:txBody>
      </p:sp>
    </p:spTree>
    <p:extLst>
      <p:ext uri="{BB962C8B-B14F-4D97-AF65-F5344CB8AC3E}">
        <p14:creationId xmlns:p14="http://schemas.microsoft.com/office/powerpoint/2010/main" val="1476588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l="3000" t="-6000" r="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29B-D4AC-4400-8C6B-CA3C16E74D8E}"/>
              </a:ext>
            </a:extLst>
          </p:cNvPr>
          <p:cNvSpPr>
            <a:spLocks noGrp="1"/>
          </p:cNvSpPr>
          <p:nvPr>
            <p:ph type="title"/>
          </p:nvPr>
        </p:nvSpPr>
        <p:spPr/>
        <p:txBody>
          <a:bodyPr/>
          <a:lstStyle/>
          <a:p>
            <a:r>
              <a:rPr lang="en-AU" dirty="0"/>
              <a:t>Angles between planes</a:t>
            </a:r>
          </a:p>
        </p:txBody>
      </p:sp>
      <p:sp>
        <p:nvSpPr>
          <p:cNvPr id="3" name="Content Placeholder 2">
            <a:extLst>
              <a:ext uri="{FF2B5EF4-FFF2-40B4-BE49-F238E27FC236}">
                <a16:creationId xmlns:a16="http://schemas.microsoft.com/office/drawing/2014/main" id="{C3D55FBA-996F-4B69-90EB-64B565327139}"/>
              </a:ext>
            </a:extLst>
          </p:cNvPr>
          <p:cNvSpPr>
            <a:spLocks noGrp="1"/>
          </p:cNvSpPr>
          <p:nvPr>
            <p:ph idx="1"/>
          </p:nvPr>
        </p:nvSpPr>
        <p:spPr>
          <a:xfrm>
            <a:off x="43526" y="2141537"/>
            <a:ext cx="6052474" cy="4351338"/>
          </a:xfrm>
        </p:spPr>
        <p:txBody>
          <a:bodyPr/>
          <a:lstStyle/>
          <a:p>
            <a:r>
              <a:rPr lang="en-US" dirty="0"/>
              <a:t>Consider any point P on the common line of two planes Π1 and Π2. If lines PA and PB are drawn at right angles to the common line so that PA is in Π1 and PB is in Π2, then ∠APB is the angle between planes Π1 and Π2.</a:t>
            </a:r>
            <a:endParaRPr lang="en-AU" dirty="0"/>
          </a:p>
        </p:txBody>
      </p:sp>
      <p:pic>
        <p:nvPicPr>
          <p:cNvPr id="1026" name="Picture 2" descr="PIC">
            <a:extLst>
              <a:ext uri="{FF2B5EF4-FFF2-40B4-BE49-F238E27FC236}">
                <a16:creationId xmlns:a16="http://schemas.microsoft.com/office/drawing/2014/main" id="{33516174-BF14-4A42-9922-D35F0F3DBD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6019" y="1825624"/>
            <a:ext cx="5842455" cy="3016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88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l="3000" t="-6000" r="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29B-D4AC-4400-8C6B-CA3C16E74D8E}"/>
              </a:ext>
            </a:extLst>
          </p:cNvPr>
          <p:cNvSpPr>
            <a:spLocks noGrp="1"/>
          </p:cNvSpPr>
          <p:nvPr>
            <p:ph type="title"/>
          </p:nvPr>
        </p:nvSpPr>
        <p:spPr/>
        <p:txBody>
          <a:bodyPr/>
          <a:lstStyle/>
          <a:p>
            <a:r>
              <a:rPr lang="en-AU" dirty="0"/>
              <a:t>Angles between planes</a:t>
            </a:r>
          </a:p>
        </p:txBody>
      </p:sp>
      <p:sp>
        <p:nvSpPr>
          <p:cNvPr id="3" name="Content Placeholder 2">
            <a:extLst>
              <a:ext uri="{FF2B5EF4-FFF2-40B4-BE49-F238E27FC236}">
                <a16:creationId xmlns:a16="http://schemas.microsoft.com/office/drawing/2014/main" id="{C3D55FBA-996F-4B69-90EB-64B565327139}"/>
              </a:ext>
            </a:extLst>
          </p:cNvPr>
          <p:cNvSpPr>
            <a:spLocks noGrp="1"/>
          </p:cNvSpPr>
          <p:nvPr>
            <p:ph idx="1"/>
          </p:nvPr>
        </p:nvSpPr>
        <p:spPr>
          <a:xfrm>
            <a:off x="451834" y="2141537"/>
            <a:ext cx="5086082" cy="4351338"/>
          </a:xfrm>
        </p:spPr>
        <p:txBody>
          <a:bodyPr/>
          <a:lstStyle/>
          <a:p>
            <a:r>
              <a:rPr lang="en-US" dirty="0"/>
              <a:t>Note: If the plane Π2 is horizontal, then PA is called a line of greatest slope in the plane Π1.</a:t>
            </a:r>
            <a:endParaRPr lang="en-AU" dirty="0"/>
          </a:p>
        </p:txBody>
      </p:sp>
      <p:pic>
        <p:nvPicPr>
          <p:cNvPr id="2050" name="Picture 2" descr="PIC">
            <a:extLst>
              <a:ext uri="{FF2B5EF4-FFF2-40B4-BE49-F238E27FC236}">
                <a16:creationId xmlns:a16="http://schemas.microsoft.com/office/drawing/2014/main" id="{D772AE62-C803-4032-9781-78320D0077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4282" y="1825625"/>
            <a:ext cx="6167846" cy="3633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82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l="3000" t="-6000" r="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29B-D4AC-4400-8C6B-CA3C16E74D8E}"/>
              </a:ext>
            </a:extLst>
          </p:cNvPr>
          <p:cNvSpPr>
            <a:spLocks noGrp="1"/>
          </p:cNvSpPr>
          <p:nvPr>
            <p:ph type="title"/>
          </p:nvPr>
        </p:nvSpPr>
        <p:spPr>
          <a:xfrm>
            <a:off x="838200" y="165212"/>
            <a:ext cx="10515600" cy="646158"/>
          </a:xfrm>
        </p:spPr>
        <p:txBody>
          <a:bodyPr>
            <a:normAutofit fontScale="90000"/>
          </a:bodyPr>
          <a:lstStyle/>
          <a:p>
            <a:r>
              <a:rPr lang="en-AU" dirty="0"/>
              <a:t>Example 1</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3D55FBA-996F-4B69-90EB-64B565327139}"/>
                  </a:ext>
                </a:extLst>
              </p:cNvPr>
              <p:cNvSpPr>
                <a:spLocks noGrp="1"/>
              </p:cNvSpPr>
              <p:nvPr>
                <p:ph idx="1"/>
              </p:nvPr>
            </p:nvSpPr>
            <p:spPr>
              <a:xfrm>
                <a:off x="0" y="868552"/>
                <a:ext cx="9237880" cy="5120895"/>
              </a:xfrm>
            </p:spPr>
            <p:txBody>
              <a:bodyPr>
                <a:normAutofit fontScale="92500" lnSpcReduction="20000"/>
              </a:bodyPr>
              <a:lstStyle/>
              <a:p>
                <a:r>
                  <a:rPr lang="en-US" dirty="0"/>
                  <a:t>For the cuboid shown in the diagram, find:</a:t>
                </a:r>
              </a:p>
              <a:p>
                <a:r>
                  <a:rPr lang="en-US" dirty="0"/>
                  <a:t>the angle between AC′ and the plane ABB′A′</a:t>
                </a:r>
              </a:p>
              <a:p>
                <a:r>
                  <a:rPr lang="en-US" dirty="0"/>
                  <a:t>To find the angle θ between AC′ and the plane ABB′A′, we need the projection of AC′ in the plane.</a:t>
                </a:r>
              </a:p>
              <a:p>
                <a:r>
                  <a:rPr lang="en-US" dirty="0"/>
                  <a:t>We drop a perpendicular from C′ to the plane (line C′B′), and join the foot of the perpendicular to A (line B′A).</a:t>
                </a:r>
              </a:p>
              <a:p>
                <a:r>
                  <a:rPr lang="en-US" dirty="0"/>
                  <a:t>The required angle, θ, lies between C′A and B′A.</a:t>
                </a:r>
              </a:p>
              <a:p>
                <a:r>
                  <a:rPr lang="en-US" dirty="0"/>
                  <a:t>Draw separate diagrams showing the base and the section through A, C′ and B′. Then we see that</a:t>
                </a:r>
              </a:p>
              <a:p>
                <a:r>
                  <a:rPr lang="en-US" dirty="0"/>
                  <a:t>AB′ =</a:t>
                </a:r>
                <a14:m>
                  <m:oMath xmlns:m="http://schemas.openxmlformats.org/officeDocument/2006/math">
                    <m:rad>
                      <m:radPr>
                        <m:degHide m:val="on"/>
                        <m:ctrlPr>
                          <a:rPr lang="en-US" i="1" dirty="0" smtClean="0">
                            <a:solidFill>
                              <a:schemeClr val="tx1"/>
                            </a:solidFill>
                            <a:latin typeface="Cambria Math" panose="02040503050406030204" pitchFamily="18" charset="0"/>
                          </a:rPr>
                        </m:ctrlPr>
                      </m:radPr>
                      <m:deg/>
                      <m:e>
                        <m:sSup>
                          <m:sSupPr>
                            <m:ctrlPr>
                              <a:rPr lang="en-US" i="1" dirty="0" smtClean="0">
                                <a:solidFill>
                                  <a:schemeClr val="tx1"/>
                                </a:solidFill>
                                <a:latin typeface="Cambria Math" panose="02040503050406030204" pitchFamily="18" charset="0"/>
                              </a:rPr>
                            </m:ctrlPr>
                          </m:sSupPr>
                          <m:e>
                            <m:r>
                              <a:rPr lang="en-US" b="0" i="1" dirty="0" smtClean="0">
                                <a:solidFill>
                                  <a:schemeClr val="tx1"/>
                                </a:solidFill>
                                <a:latin typeface="Cambria Math" panose="02040503050406030204" pitchFamily="18" charset="0"/>
                              </a:rPr>
                              <m:t>(3</m:t>
                            </m:r>
                            <m:r>
                              <a:rPr lang="en-US" i="1" dirty="0" smtClean="0">
                                <a:solidFill>
                                  <a:schemeClr val="tx1"/>
                                </a:solidFill>
                                <a:latin typeface="Cambria Math" panose="02040503050406030204" pitchFamily="18" charset="0"/>
                              </a:rPr>
                              <m:t>𝑎</m:t>
                            </m:r>
                            <m:r>
                              <a:rPr lang="en-US" b="0" i="1" dirty="0" smtClean="0">
                                <a:solidFill>
                                  <a:schemeClr val="tx1"/>
                                </a:solidFill>
                                <a:latin typeface="Cambria Math" panose="02040503050406030204" pitchFamily="18" charset="0"/>
                              </a:rPr>
                              <m:t>)</m:t>
                            </m:r>
                          </m:e>
                          <m:sup>
                            <m:r>
                              <a:rPr lang="en-US" i="0" dirty="0" smtClean="0">
                                <a:solidFill>
                                  <a:schemeClr val="tx1"/>
                                </a:solidFill>
                                <a:latin typeface="Cambria Math" panose="02040503050406030204" pitchFamily="18" charset="0"/>
                              </a:rPr>
                              <m:t>2</m:t>
                            </m:r>
                          </m:sup>
                        </m:sSup>
                        <m:r>
                          <a:rPr lang="en-US" i="0" dirty="0" smtClean="0">
                            <a:solidFill>
                              <a:schemeClr val="tx1"/>
                            </a:solidFill>
                            <a:latin typeface="Cambria Math" panose="02040503050406030204" pitchFamily="18" charset="0"/>
                          </a:rPr>
                          <m:t>+</m:t>
                        </m:r>
                        <m:r>
                          <a:rPr lang="en-US" b="0" i="0" dirty="0" smtClean="0">
                            <a:solidFill>
                              <a:schemeClr val="tx1"/>
                            </a:solidFill>
                            <a:latin typeface="Cambria Math" panose="02040503050406030204" pitchFamily="18" charset="0"/>
                          </a:rPr>
                          <m:t>(</m:t>
                        </m:r>
                        <m:r>
                          <a:rPr lang="en-US" i="0" dirty="0" smtClean="0">
                            <a:solidFill>
                              <a:schemeClr val="tx1"/>
                            </a:solidFill>
                            <a:latin typeface="Cambria Math" panose="02040503050406030204" pitchFamily="18" charset="0"/>
                          </a:rPr>
                          <m:t>3</m:t>
                        </m:r>
                        <m:sSup>
                          <m:sSupPr>
                            <m:ctrlPr>
                              <a:rPr lang="en-US" i="1" dirty="0" smtClean="0">
                                <a:solidFill>
                                  <a:schemeClr val="tx1"/>
                                </a:solidFill>
                                <a:latin typeface="Cambria Math" panose="02040503050406030204" pitchFamily="18" charset="0"/>
                              </a:rPr>
                            </m:ctrlPr>
                          </m:sSupPr>
                          <m:e>
                            <m:r>
                              <a:rPr lang="en-US" i="1" dirty="0" smtClean="0">
                                <a:solidFill>
                                  <a:schemeClr val="tx1"/>
                                </a:solidFill>
                                <a:latin typeface="Cambria Math" panose="02040503050406030204" pitchFamily="18" charset="0"/>
                              </a:rPr>
                              <m:t>𝑎</m:t>
                            </m:r>
                          </m:e>
                          <m:sup>
                            <m:r>
                              <a:rPr lang="en-US" b="0" i="0" dirty="0" smtClean="0">
                                <a:solidFill>
                                  <a:schemeClr val="tx1"/>
                                </a:solidFill>
                                <a:latin typeface="Cambria Math" panose="02040503050406030204" pitchFamily="18" charset="0"/>
                              </a:rPr>
                              <m:t>)</m:t>
                            </m:r>
                            <m:r>
                              <a:rPr lang="en-US" i="0" dirty="0" smtClean="0">
                                <a:solidFill>
                                  <a:schemeClr val="tx1"/>
                                </a:solidFill>
                                <a:latin typeface="Cambria Math" panose="02040503050406030204" pitchFamily="18" charset="0"/>
                              </a:rPr>
                              <m:t>2</m:t>
                            </m:r>
                          </m:sup>
                        </m:sSup>
                      </m:e>
                    </m:rad>
                  </m:oMath>
                </a14:m>
                <a:r>
                  <a:rPr lang="en-US" dirty="0"/>
                  <a:t>=3a </a:t>
                </a:r>
                <a14:m>
                  <m:oMath xmlns:m="http://schemas.openxmlformats.org/officeDocument/2006/math">
                    <m:rad>
                      <m:radPr>
                        <m:degHide m:val="on"/>
                        <m:ctrlPr>
                          <a:rPr lang="en-US" i="1" dirty="0">
                            <a:latin typeface="Cambria Math" panose="02040503050406030204" pitchFamily="18" charset="0"/>
                          </a:rPr>
                        </m:ctrlPr>
                      </m:radPr>
                      <m:deg/>
                      <m:e>
                        <m:r>
                          <a:rPr lang="en-US" b="0" i="1" dirty="0" smtClean="0">
                            <a:latin typeface="Cambria Math" panose="02040503050406030204" pitchFamily="18" charset="0"/>
                          </a:rPr>
                          <m:t>2</m:t>
                        </m:r>
                      </m:e>
                    </m:rad>
                    <m:r>
                      <a:rPr lang="en-US" i="1" dirty="0">
                        <a:latin typeface="Cambria Math" panose="02040503050406030204" pitchFamily="18" charset="0"/>
                      </a:rPr>
                      <m:t> </m:t>
                    </m:r>
                  </m:oMath>
                </a14:m>
                <a:endParaRPr lang="en-US" dirty="0"/>
              </a:p>
              <a:p>
                <a:r>
                  <a:rPr lang="en-US" dirty="0"/>
                  <a:t>And   </a:t>
                </a:r>
                <a:r>
                  <a:rPr lang="en-US" dirty="0" err="1"/>
                  <a:t>tanθ</a:t>
                </a:r>
                <a:r>
                  <a:rPr lang="en-US" dirty="0"/>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𝑎</m:t>
                        </m:r>
                      </m:num>
                      <m:den>
                        <m:r>
                          <a:rPr lang="en-US" i="0" dirty="0">
                            <a:solidFill>
                              <a:schemeClr val="tx1"/>
                            </a:solidFill>
                            <a:latin typeface="Cambria Math" panose="02040503050406030204" pitchFamily="18" charset="0"/>
                          </a:rPr>
                          <m:t>3</m:t>
                        </m:r>
                        <m:r>
                          <a:rPr lang="en-US" i="1" dirty="0">
                            <a:solidFill>
                              <a:schemeClr val="tx1"/>
                            </a:solidFill>
                            <a:latin typeface="Cambria Math" panose="02040503050406030204" pitchFamily="18" charset="0"/>
                          </a:rPr>
                          <m:t>𝑎</m:t>
                        </m:r>
                        <m:rad>
                          <m:radPr>
                            <m:degHide m:val="on"/>
                            <m:ctrlPr>
                              <a:rPr lang="en-US" i="1" dirty="0">
                                <a:solidFill>
                                  <a:schemeClr val="tx1"/>
                                </a:solidFill>
                                <a:latin typeface="Cambria Math" panose="02040503050406030204" pitchFamily="18" charset="0"/>
                              </a:rPr>
                            </m:ctrlPr>
                          </m:radPr>
                          <m:deg/>
                          <m:e>
                            <m:r>
                              <a:rPr lang="en-US" i="0" dirty="0">
                                <a:solidFill>
                                  <a:schemeClr val="tx1"/>
                                </a:solidFill>
                                <a:latin typeface="Cambria Math" panose="02040503050406030204" pitchFamily="18" charset="0"/>
                              </a:rPr>
                              <m:t>2</m:t>
                            </m:r>
                          </m:e>
                        </m:rad>
                      </m:den>
                    </m:f>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1</m:t>
                        </m:r>
                      </m:num>
                      <m:den>
                        <m:r>
                          <a:rPr lang="en-US" dirty="0">
                            <a:latin typeface="Cambria Math" panose="02040503050406030204" pitchFamily="18" charset="0"/>
                          </a:rPr>
                          <m:t>3</m:t>
                        </m:r>
                        <m:rad>
                          <m:radPr>
                            <m:degHide m:val="on"/>
                            <m:ctrlPr>
                              <a:rPr lang="en-US" i="1" dirty="0">
                                <a:latin typeface="Cambria Math" panose="02040503050406030204" pitchFamily="18" charset="0"/>
                              </a:rPr>
                            </m:ctrlPr>
                          </m:radPr>
                          <m:deg/>
                          <m:e>
                            <m:r>
                              <a:rPr lang="en-US" dirty="0">
                                <a:latin typeface="Cambria Math" panose="02040503050406030204" pitchFamily="18" charset="0"/>
                              </a:rPr>
                              <m:t>2</m:t>
                            </m:r>
                          </m:e>
                        </m:rad>
                      </m:den>
                    </m:f>
                    <m:r>
                      <a:rPr lang="en-US" i="1" dirty="0">
                        <a:latin typeface="Cambria Math" panose="02040503050406030204" pitchFamily="18" charset="0"/>
                      </a:rPr>
                      <m:t> </m:t>
                    </m:r>
                  </m:oMath>
                </a14:m>
                <a:endParaRPr lang="en-US" dirty="0"/>
              </a:p>
              <a:p>
                <a:r>
                  <a:rPr lang="en-US" dirty="0"/>
                  <a:t>Hence the required angle, θ, is 13.26°.</a:t>
                </a:r>
              </a:p>
            </p:txBody>
          </p:sp>
        </mc:Choice>
        <mc:Fallback xmlns="">
          <p:sp>
            <p:nvSpPr>
              <p:cNvPr id="3" name="Content Placeholder 2">
                <a:extLst>
                  <a:ext uri="{FF2B5EF4-FFF2-40B4-BE49-F238E27FC236}">
                    <a16:creationId xmlns:a16="http://schemas.microsoft.com/office/drawing/2014/main" id="{C3D55FBA-996F-4B69-90EB-64B565327139}"/>
                  </a:ext>
                </a:extLst>
              </p:cNvPr>
              <p:cNvSpPr>
                <a:spLocks noGrp="1" noRot="1" noChangeAspect="1" noMove="1" noResize="1" noEditPoints="1" noAdjustHandles="1" noChangeArrowheads="1" noChangeShapeType="1" noTextEdit="1"/>
              </p:cNvSpPr>
              <p:nvPr>
                <p:ph idx="1"/>
              </p:nvPr>
            </p:nvSpPr>
            <p:spPr>
              <a:xfrm>
                <a:off x="0" y="868552"/>
                <a:ext cx="9237880" cy="5120895"/>
              </a:xfrm>
              <a:blipFill>
                <a:blip r:embed="rId4"/>
                <a:stretch>
                  <a:fillRect l="-990" t="-2973" r="-264"/>
                </a:stretch>
              </a:blipFill>
            </p:spPr>
            <p:txBody>
              <a:bodyPr/>
              <a:lstStyle/>
              <a:p>
                <a:r>
                  <a:rPr lang="en-AU">
                    <a:noFill/>
                  </a:rPr>
                  <a:t> </a:t>
                </a:r>
              </a:p>
            </p:txBody>
          </p:sp>
        </mc:Fallback>
      </mc:AlternateContent>
      <p:pic>
        <p:nvPicPr>
          <p:cNvPr id="3074" name="Picture 2" descr="PIC">
            <a:extLst>
              <a:ext uri="{FF2B5EF4-FFF2-40B4-BE49-F238E27FC236}">
                <a16:creationId xmlns:a16="http://schemas.microsoft.com/office/drawing/2014/main" id="{2A562A53-DE55-4E3C-9B28-19C51FDB61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84340" y="165212"/>
            <a:ext cx="2641678" cy="144354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IC">
            <a:extLst>
              <a:ext uri="{FF2B5EF4-FFF2-40B4-BE49-F238E27FC236}">
                <a16:creationId xmlns:a16="http://schemas.microsoft.com/office/drawing/2014/main" id="{2D245029-0499-4B26-9D39-3D2D230D2D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37880" y="1810890"/>
            <a:ext cx="2805722" cy="153862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IC">
            <a:extLst>
              <a:ext uri="{FF2B5EF4-FFF2-40B4-BE49-F238E27FC236}">
                <a16:creationId xmlns:a16="http://schemas.microsoft.com/office/drawing/2014/main" id="{920D3D60-2C19-48C5-8575-2F733EDF7C9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04491" y="3674299"/>
            <a:ext cx="1661491" cy="167511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
            <a:extLst>
              <a:ext uri="{FF2B5EF4-FFF2-40B4-BE49-F238E27FC236}">
                <a16:creationId xmlns:a16="http://schemas.microsoft.com/office/drawing/2014/main" id="{92976888-7389-4353-A027-6AF4672D405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25803" y="306862"/>
            <a:ext cx="1886319" cy="899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834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26"/>
                                        </p:tgtEl>
                                        <p:attrNameLst>
                                          <p:attrName>style.visibility</p:attrName>
                                        </p:attrNameLst>
                                      </p:cBhvr>
                                      <p:to>
                                        <p:strVal val="visible"/>
                                      </p:to>
                                    </p:set>
                                    <p:anim calcmode="lin" valueType="num">
                                      <p:cBhvr additive="base">
                                        <p:cTn id="29" dur="500" fill="hold"/>
                                        <p:tgtEl>
                                          <p:spTgt spid="1026"/>
                                        </p:tgtEl>
                                        <p:attrNameLst>
                                          <p:attrName>ppt_x</p:attrName>
                                        </p:attrNameLst>
                                      </p:cBhvr>
                                      <p:tavLst>
                                        <p:tav tm="0">
                                          <p:val>
                                            <p:strVal val="#ppt_x"/>
                                          </p:val>
                                        </p:tav>
                                        <p:tav tm="100000">
                                          <p:val>
                                            <p:strVal val="#ppt_x"/>
                                          </p:val>
                                        </p:tav>
                                      </p:tavLst>
                                    </p:anim>
                                    <p:anim calcmode="lin" valueType="num">
                                      <p:cBhvr additive="base">
                                        <p:cTn id="30"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028"/>
                                        </p:tgtEl>
                                        <p:attrNameLst>
                                          <p:attrName>style.visibility</p:attrName>
                                        </p:attrNameLst>
                                      </p:cBhvr>
                                      <p:to>
                                        <p:strVal val="visible"/>
                                      </p:to>
                                    </p:set>
                                    <p:anim calcmode="lin" valueType="num">
                                      <p:cBhvr additive="base">
                                        <p:cTn id="47" dur="500" fill="hold"/>
                                        <p:tgtEl>
                                          <p:spTgt spid="1028"/>
                                        </p:tgtEl>
                                        <p:attrNameLst>
                                          <p:attrName>ppt_x</p:attrName>
                                        </p:attrNameLst>
                                      </p:cBhvr>
                                      <p:tavLst>
                                        <p:tav tm="0">
                                          <p:val>
                                            <p:strVal val="#ppt_x"/>
                                          </p:val>
                                        </p:tav>
                                        <p:tav tm="100000">
                                          <p:val>
                                            <p:strVal val="#ppt_x"/>
                                          </p:val>
                                        </p:tav>
                                      </p:tavLst>
                                    </p:anim>
                                    <p:anim calcmode="lin" valueType="num">
                                      <p:cBhvr additive="base">
                                        <p:cTn id="4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additive="base">
                                        <p:cTn id="5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 calcmode="lin" valueType="num">
                                      <p:cBhvr additive="base">
                                        <p:cTn id="5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030"/>
                                        </p:tgtEl>
                                        <p:attrNameLst>
                                          <p:attrName>style.visibility</p:attrName>
                                        </p:attrNameLst>
                                      </p:cBhvr>
                                      <p:to>
                                        <p:strVal val="visible"/>
                                      </p:to>
                                    </p:set>
                                    <p:anim calcmode="lin" valueType="num">
                                      <p:cBhvr additive="base">
                                        <p:cTn id="63" dur="500" fill="hold"/>
                                        <p:tgtEl>
                                          <p:spTgt spid="1030"/>
                                        </p:tgtEl>
                                        <p:attrNameLst>
                                          <p:attrName>ppt_x</p:attrName>
                                        </p:attrNameLst>
                                      </p:cBhvr>
                                      <p:tavLst>
                                        <p:tav tm="0">
                                          <p:val>
                                            <p:strVal val="#ppt_x"/>
                                          </p:val>
                                        </p:tav>
                                        <p:tav tm="100000">
                                          <p:val>
                                            <p:strVal val="#ppt_x"/>
                                          </p:val>
                                        </p:tav>
                                      </p:tavLst>
                                    </p:anim>
                                    <p:anim calcmode="lin" valueType="num">
                                      <p:cBhvr additive="base">
                                        <p:cTn id="64"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3">
                                            <p:txEl>
                                              <p:pRg st="7" end="7"/>
                                            </p:txEl>
                                          </p:spTgt>
                                        </p:tgtEl>
                                        <p:attrNameLst>
                                          <p:attrName>style.visibility</p:attrName>
                                        </p:attrNameLst>
                                      </p:cBhvr>
                                      <p:to>
                                        <p:strVal val="visible"/>
                                      </p:to>
                                    </p:set>
                                    <p:anim calcmode="lin" valueType="num">
                                      <p:cBhvr additive="base">
                                        <p:cTn id="6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3">
                                            <p:txEl>
                                              <p:pRg st="8" end="8"/>
                                            </p:txEl>
                                          </p:spTgt>
                                        </p:tgtEl>
                                        <p:attrNameLst>
                                          <p:attrName>style.visibility</p:attrName>
                                        </p:attrNameLst>
                                      </p:cBhvr>
                                      <p:to>
                                        <p:strVal val="visible"/>
                                      </p:to>
                                    </p:set>
                                    <p:anim calcmode="lin" valueType="num">
                                      <p:cBhvr additive="base">
                                        <p:cTn id="7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l="3000" t="-6000" r="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29B-D4AC-4400-8C6B-CA3C16E74D8E}"/>
              </a:ext>
            </a:extLst>
          </p:cNvPr>
          <p:cNvSpPr>
            <a:spLocks noGrp="1"/>
          </p:cNvSpPr>
          <p:nvPr>
            <p:ph type="title"/>
          </p:nvPr>
        </p:nvSpPr>
        <p:spPr>
          <a:xfrm>
            <a:off x="838200" y="165212"/>
            <a:ext cx="10515600" cy="646158"/>
          </a:xfrm>
        </p:spPr>
        <p:txBody>
          <a:bodyPr>
            <a:normAutofit fontScale="90000"/>
          </a:bodyPr>
          <a:lstStyle/>
          <a:p>
            <a:r>
              <a:rPr lang="en-AU" dirty="0"/>
              <a:t>Example 1</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3D55FBA-996F-4B69-90EB-64B565327139}"/>
                  </a:ext>
                </a:extLst>
              </p:cNvPr>
              <p:cNvSpPr>
                <a:spLocks noGrp="1"/>
              </p:cNvSpPr>
              <p:nvPr>
                <p:ph idx="1"/>
              </p:nvPr>
            </p:nvSpPr>
            <p:spPr>
              <a:xfrm>
                <a:off x="0" y="868552"/>
                <a:ext cx="10515600" cy="5120895"/>
              </a:xfrm>
            </p:spPr>
            <p:txBody>
              <a:bodyPr>
                <a:normAutofit lnSpcReduction="10000"/>
              </a:bodyPr>
              <a:lstStyle/>
              <a:p>
                <a:r>
                  <a:rPr lang="en-US" dirty="0"/>
                  <a:t>For the cuboid shown in the diagram, find:</a:t>
                </a:r>
              </a:p>
              <a:p>
                <a:r>
                  <a:rPr lang="en-US" dirty="0"/>
                  <a:t>the angle between the planes ACD′ and DCD′.</a:t>
                </a:r>
              </a:p>
              <a:p>
                <a:r>
                  <a:rPr lang="en-US" dirty="0"/>
                  <a:t>The line common to the planes ACD′ and DCD′ is CD′. Let M be the midpoint of the line segment CD′.</a:t>
                </a:r>
              </a:p>
              <a:p>
                <a:r>
                  <a:rPr lang="en-US" dirty="0"/>
                  <a:t> Then MD is perpendicular to CD′ in the plane DCD′, and MA is perpendicular to CD′ in the plane ACD′.</a:t>
                </a:r>
              </a:p>
              <a:p>
                <a:r>
                  <a:rPr lang="en-US" dirty="0"/>
                  <a:t>Thus ϕ is the angle between the planes DCD′ and ACD′. We have</a:t>
                </a:r>
              </a:p>
              <a:p>
                <a:r>
                  <a:rPr lang="en-US" dirty="0"/>
                  <a:t>DM=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AU" i="1" dirty="0">
                            <a:latin typeface="Cambria Math" panose="02040503050406030204" pitchFamily="18" charset="0"/>
                          </a:rPr>
                          <m:t>2</m:t>
                        </m:r>
                      </m:den>
                    </m:f>
                    <m:r>
                      <a:rPr lang="en-US" i="1" dirty="0">
                        <a:latin typeface="Cambria Math" panose="02040503050406030204" pitchFamily="18" charset="0"/>
                      </a:rPr>
                      <m:t> </m:t>
                    </m:r>
                  </m:oMath>
                </a14:m>
                <a:r>
                  <a:rPr lang="en-US" dirty="0"/>
                  <a:t>DC′=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1</m:t>
                        </m:r>
                      </m:num>
                      <m:den>
                        <m:r>
                          <a:rPr lang="en-AU" i="1" dirty="0">
                            <a:latin typeface="Cambria Math" panose="02040503050406030204" pitchFamily="18" charset="0"/>
                          </a:rPr>
                          <m:t>2</m:t>
                        </m:r>
                      </m:den>
                    </m:f>
                    <m:r>
                      <a:rPr lang="en-US" i="1" dirty="0">
                        <a:latin typeface="Cambria Math" panose="02040503050406030204" pitchFamily="18" charset="0"/>
                      </a:rPr>
                      <m:t> </m:t>
                    </m:r>
                  </m:oMath>
                </a14:m>
                <a:r>
                  <a:rPr lang="en-US" dirty="0"/>
                  <a:t>(3a</a:t>
                </a:r>
                <a14:m>
                  <m:oMath xmlns:m="http://schemas.openxmlformats.org/officeDocument/2006/math">
                    <m:rad>
                      <m:radPr>
                        <m:degHide m:val="on"/>
                        <m:ctrlPr>
                          <a:rPr lang="en-US" i="1" dirty="0">
                            <a:latin typeface="Cambria Math" panose="02040503050406030204" pitchFamily="18" charset="0"/>
                          </a:rPr>
                        </m:ctrlPr>
                      </m:radPr>
                      <m:deg/>
                      <m:e>
                        <m:r>
                          <a:rPr lang="en-US" i="1" dirty="0">
                            <a:latin typeface="Cambria Math" panose="02040503050406030204" pitchFamily="18" charset="0"/>
                          </a:rPr>
                          <m:t>2</m:t>
                        </m:r>
                      </m:e>
                    </m:rad>
                    <m:r>
                      <a:rPr lang="en-US" i="1" dirty="0">
                        <a:latin typeface="Cambria Math" panose="02040503050406030204" pitchFamily="18" charset="0"/>
                      </a:rPr>
                      <m:t> </m:t>
                    </m:r>
                  </m:oMath>
                </a14:m>
                <a:r>
                  <a:rPr lang="en-US" dirty="0"/>
                  <a:t>) </a:t>
                </a:r>
              </a:p>
              <a:p>
                <a:r>
                  <a:rPr lang="en-US" dirty="0"/>
                  <a:t>∴ </a:t>
                </a:r>
                <a:r>
                  <a:rPr lang="en-US" dirty="0" err="1"/>
                  <a:t>tanϕ</a:t>
                </a:r>
                <a:r>
                  <a:rPr lang="en-US" dirty="0"/>
                  <a:t>= =a÷(</a:t>
                </a:r>
                <a14:m>
                  <m:oMath xmlns:m="http://schemas.openxmlformats.org/officeDocument/2006/math">
                    <m:f>
                      <m:fPr>
                        <m:ctrlPr>
                          <a:rPr lang="en-US" i="1" dirty="0">
                            <a:latin typeface="Cambria Math" panose="02040503050406030204" pitchFamily="18" charset="0"/>
                          </a:rPr>
                        </m:ctrlPr>
                      </m:fPr>
                      <m:num>
                        <m:r>
                          <m:rPr>
                            <m:nor/>
                          </m:rPr>
                          <a:rPr lang="en-US" dirty="0"/>
                          <m:t>3</m:t>
                        </m:r>
                        <m:r>
                          <m:rPr>
                            <m:nor/>
                          </m:rPr>
                          <a:rPr lang="en-US" dirty="0"/>
                          <m:t>a</m:t>
                        </m:r>
                        <m:rad>
                          <m:radPr>
                            <m:degHide m:val="on"/>
                            <m:ctrlPr>
                              <a:rPr lang="en-US" i="1" dirty="0">
                                <a:latin typeface="Cambria Math" panose="02040503050406030204" pitchFamily="18" charset="0"/>
                              </a:rPr>
                            </m:ctrlPr>
                          </m:radPr>
                          <m:deg/>
                          <m:e>
                            <m:r>
                              <a:rPr lang="en-US" i="1" dirty="0">
                                <a:latin typeface="Cambria Math" panose="02040503050406030204" pitchFamily="18" charset="0"/>
                              </a:rPr>
                              <m:t>2</m:t>
                            </m:r>
                          </m:e>
                        </m:rad>
                      </m:num>
                      <m:den>
                        <m:r>
                          <a:rPr lang="en-AU" i="1" dirty="0">
                            <a:latin typeface="Cambria Math" panose="02040503050406030204" pitchFamily="18" charset="0"/>
                          </a:rPr>
                          <m:t>2</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ad>
                          <m:radPr>
                            <m:degHide m:val="on"/>
                            <m:ctrlPr>
                              <a:rPr lang="en-US" i="1" dirty="0">
                                <a:latin typeface="Cambria Math" panose="02040503050406030204" pitchFamily="18" charset="0"/>
                              </a:rPr>
                            </m:ctrlPr>
                          </m:radPr>
                          <m:deg/>
                          <m:e>
                            <m:r>
                              <a:rPr lang="en-US" i="1" dirty="0">
                                <a:latin typeface="Cambria Math" panose="02040503050406030204" pitchFamily="18" charset="0"/>
                              </a:rPr>
                              <m:t>2</m:t>
                            </m:r>
                          </m:e>
                        </m:rad>
                      </m:num>
                      <m:den>
                        <m:r>
                          <a:rPr lang="en-AU" b="0" i="1" dirty="0" smtClean="0">
                            <a:latin typeface="Cambria Math" panose="02040503050406030204" pitchFamily="18" charset="0"/>
                          </a:rPr>
                          <m:t>3</m:t>
                        </m:r>
                      </m:den>
                    </m:f>
                    <m:r>
                      <a:rPr lang="en-US" i="1" dirty="0">
                        <a:latin typeface="Cambria Math" panose="02040503050406030204" pitchFamily="18" charset="0"/>
                      </a:rPr>
                      <m:t> </m:t>
                    </m:r>
                  </m:oMath>
                </a14:m>
                <a:endParaRPr lang="en-US" dirty="0"/>
              </a:p>
              <a:p>
                <a:r>
                  <a:rPr lang="en-US" dirty="0"/>
                  <a:t>Hence the required angle is ϕ=25.24°.</a:t>
                </a:r>
                <a:endParaRPr lang="en-AU" dirty="0"/>
              </a:p>
            </p:txBody>
          </p:sp>
        </mc:Choice>
        <mc:Fallback>
          <p:sp>
            <p:nvSpPr>
              <p:cNvPr id="3" name="Content Placeholder 2">
                <a:extLst>
                  <a:ext uri="{FF2B5EF4-FFF2-40B4-BE49-F238E27FC236}">
                    <a16:creationId xmlns:a16="http://schemas.microsoft.com/office/drawing/2014/main" id="{C3D55FBA-996F-4B69-90EB-64B565327139}"/>
                  </a:ext>
                </a:extLst>
              </p:cNvPr>
              <p:cNvSpPr>
                <a:spLocks noGrp="1" noRot="1" noChangeAspect="1" noMove="1" noResize="1" noEditPoints="1" noAdjustHandles="1" noChangeArrowheads="1" noChangeShapeType="1" noTextEdit="1"/>
              </p:cNvSpPr>
              <p:nvPr>
                <p:ph idx="1"/>
              </p:nvPr>
            </p:nvSpPr>
            <p:spPr>
              <a:xfrm>
                <a:off x="0" y="868552"/>
                <a:ext cx="10515600" cy="5120895"/>
              </a:xfrm>
              <a:blipFill>
                <a:blip r:embed="rId4"/>
                <a:stretch>
                  <a:fillRect l="-1043" t="-2616"/>
                </a:stretch>
              </a:blipFill>
            </p:spPr>
            <p:txBody>
              <a:bodyPr/>
              <a:lstStyle/>
              <a:p>
                <a:r>
                  <a:rPr lang="en-AU">
                    <a:noFill/>
                  </a:rPr>
                  <a:t> </a:t>
                </a:r>
              </a:p>
            </p:txBody>
          </p:sp>
        </mc:Fallback>
      </mc:AlternateContent>
      <p:pic>
        <p:nvPicPr>
          <p:cNvPr id="3074" name="Picture 2" descr="PIC">
            <a:extLst>
              <a:ext uri="{FF2B5EF4-FFF2-40B4-BE49-F238E27FC236}">
                <a16:creationId xmlns:a16="http://schemas.microsoft.com/office/drawing/2014/main" id="{2A562A53-DE55-4E3C-9B28-19C51FDB611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84340" y="165212"/>
            <a:ext cx="2641678" cy="144354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BF433FF8-BE20-4AA9-980E-DEA30DD0F5F8}"/>
              </a:ext>
            </a:extLst>
          </p:cNvPr>
          <p:cNvPicPr>
            <a:picLocks noChangeAspect="1"/>
          </p:cNvPicPr>
          <p:nvPr/>
        </p:nvPicPr>
        <p:blipFill>
          <a:blip r:embed="rId6"/>
          <a:stretch>
            <a:fillRect/>
          </a:stretch>
        </p:blipFill>
        <p:spPr>
          <a:xfrm>
            <a:off x="9285756" y="4188684"/>
            <a:ext cx="2838846" cy="1333686"/>
          </a:xfrm>
          <a:prstGeom prst="rect">
            <a:avLst/>
          </a:prstGeom>
        </p:spPr>
      </p:pic>
      <p:pic>
        <p:nvPicPr>
          <p:cNvPr id="7" name="Picture 6">
            <a:extLst>
              <a:ext uri="{FF2B5EF4-FFF2-40B4-BE49-F238E27FC236}">
                <a16:creationId xmlns:a16="http://schemas.microsoft.com/office/drawing/2014/main" id="{D66B7CFA-D88E-4599-BDB3-3771C5C02B50}"/>
              </a:ext>
            </a:extLst>
          </p:cNvPr>
          <p:cNvPicPr>
            <a:picLocks noChangeAspect="1"/>
          </p:cNvPicPr>
          <p:nvPr/>
        </p:nvPicPr>
        <p:blipFill>
          <a:blip r:embed="rId7"/>
          <a:stretch>
            <a:fillRect/>
          </a:stretch>
        </p:blipFill>
        <p:spPr>
          <a:xfrm>
            <a:off x="10187436" y="2470033"/>
            <a:ext cx="1838582" cy="857370"/>
          </a:xfrm>
          <a:prstGeom prst="rect">
            <a:avLst/>
          </a:prstGeom>
        </p:spPr>
      </p:pic>
    </p:spTree>
    <p:extLst>
      <p:ext uri="{BB962C8B-B14F-4D97-AF65-F5344CB8AC3E}">
        <p14:creationId xmlns:p14="http://schemas.microsoft.com/office/powerpoint/2010/main" val="147995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additive="base">
                                        <p:cTn id="4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additive="base">
                                        <p:cTn id="4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 calcmode="lin" valueType="num">
                                      <p:cBhvr additive="base">
                                        <p:cTn id="5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additive="base">
                                        <p:cTn id="5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l="3000" t="-6000" r="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29B-D4AC-4400-8C6B-CA3C16E74D8E}"/>
              </a:ext>
            </a:extLst>
          </p:cNvPr>
          <p:cNvSpPr>
            <a:spLocks noGrp="1"/>
          </p:cNvSpPr>
          <p:nvPr>
            <p:ph type="title"/>
          </p:nvPr>
        </p:nvSpPr>
        <p:spPr>
          <a:xfrm>
            <a:off x="1090448" y="93940"/>
            <a:ext cx="10515600" cy="580806"/>
          </a:xfrm>
        </p:spPr>
        <p:txBody>
          <a:bodyPr>
            <a:normAutofit fontScale="90000"/>
          </a:bodyPr>
          <a:lstStyle/>
          <a:p>
            <a:r>
              <a:rPr lang="en-AU" dirty="0"/>
              <a:t>Example 2</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3D55FBA-996F-4B69-90EB-64B565327139}"/>
                  </a:ext>
                </a:extLst>
              </p:cNvPr>
              <p:cNvSpPr>
                <a:spLocks noGrp="1"/>
              </p:cNvSpPr>
              <p:nvPr>
                <p:ph idx="1"/>
              </p:nvPr>
            </p:nvSpPr>
            <p:spPr>
              <a:xfrm>
                <a:off x="0" y="804041"/>
                <a:ext cx="11353800" cy="5849007"/>
              </a:xfrm>
            </p:spPr>
            <p:txBody>
              <a:bodyPr>
                <a:normAutofit fontScale="70000" lnSpcReduction="20000"/>
              </a:bodyPr>
              <a:lstStyle/>
              <a:p>
                <a:pPr>
                  <a:lnSpc>
                    <a:spcPct val="120000"/>
                  </a:lnSpc>
                </a:pPr>
                <a:r>
                  <a:rPr lang="en-US" dirty="0"/>
                  <a:t>Three points A, B and C are on a horizontal line such that AB=70 m and BC=35 m. The angles of elevation of the top of a tower are α, β and γ, where  tanα= </a:t>
                </a:r>
                <a14:m>
                  <m:oMath xmlns:m="http://schemas.openxmlformats.org/officeDocument/2006/math">
                    <m:f>
                      <m:fPr>
                        <m:ctrlPr>
                          <a:rPr lang="en-US" i="1" dirty="0">
                            <a:latin typeface="Cambria Math" panose="02040503050406030204" pitchFamily="18" charset="0"/>
                          </a:rPr>
                        </m:ctrlPr>
                      </m:fPr>
                      <m:num>
                        <m:r>
                          <a:rPr lang="en-AU" b="0" i="1" dirty="0" smtClean="0">
                            <a:latin typeface="Cambria Math" panose="02040503050406030204" pitchFamily="18" charset="0"/>
                          </a:rPr>
                          <m:t>1</m:t>
                        </m:r>
                      </m:num>
                      <m:den>
                        <m:r>
                          <a:rPr lang="en-AU" b="0" i="1" dirty="0" smtClean="0">
                            <a:latin typeface="Cambria Math" panose="02040503050406030204" pitchFamily="18" charset="0"/>
                          </a:rPr>
                          <m:t>1</m:t>
                        </m:r>
                        <m:r>
                          <a:rPr lang="en-AU" b="0" i="1" dirty="0" smtClean="0">
                            <a:latin typeface="Cambria Math" panose="02040503050406030204" pitchFamily="18" charset="0"/>
                          </a:rPr>
                          <m:t>3</m:t>
                        </m:r>
                      </m:den>
                    </m:f>
                    <m:r>
                      <a:rPr lang="en-US" i="1" dirty="0">
                        <a:latin typeface="Cambria Math" panose="02040503050406030204" pitchFamily="18" charset="0"/>
                      </a:rPr>
                      <m:t> </m:t>
                    </m:r>
                  </m:oMath>
                </a14:m>
                <a:r>
                  <a:rPr lang="en-US" dirty="0"/>
                  <a:t>,tanβ= </a:t>
                </a:r>
                <a14:m>
                  <m:oMath xmlns:m="http://schemas.openxmlformats.org/officeDocument/2006/math">
                    <m:f>
                      <m:fPr>
                        <m:ctrlPr>
                          <a:rPr lang="en-US" i="1" dirty="0">
                            <a:latin typeface="Cambria Math" panose="02040503050406030204" pitchFamily="18" charset="0"/>
                          </a:rPr>
                        </m:ctrlPr>
                      </m:fPr>
                      <m:num>
                        <m:r>
                          <a:rPr lang="en-AU" i="1" dirty="0">
                            <a:latin typeface="Cambria Math" panose="02040503050406030204" pitchFamily="18" charset="0"/>
                          </a:rPr>
                          <m:t>1</m:t>
                        </m:r>
                      </m:num>
                      <m:den>
                        <m:r>
                          <a:rPr lang="en-AU" i="1" dirty="0">
                            <a:latin typeface="Cambria Math" panose="02040503050406030204" pitchFamily="18" charset="0"/>
                          </a:rPr>
                          <m:t>1</m:t>
                        </m:r>
                        <m:r>
                          <a:rPr lang="en-AU" b="0" i="1" dirty="0" smtClean="0">
                            <a:latin typeface="Cambria Math" panose="02040503050406030204" pitchFamily="18" charset="0"/>
                          </a:rPr>
                          <m:t>5</m:t>
                        </m:r>
                      </m:den>
                    </m:f>
                    <m:r>
                      <a:rPr lang="en-US" i="1" dirty="0">
                        <a:latin typeface="Cambria Math" panose="02040503050406030204" pitchFamily="18" charset="0"/>
                      </a:rPr>
                      <m:t> </m:t>
                    </m:r>
                  </m:oMath>
                </a14:m>
                <a:r>
                  <a:rPr lang="en-US" dirty="0"/>
                  <a:t>,tanγ= </a:t>
                </a:r>
                <a14:m>
                  <m:oMath xmlns:m="http://schemas.openxmlformats.org/officeDocument/2006/math">
                    <m:f>
                      <m:fPr>
                        <m:ctrlPr>
                          <a:rPr lang="en-US" i="1" dirty="0">
                            <a:latin typeface="Cambria Math" panose="02040503050406030204" pitchFamily="18" charset="0"/>
                          </a:rPr>
                        </m:ctrlPr>
                      </m:fPr>
                      <m:num>
                        <m:r>
                          <a:rPr lang="en-AU" i="1" dirty="0">
                            <a:latin typeface="Cambria Math" panose="02040503050406030204" pitchFamily="18" charset="0"/>
                          </a:rPr>
                          <m:t>1</m:t>
                        </m:r>
                      </m:num>
                      <m:den>
                        <m:r>
                          <a:rPr lang="en-AU" b="0" i="1" dirty="0" smtClean="0">
                            <a:latin typeface="Cambria Math" panose="02040503050406030204" pitchFamily="18" charset="0"/>
                          </a:rPr>
                          <m:t>20</m:t>
                        </m:r>
                      </m:den>
                    </m:f>
                    <m:r>
                      <a:rPr lang="en-US" i="1" dirty="0">
                        <a:latin typeface="Cambria Math" panose="02040503050406030204" pitchFamily="18" charset="0"/>
                      </a:rPr>
                      <m:t> </m:t>
                    </m:r>
                  </m:oMath>
                </a14:m>
                <a:r>
                  <a:rPr lang="en-US" dirty="0"/>
                  <a:t>     as shown in the diagram.</a:t>
                </a:r>
              </a:p>
              <a:p>
                <a:pPr>
                  <a:lnSpc>
                    <a:spcPct val="120000"/>
                  </a:lnSpc>
                </a:pPr>
                <a:r>
                  <a:rPr lang="en-US" dirty="0"/>
                  <a:t>The base of the tower is at the same level as A, B and C. Find the height of the tower.</a:t>
                </a:r>
              </a:p>
              <a:p>
                <a:pPr>
                  <a:lnSpc>
                    <a:spcPct val="120000"/>
                  </a:lnSpc>
                </a:pPr>
                <a:r>
                  <a:rPr lang="en-US" dirty="0"/>
                  <a:t>Let the height of the tower, PQ, be h m. Then    h=</a:t>
                </a:r>
                <a:r>
                  <a:rPr lang="en-US" dirty="0" err="1"/>
                  <a:t>QAtan</a:t>
                </a:r>
                <a:r>
                  <a:rPr lang="en-US" dirty="0"/>
                  <a:t>α=QBtanβ=QCtanγ</a:t>
                </a:r>
              </a:p>
              <a:p>
                <a:pPr>
                  <a:lnSpc>
                    <a:spcPct val="120000"/>
                  </a:lnSpc>
                </a:pPr>
                <a:r>
                  <a:rPr lang="en-US" dirty="0"/>
                  <a:t>which implies that   QA=13h,QB=15h,QC=20h</a:t>
                </a:r>
              </a:p>
              <a:p>
                <a:pPr>
                  <a:lnSpc>
                    <a:spcPct val="120000"/>
                  </a:lnSpc>
                </a:pPr>
                <a:r>
                  <a:rPr lang="en-US" dirty="0"/>
                  <a:t>Now consider the base triangle ACQ.</a:t>
                </a:r>
              </a:p>
              <a:p>
                <a:pPr>
                  <a:lnSpc>
                    <a:spcPct val="120000"/>
                  </a:lnSpc>
                </a:pPr>
                <a:r>
                  <a:rPr lang="en-US" dirty="0"/>
                  <a:t>Using the cosine rule in △AQB:  </a:t>
                </a:r>
                <a:r>
                  <a:rPr lang="en-US" dirty="0" err="1"/>
                  <a:t>cosθ</a:t>
                </a:r>
                <a:r>
                  <a:rPr lang="en-US" dirty="0"/>
                  <a:t>= </a:t>
                </a:r>
                <a14:m>
                  <m:oMath xmlns:m="http://schemas.openxmlformats.org/officeDocument/2006/math">
                    <m:f>
                      <m:fPr>
                        <m:ctrlPr>
                          <a:rPr lang="en-US" i="1" dirty="0">
                            <a:latin typeface="Cambria Math" panose="02040503050406030204" pitchFamily="18" charset="0"/>
                          </a:rPr>
                        </m:ctrlPr>
                      </m:fPr>
                      <m:num>
                        <m:sSup>
                          <m:sSupPr>
                            <m:ctrlPr>
                              <a:rPr lang="en-US" i="1" dirty="0">
                                <a:latin typeface="Cambria Math" panose="02040503050406030204" pitchFamily="18" charset="0"/>
                              </a:rPr>
                            </m:ctrlPr>
                          </m:sSupPr>
                          <m:e>
                            <m:r>
                              <a:rPr lang="en-US" b="0" i="1" dirty="0" smtClean="0">
                                <a:latin typeface="Cambria Math" panose="02040503050406030204" pitchFamily="18" charset="0"/>
                              </a:rPr>
                              <m:t>(70)</m:t>
                            </m:r>
                          </m:e>
                          <m:sup>
                            <m:r>
                              <a:rPr lang="en-US" dirty="0">
                                <a:latin typeface="Cambria Math" panose="02040503050406030204" pitchFamily="18" charset="0"/>
                              </a:rPr>
                              <m:t>2</m:t>
                            </m:r>
                          </m:sup>
                        </m:sSup>
                        <m:r>
                          <a:rPr lang="en-AU"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15</m:t>
                            </m:r>
                            <m:r>
                              <a:rPr lang="en-US" b="0" i="1" dirty="0" smtClean="0">
                                <a:latin typeface="Cambria Math" panose="02040503050406030204" pitchFamily="18" charset="0"/>
                              </a:rPr>
                              <m:t>h</m:t>
                            </m:r>
                            <m:r>
                              <a:rPr lang="en-US" i="1" dirty="0">
                                <a:latin typeface="Cambria Math" panose="02040503050406030204" pitchFamily="18" charset="0"/>
                              </a:rPr>
                              <m:t>)</m:t>
                            </m:r>
                          </m:e>
                          <m:sup>
                            <m:r>
                              <a:rPr lang="en-US" dirty="0">
                                <a:latin typeface="Cambria Math" panose="02040503050406030204" pitchFamily="18" charset="0"/>
                              </a:rPr>
                              <m:t>2</m:t>
                            </m:r>
                          </m:sup>
                        </m:sSup>
                        <m:r>
                          <a:rPr lang="en-AU"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13</m:t>
                            </m:r>
                            <m:r>
                              <a:rPr lang="en-US" b="0" i="1" dirty="0" smtClean="0">
                                <a:latin typeface="Cambria Math" panose="02040503050406030204" pitchFamily="18" charset="0"/>
                              </a:rPr>
                              <m:t>h</m:t>
                            </m:r>
                            <m:r>
                              <a:rPr lang="en-US" i="1" dirty="0">
                                <a:latin typeface="Cambria Math" panose="02040503050406030204" pitchFamily="18" charset="0"/>
                              </a:rPr>
                              <m:t>)</m:t>
                            </m:r>
                          </m:e>
                          <m:sup>
                            <m:r>
                              <a:rPr lang="en-US" dirty="0">
                                <a:latin typeface="Cambria Math" panose="02040503050406030204" pitchFamily="18" charset="0"/>
                              </a:rPr>
                              <m:t>2</m:t>
                            </m:r>
                          </m:sup>
                        </m:sSup>
                      </m:num>
                      <m:den>
                        <m:r>
                          <a:rPr lang="en-AU" i="1" dirty="0">
                            <a:latin typeface="Cambria Math" panose="02040503050406030204" pitchFamily="18" charset="0"/>
                          </a:rPr>
                          <m:t>2(70)(15</m:t>
                        </m:r>
                        <m:r>
                          <a:rPr lang="en-AU" i="1" dirty="0">
                            <a:latin typeface="Cambria Math" panose="02040503050406030204" pitchFamily="18" charset="0"/>
                          </a:rPr>
                          <m:t>h</m:t>
                        </m:r>
                        <m:r>
                          <a:rPr lang="en-AU" i="1" dirty="0">
                            <a:latin typeface="Cambria Math" panose="02040503050406030204" pitchFamily="18" charset="0"/>
                          </a:rPr>
                          <m:t>) </m:t>
                        </m:r>
                      </m:den>
                    </m:f>
                    <m:r>
                      <a:rPr lang="en-US" i="1" dirty="0">
                        <a:latin typeface="Cambria Math" panose="02040503050406030204" pitchFamily="18" charset="0"/>
                      </a:rPr>
                      <m:t> </m:t>
                    </m:r>
                  </m:oMath>
                </a14:m>
                <a:r>
                  <a:rPr lang="en-US" dirty="0"/>
                  <a:t> </a:t>
                </a:r>
              </a:p>
              <a:p>
                <a:pPr>
                  <a:lnSpc>
                    <a:spcPct val="120000"/>
                  </a:lnSpc>
                </a:pPr>
                <a:r>
                  <a:rPr lang="en-US" dirty="0"/>
                  <a:t>Using the cosine rule in △CQB:  −</a:t>
                </a:r>
                <a:r>
                  <a:rPr lang="en-US" dirty="0" err="1"/>
                  <a:t>cosθ</a:t>
                </a:r>
                <a:r>
                  <a:rPr lang="en-US" dirty="0"/>
                  <a:t>=cos(180−θ)= </a:t>
                </a:r>
                <a14:m>
                  <m:oMath xmlns:m="http://schemas.openxmlformats.org/officeDocument/2006/math">
                    <m:f>
                      <m:fPr>
                        <m:ctrlPr>
                          <a:rPr lang="en-US" i="1" dirty="0">
                            <a:latin typeface="Cambria Math" panose="02040503050406030204" pitchFamily="18" charset="0"/>
                          </a:rPr>
                        </m:ctrlPr>
                      </m:fPr>
                      <m:num>
                        <m:sSup>
                          <m:sSupPr>
                            <m:ctrlPr>
                              <a:rPr lang="en-US" i="1" dirty="0" smtClean="0">
                                <a:latin typeface="Cambria Math" panose="02040503050406030204" pitchFamily="18" charset="0"/>
                              </a:rPr>
                            </m:ctrlPr>
                          </m:sSupPr>
                          <m:e>
                            <m:r>
                              <a:rPr lang="en-US" b="0" i="1" dirty="0" smtClean="0">
                                <a:latin typeface="Cambria Math" panose="02040503050406030204" pitchFamily="18" charset="0"/>
                              </a:rPr>
                              <m:t>(</m:t>
                            </m:r>
                            <m:r>
                              <a:rPr lang="en-US" b="0" i="1" dirty="0" smtClean="0">
                                <a:latin typeface="Cambria Math" panose="02040503050406030204" pitchFamily="18" charset="0"/>
                              </a:rPr>
                              <m:t>35</m:t>
                            </m:r>
                            <m:r>
                              <a:rPr lang="en-US" b="0" i="1" dirty="0" smtClean="0">
                                <a:latin typeface="Cambria Math" panose="02040503050406030204" pitchFamily="18" charset="0"/>
                              </a:rPr>
                              <m:t>)</m:t>
                            </m:r>
                          </m:e>
                          <m:sup>
                            <m:r>
                              <a:rPr lang="en-US" dirty="0">
                                <a:latin typeface="Cambria Math" panose="02040503050406030204" pitchFamily="18" charset="0"/>
                              </a:rPr>
                              <m:t>2</m:t>
                            </m:r>
                          </m:sup>
                        </m:sSup>
                        <m:r>
                          <a:rPr lang="en-AU"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15</m:t>
                            </m:r>
                            <m:r>
                              <a:rPr lang="en-US" b="0" i="1" dirty="0" smtClean="0">
                                <a:latin typeface="Cambria Math" panose="02040503050406030204" pitchFamily="18" charset="0"/>
                              </a:rPr>
                              <m:t>h</m:t>
                            </m:r>
                            <m:r>
                              <a:rPr lang="en-US" i="1" dirty="0">
                                <a:latin typeface="Cambria Math" panose="02040503050406030204" pitchFamily="18" charset="0"/>
                              </a:rPr>
                              <m:t>)</m:t>
                            </m:r>
                          </m:e>
                          <m:sup>
                            <m:r>
                              <a:rPr lang="en-US" dirty="0">
                                <a:latin typeface="Cambria Math" panose="02040503050406030204" pitchFamily="18" charset="0"/>
                              </a:rPr>
                              <m:t>2</m:t>
                            </m:r>
                          </m:sup>
                        </m:sSup>
                        <m:r>
                          <a:rPr lang="en-AU"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20</m:t>
                            </m:r>
                            <m:r>
                              <a:rPr lang="en-US" b="0" i="1" dirty="0" smtClean="0">
                                <a:latin typeface="Cambria Math" panose="02040503050406030204" pitchFamily="18" charset="0"/>
                              </a:rPr>
                              <m:t>h</m:t>
                            </m:r>
                            <m:r>
                              <a:rPr lang="en-US" i="1" dirty="0">
                                <a:latin typeface="Cambria Math" panose="02040503050406030204" pitchFamily="18" charset="0"/>
                              </a:rPr>
                              <m:t>)</m:t>
                            </m:r>
                          </m:e>
                          <m:sup>
                            <m:r>
                              <a:rPr lang="en-US" dirty="0">
                                <a:latin typeface="Cambria Math" panose="02040503050406030204" pitchFamily="18" charset="0"/>
                              </a:rPr>
                              <m:t>2</m:t>
                            </m:r>
                          </m:sup>
                        </m:sSup>
                      </m:num>
                      <m:den>
                        <m:r>
                          <a:rPr lang="en-AU" i="1" dirty="0">
                            <a:latin typeface="Cambria Math" panose="02040503050406030204" pitchFamily="18" charset="0"/>
                          </a:rPr>
                          <m:t>2(</m:t>
                        </m:r>
                        <m:r>
                          <a:rPr lang="en-US" b="0" i="1" dirty="0" smtClean="0">
                            <a:latin typeface="Cambria Math" panose="02040503050406030204" pitchFamily="18" charset="0"/>
                          </a:rPr>
                          <m:t>35</m:t>
                        </m:r>
                        <m:r>
                          <a:rPr lang="en-AU" i="1" dirty="0">
                            <a:latin typeface="Cambria Math" panose="02040503050406030204" pitchFamily="18" charset="0"/>
                          </a:rPr>
                          <m:t>)(15</m:t>
                        </m:r>
                        <m:r>
                          <a:rPr lang="en-AU" i="1" dirty="0">
                            <a:latin typeface="Cambria Math" panose="02040503050406030204" pitchFamily="18" charset="0"/>
                          </a:rPr>
                          <m:t>h</m:t>
                        </m:r>
                        <m:r>
                          <a:rPr lang="en-AU" i="1" dirty="0">
                            <a:latin typeface="Cambria Math" panose="02040503050406030204" pitchFamily="18" charset="0"/>
                          </a:rPr>
                          <m:t>) </m:t>
                        </m:r>
                      </m:den>
                    </m:f>
                  </m:oMath>
                </a14:m>
                <a:endParaRPr lang="en-US" dirty="0"/>
              </a:p>
              <a:p>
                <a:pPr>
                  <a:lnSpc>
                    <a:spcPct val="120000"/>
                  </a:lnSpc>
                </a:pPr>
                <a:r>
                  <a:rPr lang="en-US" dirty="0"/>
                  <a:t>Hence </a:t>
                </a:r>
                <a14:m>
                  <m:oMath xmlns:m="http://schemas.openxmlformats.org/officeDocument/2006/math">
                    <m:f>
                      <m:fPr>
                        <m:ctrlPr>
                          <a:rPr lang="en-US" i="1" dirty="0" smtClean="0">
                            <a:latin typeface="Cambria Math" panose="02040503050406030204" pitchFamily="18" charset="0"/>
                          </a:rPr>
                        </m:ctrlPr>
                      </m:fPr>
                      <m:num>
                        <m:sSup>
                          <m:sSupPr>
                            <m:ctrlPr>
                              <a:rPr lang="en-US" i="1" dirty="0">
                                <a:latin typeface="Cambria Math" panose="02040503050406030204" pitchFamily="18" charset="0"/>
                              </a:rPr>
                            </m:ctrlPr>
                          </m:sSupPr>
                          <m:e>
                            <m:r>
                              <a:rPr lang="en-US" b="0" i="1" dirty="0" smtClean="0">
                                <a:latin typeface="Cambria Math" panose="02040503050406030204" pitchFamily="18" charset="0"/>
                              </a:rPr>
                              <m:t>(70)</m:t>
                            </m:r>
                          </m:e>
                          <m:sup>
                            <m:r>
                              <a:rPr lang="en-US" dirty="0">
                                <a:latin typeface="Cambria Math" panose="02040503050406030204" pitchFamily="18" charset="0"/>
                              </a:rPr>
                              <m:t>2</m:t>
                            </m:r>
                          </m:sup>
                        </m:sSup>
                        <m:r>
                          <a:rPr lang="en-AU"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15</m:t>
                            </m:r>
                            <m:r>
                              <a:rPr lang="en-US" b="0" i="1" dirty="0" smtClean="0">
                                <a:latin typeface="Cambria Math" panose="02040503050406030204" pitchFamily="18" charset="0"/>
                              </a:rPr>
                              <m:t>h</m:t>
                            </m:r>
                            <m:r>
                              <a:rPr lang="en-US" i="1" dirty="0">
                                <a:latin typeface="Cambria Math" panose="02040503050406030204" pitchFamily="18" charset="0"/>
                              </a:rPr>
                              <m:t>)</m:t>
                            </m:r>
                          </m:e>
                          <m:sup>
                            <m:r>
                              <a:rPr lang="en-US" dirty="0">
                                <a:latin typeface="Cambria Math" panose="02040503050406030204" pitchFamily="18" charset="0"/>
                              </a:rPr>
                              <m:t>2</m:t>
                            </m:r>
                          </m:sup>
                        </m:sSup>
                        <m:r>
                          <a:rPr lang="en-AU"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13</m:t>
                            </m:r>
                            <m:r>
                              <a:rPr lang="en-US" b="0" i="1" dirty="0" smtClean="0">
                                <a:latin typeface="Cambria Math" panose="02040503050406030204" pitchFamily="18" charset="0"/>
                              </a:rPr>
                              <m:t>h</m:t>
                            </m:r>
                            <m:r>
                              <a:rPr lang="en-US" i="1" dirty="0">
                                <a:latin typeface="Cambria Math" panose="02040503050406030204" pitchFamily="18" charset="0"/>
                              </a:rPr>
                              <m:t>)</m:t>
                            </m:r>
                          </m:e>
                          <m:sup>
                            <m:r>
                              <a:rPr lang="en-US" dirty="0">
                                <a:latin typeface="Cambria Math" panose="02040503050406030204" pitchFamily="18" charset="0"/>
                              </a:rPr>
                              <m:t>2</m:t>
                            </m:r>
                          </m:sup>
                        </m:sSup>
                      </m:num>
                      <m:den>
                        <m:r>
                          <a:rPr lang="en-AU" i="1" dirty="0">
                            <a:latin typeface="Cambria Math" panose="02040503050406030204" pitchFamily="18" charset="0"/>
                          </a:rPr>
                          <m:t>2(70)(15</m:t>
                        </m:r>
                        <m:r>
                          <a:rPr lang="en-AU" i="1" dirty="0">
                            <a:latin typeface="Cambria Math" panose="02040503050406030204" pitchFamily="18" charset="0"/>
                          </a:rPr>
                          <m:t>h</m:t>
                        </m:r>
                        <m:r>
                          <a:rPr lang="en-AU" i="1" dirty="0">
                            <a:latin typeface="Cambria Math" panose="02040503050406030204" pitchFamily="18" charset="0"/>
                          </a:rPr>
                          <m:t>) </m:t>
                        </m:r>
                      </m:den>
                    </m:f>
                  </m:oMath>
                </a14:m>
                <a:r>
                  <a:rPr lang="en-US" dirty="0"/>
                  <a:t> = </a:t>
                </a:r>
                <a14:m>
                  <m:oMath xmlns:m="http://schemas.openxmlformats.org/officeDocument/2006/math">
                    <m:f>
                      <m:fPr>
                        <m:ctrlPr>
                          <a:rPr lang="en-US" i="1" dirty="0">
                            <a:latin typeface="Cambria Math" panose="02040503050406030204" pitchFamily="18" charset="0"/>
                          </a:rPr>
                        </m:ctrlPr>
                      </m:fPr>
                      <m:num>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20</m:t>
                            </m:r>
                            <m:r>
                              <a:rPr lang="en-US" b="0" i="1" dirty="0" smtClean="0">
                                <a:latin typeface="Cambria Math" panose="02040503050406030204" pitchFamily="18" charset="0"/>
                              </a:rPr>
                              <m:t>h</m:t>
                            </m:r>
                            <m:r>
                              <a:rPr lang="en-US" i="1" dirty="0">
                                <a:latin typeface="Cambria Math" panose="02040503050406030204" pitchFamily="18" charset="0"/>
                              </a:rPr>
                              <m:t>)</m:t>
                            </m:r>
                          </m:e>
                          <m:sup>
                            <m:r>
                              <a:rPr lang="en-US" dirty="0">
                                <a:latin typeface="Cambria Math" panose="02040503050406030204" pitchFamily="18" charset="0"/>
                              </a:rPr>
                              <m:t>2</m:t>
                            </m:r>
                          </m:sup>
                        </m:sSup>
                        <m:r>
                          <a:rPr lang="en-US" b="0" i="1" dirty="0" smtClean="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30</m:t>
                            </m:r>
                            <m:r>
                              <a:rPr lang="en-US" i="1" dirty="0">
                                <a:latin typeface="Cambria Math" panose="02040503050406030204" pitchFamily="18" charset="0"/>
                              </a:rPr>
                              <m:t>)</m:t>
                            </m:r>
                          </m:e>
                          <m:sup>
                            <m:r>
                              <a:rPr lang="en-US" dirty="0">
                                <a:latin typeface="Cambria Math" panose="02040503050406030204" pitchFamily="18" charset="0"/>
                              </a:rPr>
                              <m:t>2</m:t>
                            </m:r>
                          </m:sup>
                        </m:sSup>
                        <m:r>
                          <a:rPr lang="en-AU"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m:t>
                            </m:r>
                            <m:r>
                              <a:rPr lang="en-US" b="0" i="1" dirty="0" smtClean="0">
                                <a:latin typeface="Cambria Math" panose="02040503050406030204" pitchFamily="18" charset="0"/>
                              </a:rPr>
                              <m:t>15</m:t>
                            </m:r>
                            <m:r>
                              <a:rPr lang="en-US" i="1" dirty="0">
                                <a:latin typeface="Cambria Math" panose="02040503050406030204" pitchFamily="18" charset="0"/>
                              </a:rPr>
                              <m:t>h</m:t>
                            </m:r>
                            <m:r>
                              <a:rPr lang="en-US" i="1" dirty="0">
                                <a:latin typeface="Cambria Math" panose="02040503050406030204" pitchFamily="18" charset="0"/>
                              </a:rPr>
                              <m:t>)</m:t>
                            </m:r>
                          </m:e>
                          <m:sup>
                            <m:r>
                              <a:rPr lang="en-US" dirty="0">
                                <a:latin typeface="Cambria Math" panose="02040503050406030204" pitchFamily="18" charset="0"/>
                              </a:rPr>
                              <m:t>2</m:t>
                            </m:r>
                          </m:sup>
                        </m:sSup>
                      </m:num>
                      <m:den>
                        <m:r>
                          <a:rPr lang="en-AU" i="1" dirty="0">
                            <a:latin typeface="Cambria Math" panose="02040503050406030204" pitchFamily="18" charset="0"/>
                          </a:rPr>
                          <m:t>2(</m:t>
                        </m:r>
                        <m:r>
                          <a:rPr lang="en-US" i="1" dirty="0">
                            <a:latin typeface="Cambria Math" panose="02040503050406030204" pitchFamily="18" charset="0"/>
                          </a:rPr>
                          <m:t>35</m:t>
                        </m:r>
                        <m:r>
                          <a:rPr lang="en-AU" i="1" dirty="0">
                            <a:latin typeface="Cambria Math" panose="02040503050406030204" pitchFamily="18" charset="0"/>
                          </a:rPr>
                          <m:t>)(15</m:t>
                        </m:r>
                        <m:r>
                          <a:rPr lang="en-AU" i="1" dirty="0">
                            <a:latin typeface="Cambria Math" panose="02040503050406030204" pitchFamily="18" charset="0"/>
                          </a:rPr>
                          <m:t>h</m:t>
                        </m:r>
                        <m:r>
                          <a:rPr lang="en-AU" i="1" dirty="0">
                            <a:latin typeface="Cambria Math" panose="02040503050406030204" pitchFamily="18" charset="0"/>
                          </a:rPr>
                          <m:t>) </m:t>
                        </m:r>
                      </m:den>
                    </m:f>
                  </m:oMath>
                </a14:m>
                <a:endParaRPr lang="en-US" dirty="0"/>
              </a:p>
              <a:p>
                <a:pPr>
                  <a:lnSpc>
                    <a:spcPct val="120000"/>
                  </a:lnSpc>
                </a:pPr>
                <a:r>
                  <a:rPr lang="en-US" dirty="0"/>
                  <a:t>4900+ </a:t>
                </a:r>
                <a14:m>
                  <m:oMath xmlns:m="http://schemas.openxmlformats.org/officeDocument/2006/math">
                    <m:sSup>
                      <m:sSupPr>
                        <m:ctrlPr>
                          <a:rPr lang="en-US" i="1" dirty="0">
                            <a:latin typeface="Cambria Math" panose="02040503050406030204" pitchFamily="18" charset="0"/>
                          </a:rPr>
                        </m:ctrlPr>
                      </m:sSupPr>
                      <m:e>
                        <m:r>
                          <a:rPr lang="en-US" b="0" i="1" dirty="0" smtClean="0">
                            <a:latin typeface="Cambria Math" panose="02040503050406030204" pitchFamily="18" charset="0"/>
                          </a:rPr>
                          <m:t>56</m:t>
                        </m:r>
                        <m:r>
                          <a:rPr lang="en-US" b="0" i="1" dirty="0" smtClean="0">
                            <a:latin typeface="Cambria Math" panose="02040503050406030204" pitchFamily="18" charset="0"/>
                          </a:rPr>
                          <m:t>h</m:t>
                        </m:r>
                      </m:e>
                      <m:sup>
                        <m:r>
                          <a:rPr lang="en-US" dirty="0">
                            <a:latin typeface="Cambria Math" panose="02040503050406030204" pitchFamily="18" charset="0"/>
                          </a:rPr>
                          <m:t>2</m:t>
                        </m:r>
                      </m:sup>
                    </m:sSup>
                    <m:r>
                      <a:rPr lang="en-US" i="1" dirty="0">
                        <a:latin typeface="Cambria Math" panose="02040503050406030204" pitchFamily="18" charset="0"/>
                      </a:rPr>
                      <m:t> </m:t>
                    </m:r>
                  </m:oMath>
                </a14:m>
                <a:r>
                  <a:rPr lang="en-US" dirty="0"/>
                  <a:t>=2(175</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h</m:t>
                        </m:r>
                      </m:e>
                      <m:sup>
                        <m:r>
                          <a:rPr lang="en-US" dirty="0">
                            <a:latin typeface="Cambria Math" panose="02040503050406030204" pitchFamily="18" charset="0"/>
                          </a:rPr>
                          <m:t>2</m:t>
                        </m:r>
                      </m:sup>
                    </m:sSup>
                    <m:r>
                      <a:rPr lang="en-US" i="1" dirty="0">
                        <a:latin typeface="Cambria Math" panose="02040503050406030204" pitchFamily="18" charset="0"/>
                      </a:rPr>
                      <m:t> </m:t>
                    </m:r>
                  </m:oMath>
                </a14:m>
                <a:r>
                  <a:rPr lang="en-US" dirty="0"/>
                  <a:t>−1225)     </a:t>
                </a:r>
                <a:r>
                  <a:rPr lang="en-US" dirty="0">
                    <a:sym typeface="Wingdings" panose="05000000000000000000" pitchFamily="2" charset="2"/>
                  </a:rPr>
                  <a:t>       </a:t>
                </a:r>
                <a:r>
                  <a:rPr lang="en-US" dirty="0"/>
                  <a:t>7350 =294</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h</m:t>
                        </m:r>
                      </m:e>
                      <m:sup>
                        <m:r>
                          <a:rPr lang="en-US" dirty="0">
                            <a:latin typeface="Cambria Math" panose="02040503050406030204" pitchFamily="18" charset="0"/>
                          </a:rPr>
                          <m:t>2</m:t>
                        </m:r>
                      </m:sup>
                    </m:sSup>
                    <m:r>
                      <a:rPr lang="en-US" i="1" dirty="0">
                        <a:latin typeface="Cambria Math" panose="02040503050406030204" pitchFamily="18" charset="0"/>
                      </a:rPr>
                      <m:t> </m:t>
                    </m:r>
                  </m:oMath>
                </a14:m>
                <a:endParaRPr lang="en-US" dirty="0"/>
              </a:p>
              <a:p>
                <a:pPr>
                  <a:lnSpc>
                    <a:spcPct val="120000"/>
                  </a:lnSpc>
                </a:pPr>
                <a:r>
                  <a:rPr lang="en-US" dirty="0"/>
                  <a:t>∴h= 5         The height of the tower is 5 m.</a:t>
                </a:r>
                <a:endParaRPr lang="en-AU" dirty="0"/>
              </a:p>
            </p:txBody>
          </p:sp>
        </mc:Choice>
        <mc:Fallback>
          <p:sp>
            <p:nvSpPr>
              <p:cNvPr id="3" name="Content Placeholder 2">
                <a:extLst>
                  <a:ext uri="{FF2B5EF4-FFF2-40B4-BE49-F238E27FC236}">
                    <a16:creationId xmlns:a16="http://schemas.microsoft.com/office/drawing/2014/main" id="{C3D55FBA-996F-4B69-90EB-64B565327139}"/>
                  </a:ext>
                </a:extLst>
              </p:cNvPr>
              <p:cNvSpPr>
                <a:spLocks noGrp="1" noRot="1" noChangeAspect="1" noMove="1" noResize="1" noEditPoints="1" noAdjustHandles="1" noChangeArrowheads="1" noChangeShapeType="1" noTextEdit="1"/>
              </p:cNvSpPr>
              <p:nvPr>
                <p:ph idx="1"/>
              </p:nvPr>
            </p:nvSpPr>
            <p:spPr>
              <a:xfrm>
                <a:off x="0" y="804041"/>
                <a:ext cx="11353800" cy="5849007"/>
              </a:xfrm>
              <a:blipFill>
                <a:blip r:embed="rId4"/>
                <a:stretch>
                  <a:fillRect l="-483" t="-626"/>
                </a:stretch>
              </a:blipFill>
            </p:spPr>
            <p:txBody>
              <a:bodyPr/>
              <a:lstStyle/>
              <a:p>
                <a:r>
                  <a:rPr lang="en-AU">
                    <a:noFill/>
                  </a:rPr>
                  <a:t> </a:t>
                </a:r>
              </a:p>
            </p:txBody>
          </p:sp>
        </mc:Fallback>
      </mc:AlternateContent>
      <p:pic>
        <p:nvPicPr>
          <p:cNvPr id="1026" name="Picture 2" descr="PIC">
            <a:extLst>
              <a:ext uri="{FF2B5EF4-FFF2-40B4-BE49-F238E27FC236}">
                <a16:creationId xmlns:a16="http://schemas.microsoft.com/office/drawing/2014/main" id="{78AE97A2-1EE7-442E-926F-1457E80F08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43823" y="1937844"/>
            <a:ext cx="2562225" cy="1790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IC">
            <a:extLst>
              <a:ext uri="{FF2B5EF4-FFF2-40B4-BE49-F238E27FC236}">
                <a16:creationId xmlns:a16="http://schemas.microsoft.com/office/drawing/2014/main" id="{E9C18253-D402-4C5B-B268-1EEEAA70F8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10271" y="4231921"/>
            <a:ext cx="2562225" cy="125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48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l="3000" t="-6000" r="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29B-D4AC-4400-8C6B-CA3C16E74D8E}"/>
              </a:ext>
            </a:extLst>
          </p:cNvPr>
          <p:cNvSpPr>
            <a:spLocks noGrp="1"/>
          </p:cNvSpPr>
          <p:nvPr>
            <p:ph type="title"/>
          </p:nvPr>
        </p:nvSpPr>
        <p:spPr>
          <a:xfrm>
            <a:off x="838200" y="365126"/>
            <a:ext cx="10515600" cy="833054"/>
          </a:xfrm>
        </p:spPr>
        <p:txBody>
          <a:bodyPr/>
          <a:lstStyle/>
          <a:p>
            <a:r>
              <a:rPr lang="en-AU" dirty="0"/>
              <a:t>Example 3</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3D55FBA-996F-4B69-90EB-64B565327139}"/>
                  </a:ext>
                </a:extLst>
              </p:cNvPr>
              <p:cNvSpPr>
                <a:spLocks noGrp="1"/>
              </p:cNvSpPr>
              <p:nvPr>
                <p:ph idx="1"/>
              </p:nvPr>
            </p:nvSpPr>
            <p:spPr>
              <a:xfrm>
                <a:off x="0" y="1198179"/>
                <a:ext cx="10515600" cy="4978783"/>
              </a:xfrm>
            </p:spPr>
            <p:txBody>
              <a:bodyPr>
                <a:normAutofit fontScale="92500" lnSpcReduction="20000"/>
              </a:bodyPr>
              <a:lstStyle/>
              <a:p>
                <a:r>
                  <a:rPr lang="en-US" dirty="0"/>
                  <a:t>A sphere rests on the top of a vertical cylinder which is open at the top. The inside diameter of the cylinder is 8 cm. The sphere projects 8 cm above the top of the cylinder. Find the radius length of the sphere.</a:t>
                </a:r>
              </a:p>
              <a:p>
                <a:r>
                  <a:rPr lang="en-US" dirty="0"/>
                  <a:t>This 3D problem can be represented by a 2D diagram without loss of information.</a:t>
                </a:r>
              </a:p>
              <a:p>
                <a:r>
                  <a:rPr lang="en-US" dirty="0"/>
                  <a:t>Let the radius length of the sphere be r cm. Then, in △OBC, we have</a:t>
                </a:r>
              </a:p>
              <a:p>
                <a:r>
                  <a:rPr lang="en-US" dirty="0"/>
                  <a:t>OC=(8−r) cm,   BC=4 cm,   OB=r cm</a:t>
                </a:r>
              </a:p>
              <a:p>
                <a:r>
                  <a:rPr lang="en-US" dirty="0"/>
                  <a:t>Using Pythagoras’ theorem:</a:t>
                </a:r>
              </a:p>
              <a:p>
                <a14:m>
                  <m:oMath xmlns:m="http://schemas.openxmlformats.org/officeDocument/2006/math">
                    <m:sSup>
                      <m:sSupPr>
                        <m:ctrlPr>
                          <a:rPr lang="en-US" i="1" dirty="0">
                            <a:latin typeface="Cambria Math" panose="02040503050406030204" pitchFamily="18" charset="0"/>
                          </a:rPr>
                        </m:ctrlPr>
                      </m:sSupPr>
                      <m:e>
                        <m:r>
                          <a:rPr lang="en-AU" b="0" i="1" dirty="0" smtClean="0">
                            <a:latin typeface="Cambria Math" panose="02040503050406030204" pitchFamily="18" charset="0"/>
                          </a:rPr>
                          <m:t>(8−</m:t>
                        </m:r>
                        <m:r>
                          <a:rPr lang="en-AU" i="1" dirty="0">
                            <a:latin typeface="Cambria Math" panose="02040503050406030204" pitchFamily="18" charset="0"/>
                          </a:rPr>
                          <m:t>𝑟</m:t>
                        </m:r>
                        <m:r>
                          <a:rPr lang="en-AU" b="0" i="1" dirty="0" smtClean="0">
                            <a:latin typeface="Cambria Math" panose="02040503050406030204" pitchFamily="18" charset="0"/>
                          </a:rPr>
                          <m:t>)</m:t>
                        </m:r>
                      </m:e>
                      <m:sup>
                        <m:r>
                          <a:rPr lang="en-US" dirty="0">
                            <a:latin typeface="Cambria Math" panose="02040503050406030204" pitchFamily="18" charset="0"/>
                          </a:rPr>
                          <m:t>2</m:t>
                        </m:r>
                      </m:sup>
                    </m:sSup>
                  </m:oMath>
                </a14:m>
                <a:r>
                  <a:rPr lang="en-US" dirty="0"/>
                  <a:t> + </a:t>
                </a:r>
                <a14:m>
                  <m:oMath xmlns:m="http://schemas.openxmlformats.org/officeDocument/2006/math">
                    <m:sSup>
                      <m:sSupPr>
                        <m:ctrlPr>
                          <a:rPr lang="en-US" i="1" dirty="0">
                            <a:latin typeface="Cambria Math" panose="02040503050406030204" pitchFamily="18" charset="0"/>
                          </a:rPr>
                        </m:ctrlPr>
                      </m:sSupPr>
                      <m:e>
                        <m:r>
                          <a:rPr lang="en-AU" b="0" i="1" dirty="0" smtClean="0">
                            <a:latin typeface="Cambria Math" panose="02040503050406030204" pitchFamily="18" charset="0"/>
                          </a:rPr>
                          <m:t>4</m:t>
                        </m:r>
                      </m:e>
                      <m:sup>
                        <m:r>
                          <a:rPr lang="en-US" dirty="0">
                            <a:latin typeface="Cambria Math" panose="02040503050406030204" pitchFamily="18" charset="0"/>
                          </a:rPr>
                          <m:t>2</m:t>
                        </m:r>
                      </m:sup>
                    </m:sSup>
                  </m:oMath>
                </a14:m>
                <a:r>
                  <a:rPr lang="en-US" dirty="0"/>
                  <a:t> =</a:t>
                </a:r>
                <a:r>
                  <a:rPr lang="en-US" dirty="0">
                    <a:solidFill>
                      <a:schemeClr val="tx1"/>
                    </a:solidFill>
                  </a:rPr>
                  <a:t> </a:t>
                </a:r>
                <a14:m>
                  <m:oMath xmlns:m="http://schemas.openxmlformats.org/officeDocument/2006/math">
                    <m:sSup>
                      <m:sSupPr>
                        <m:ctrlPr>
                          <a:rPr lang="en-US" i="1" dirty="0" smtClean="0">
                            <a:solidFill>
                              <a:schemeClr val="tx1"/>
                            </a:solidFill>
                            <a:latin typeface="Cambria Math" panose="02040503050406030204" pitchFamily="18" charset="0"/>
                          </a:rPr>
                        </m:ctrlPr>
                      </m:sSupPr>
                      <m:e>
                        <m:r>
                          <a:rPr lang="en-AU" b="0" i="1" dirty="0" smtClean="0">
                            <a:solidFill>
                              <a:schemeClr val="tx1"/>
                            </a:solidFill>
                            <a:latin typeface="Cambria Math" panose="02040503050406030204" pitchFamily="18" charset="0"/>
                          </a:rPr>
                          <m:t>𝑟</m:t>
                        </m:r>
                      </m:e>
                      <m:sup>
                        <m:r>
                          <a:rPr lang="en-US" i="0" dirty="0" smtClean="0">
                            <a:solidFill>
                              <a:schemeClr val="tx1"/>
                            </a:solidFill>
                            <a:latin typeface="Cambria Math" panose="02040503050406030204" pitchFamily="18" charset="0"/>
                          </a:rPr>
                          <m:t>2</m:t>
                        </m:r>
                      </m:sup>
                    </m:sSup>
                  </m:oMath>
                </a14:m>
                <a:r>
                  <a:rPr lang="en-US" dirty="0"/>
                  <a:t> </a:t>
                </a:r>
              </a:p>
              <a:p>
                <a:r>
                  <a:rPr lang="en-US" dirty="0"/>
                  <a:t>64−16r+ </a:t>
                </a:r>
                <a14:m>
                  <m:oMath xmlns:m="http://schemas.openxmlformats.org/officeDocument/2006/math">
                    <m:sSup>
                      <m:sSupPr>
                        <m:ctrlPr>
                          <a:rPr lang="en-US" i="1" dirty="0">
                            <a:latin typeface="Cambria Math" panose="02040503050406030204" pitchFamily="18" charset="0"/>
                          </a:rPr>
                        </m:ctrlPr>
                      </m:sSupPr>
                      <m:e>
                        <m:r>
                          <a:rPr lang="en-AU" i="1" dirty="0">
                            <a:latin typeface="Cambria Math" panose="02040503050406030204" pitchFamily="18" charset="0"/>
                          </a:rPr>
                          <m:t>𝑟</m:t>
                        </m:r>
                      </m:e>
                      <m:sup>
                        <m:r>
                          <a:rPr lang="en-US" dirty="0">
                            <a:latin typeface="Cambria Math" panose="02040503050406030204" pitchFamily="18" charset="0"/>
                          </a:rPr>
                          <m:t>2</m:t>
                        </m:r>
                      </m:sup>
                    </m:sSup>
                  </m:oMath>
                </a14:m>
                <a:r>
                  <a:rPr lang="en-US" dirty="0"/>
                  <a:t> +16 =</a:t>
                </a:r>
                <a:r>
                  <a:rPr lang="en-US" dirty="0">
                    <a:solidFill>
                      <a:schemeClr val="tx1"/>
                    </a:solidFill>
                  </a:rPr>
                  <a:t> </a:t>
                </a:r>
                <a14:m>
                  <m:oMath xmlns:m="http://schemas.openxmlformats.org/officeDocument/2006/math">
                    <m:sSup>
                      <m:sSupPr>
                        <m:ctrlPr>
                          <a:rPr lang="en-US" i="1" dirty="0" smtClean="0">
                            <a:solidFill>
                              <a:schemeClr val="tx1"/>
                            </a:solidFill>
                            <a:latin typeface="Cambria Math" panose="02040503050406030204" pitchFamily="18" charset="0"/>
                          </a:rPr>
                        </m:ctrlPr>
                      </m:sSupPr>
                      <m:e>
                        <m:r>
                          <a:rPr lang="en-AU" b="0" i="1" dirty="0" smtClean="0">
                            <a:solidFill>
                              <a:schemeClr val="tx1"/>
                            </a:solidFill>
                            <a:latin typeface="Cambria Math" panose="02040503050406030204" pitchFamily="18" charset="0"/>
                          </a:rPr>
                          <m:t>𝑟</m:t>
                        </m:r>
                      </m:e>
                      <m:sup>
                        <m:r>
                          <a:rPr lang="en-US" i="0" dirty="0" smtClean="0">
                            <a:solidFill>
                              <a:schemeClr val="tx1"/>
                            </a:solidFill>
                            <a:latin typeface="Cambria Math" panose="02040503050406030204" pitchFamily="18" charset="0"/>
                          </a:rPr>
                          <m:t>2</m:t>
                        </m:r>
                      </m:sup>
                    </m:sSup>
                  </m:oMath>
                </a14:m>
                <a:r>
                  <a:rPr lang="en-US" dirty="0"/>
                  <a:t> </a:t>
                </a:r>
              </a:p>
              <a:p>
                <a:r>
                  <a:rPr lang="en-US" dirty="0"/>
                  <a:t>−16r+80 =0 </a:t>
                </a:r>
              </a:p>
              <a:p>
                <a:r>
                  <a:rPr lang="en-US" dirty="0"/>
                  <a:t>∴r =5</a:t>
                </a:r>
              </a:p>
              <a:p>
                <a:r>
                  <a:rPr lang="en-US" dirty="0"/>
                  <a:t>The radius length of the sphere is 5 cm.</a:t>
                </a:r>
                <a:endParaRPr lang="en-AU" dirty="0"/>
              </a:p>
            </p:txBody>
          </p:sp>
        </mc:Choice>
        <mc:Fallback>
          <p:sp>
            <p:nvSpPr>
              <p:cNvPr id="3" name="Content Placeholder 2">
                <a:extLst>
                  <a:ext uri="{FF2B5EF4-FFF2-40B4-BE49-F238E27FC236}">
                    <a16:creationId xmlns:a16="http://schemas.microsoft.com/office/drawing/2014/main" id="{C3D55FBA-996F-4B69-90EB-64B565327139}"/>
                  </a:ext>
                </a:extLst>
              </p:cNvPr>
              <p:cNvSpPr>
                <a:spLocks noGrp="1" noRot="1" noChangeAspect="1" noMove="1" noResize="1" noEditPoints="1" noAdjustHandles="1" noChangeArrowheads="1" noChangeShapeType="1" noTextEdit="1"/>
              </p:cNvSpPr>
              <p:nvPr>
                <p:ph idx="1"/>
              </p:nvPr>
            </p:nvSpPr>
            <p:spPr>
              <a:xfrm>
                <a:off x="0" y="1198179"/>
                <a:ext cx="10515600" cy="4978783"/>
              </a:xfrm>
              <a:blipFill>
                <a:blip r:embed="rId4"/>
                <a:stretch>
                  <a:fillRect l="-870" t="-3186" r="-1507" b="-858"/>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E946919C-3753-4F9C-8078-920DA3AECAAF}"/>
              </a:ext>
            </a:extLst>
          </p:cNvPr>
          <p:cNvPicPr>
            <a:picLocks noChangeAspect="1"/>
          </p:cNvPicPr>
          <p:nvPr/>
        </p:nvPicPr>
        <p:blipFill>
          <a:blip r:embed="rId5"/>
          <a:stretch>
            <a:fillRect/>
          </a:stretch>
        </p:blipFill>
        <p:spPr>
          <a:xfrm>
            <a:off x="10515600" y="365126"/>
            <a:ext cx="1619476" cy="1924319"/>
          </a:xfrm>
          <a:prstGeom prst="rect">
            <a:avLst/>
          </a:prstGeom>
        </p:spPr>
      </p:pic>
    </p:spTree>
    <p:extLst>
      <p:ext uri="{BB962C8B-B14F-4D97-AF65-F5344CB8AC3E}">
        <p14:creationId xmlns:p14="http://schemas.microsoft.com/office/powerpoint/2010/main" val="1880858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extLst>
              <a:ext uri="{837473B0-CC2E-450A-ABE3-18F120FF3D39}">
                <a1611:picAttrSrcUrl xmlns:a1611="http://schemas.microsoft.com/office/drawing/2016/11/main" r:id="rId3"/>
              </a:ext>
            </a:extLst>
          </a:blip>
          <a:srcRect/>
          <a:stretch>
            <a:fillRect l="3000" t="-6000" r="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C29B-D4AC-4400-8C6B-CA3C16E74D8E}"/>
              </a:ext>
            </a:extLst>
          </p:cNvPr>
          <p:cNvSpPr>
            <a:spLocks noGrp="1"/>
          </p:cNvSpPr>
          <p:nvPr>
            <p:ph type="title"/>
          </p:nvPr>
        </p:nvSpPr>
        <p:spPr>
          <a:xfrm>
            <a:off x="838200" y="0"/>
            <a:ext cx="10515600" cy="833054"/>
          </a:xfrm>
        </p:spPr>
        <p:txBody>
          <a:bodyPr/>
          <a:lstStyle/>
          <a:p>
            <a:r>
              <a:rPr lang="en-US" altLang="zh-CN" dirty="0"/>
              <a:t>Example</a:t>
            </a:r>
            <a:r>
              <a:rPr lang="en-AU" altLang="zh-CN" dirty="0"/>
              <a:t> 4</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3D55FBA-996F-4B69-90EB-64B565327139}"/>
                  </a:ext>
                </a:extLst>
              </p:cNvPr>
              <p:cNvSpPr>
                <a:spLocks noGrp="1"/>
              </p:cNvSpPr>
              <p:nvPr>
                <p:ph idx="1"/>
              </p:nvPr>
            </p:nvSpPr>
            <p:spPr>
              <a:xfrm>
                <a:off x="439411" y="833054"/>
                <a:ext cx="10914389" cy="5343909"/>
              </a:xfrm>
            </p:spPr>
            <p:txBody>
              <a:bodyPr>
                <a:normAutofit fontScale="85000" lnSpcReduction="20000"/>
              </a:bodyPr>
              <a:lstStyle/>
              <a:p>
                <a:r>
                  <a:rPr lang="en-US" dirty="0"/>
                  <a:t>A box contains two standard golf balls that fit snugly inside. The box is 85 mm long. What percentage of the space inside the box is air?</a:t>
                </a:r>
              </a:p>
              <a:p>
                <a:r>
                  <a:rPr lang="en-US" dirty="0"/>
                  <a:t>Two 2D diagrams may be used to represent the 3D situation.</a:t>
                </a:r>
              </a:p>
              <a:p>
                <a:r>
                  <a:rPr lang="en-US" dirty="0"/>
                  <a:t>Let r mm be the radius length of a golf ball.</a:t>
                </a:r>
              </a:p>
              <a:p>
                <a:r>
                  <a:rPr lang="en-US" dirty="0"/>
                  <a:t>Length of box =85 mm=4r mm</a:t>
                </a:r>
              </a:p>
              <a:p>
                <a:r>
                  <a:rPr lang="en-US" dirty="0"/>
                  <a:t>Thus r= </a:t>
                </a:r>
                <a14:m>
                  <m:oMath xmlns:m="http://schemas.openxmlformats.org/officeDocument/2006/math">
                    <m:f>
                      <m:fPr>
                        <m:ctrlPr>
                          <a:rPr lang="en-US" i="1" dirty="0">
                            <a:latin typeface="Cambria Math" panose="02040503050406030204" pitchFamily="18" charset="0"/>
                          </a:rPr>
                        </m:ctrlPr>
                      </m:fPr>
                      <m:num>
                        <m:r>
                          <a:rPr lang="en-AU" b="0" i="1" dirty="0" smtClean="0">
                            <a:latin typeface="Cambria Math" panose="02040503050406030204" pitchFamily="18" charset="0"/>
                          </a:rPr>
                          <m:t>85</m:t>
                        </m:r>
                      </m:num>
                      <m:den>
                        <m:r>
                          <a:rPr lang="en-AU" b="0" i="1" dirty="0" smtClean="0">
                            <a:latin typeface="Cambria Math" panose="02040503050406030204" pitchFamily="18" charset="0"/>
                          </a:rPr>
                          <m:t>4</m:t>
                        </m:r>
                      </m:den>
                    </m:f>
                    <m:r>
                      <a:rPr lang="en-US" i="1" dirty="0">
                        <a:latin typeface="Cambria Math" panose="02040503050406030204" pitchFamily="18" charset="0"/>
                      </a:rPr>
                      <m:t> </m:t>
                    </m:r>
                  </m:oMath>
                </a14:m>
                <a:r>
                  <a:rPr lang="en-US" dirty="0"/>
                  <a:t>, i.e. r=21.25</a:t>
                </a:r>
              </a:p>
              <a:p>
                <a:r>
                  <a:rPr lang="en-US" dirty="0"/>
                  <a:t>So the box has dimensions 85 mm by 42.5 mm by 42.5 mm.</a:t>
                </a:r>
              </a:p>
              <a:p>
                <a:r>
                  <a:rPr lang="en-US" dirty="0"/>
                  <a:t>Now</a:t>
                </a:r>
              </a:p>
              <a:p>
                <a:r>
                  <a:rPr lang="en-US" dirty="0"/>
                  <a:t>volume of box=</a:t>
                </a:r>
                <a:r>
                  <a:rPr lang="en-US" dirty="0">
                    <a:solidFill>
                      <a:schemeClr val="tx1"/>
                    </a:solidFill>
                  </a:rPr>
                  <a:t> </a:t>
                </a:r>
                <a14:m>
                  <m:oMath xmlns:m="http://schemas.openxmlformats.org/officeDocument/2006/math">
                    <m:sSup>
                      <m:sSupPr>
                        <m:ctrlPr>
                          <a:rPr lang="en-US" i="1" dirty="0" smtClean="0">
                            <a:solidFill>
                              <a:schemeClr val="tx1"/>
                            </a:solidFill>
                            <a:latin typeface="Cambria Math" panose="02040503050406030204" pitchFamily="18" charset="0"/>
                          </a:rPr>
                        </m:ctrlPr>
                      </m:sSupPr>
                      <m:e>
                        <m:r>
                          <a:rPr lang="en-AU" b="0" i="1" dirty="0" smtClean="0">
                            <a:solidFill>
                              <a:schemeClr val="tx1"/>
                            </a:solidFill>
                            <a:latin typeface="Cambria Math" panose="02040503050406030204" pitchFamily="18" charset="0"/>
                          </a:rPr>
                          <m:t>42.5</m:t>
                        </m:r>
                      </m:e>
                      <m:sup>
                        <m:r>
                          <a:rPr lang="en-US" i="0" dirty="0" smtClean="0">
                            <a:solidFill>
                              <a:schemeClr val="tx1"/>
                            </a:solidFill>
                            <a:latin typeface="Cambria Math" panose="02040503050406030204" pitchFamily="18" charset="0"/>
                          </a:rPr>
                          <m:t>2</m:t>
                        </m:r>
                      </m:sup>
                    </m:sSup>
                  </m:oMath>
                </a14:m>
                <a:r>
                  <a:rPr lang="en-US" dirty="0"/>
                  <a:t>×85     using V=Ah</a:t>
                </a:r>
              </a:p>
              <a:p>
                <a:r>
                  <a:rPr lang="en-US" dirty="0"/>
                  <a:t>volume of two golf balls=2× </a:t>
                </a:r>
                <a14:m>
                  <m:oMath xmlns:m="http://schemas.openxmlformats.org/officeDocument/2006/math">
                    <m:f>
                      <m:fPr>
                        <m:ctrlPr>
                          <a:rPr lang="en-US" i="1" dirty="0">
                            <a:latin typeface="Cambria Math" panose="02040503050406030204" pitchFamily="18" charset="0"/>
                          </a:rPr>
                        </m:ctrlPr>
                      </m:fPr>
                      <m:num>
                        <m:r>
                          <a:rPr lang="en-AU" b="0" i="1" dirty="0" smtClean="0">
                            <a:latin typeface="Cambria Math" panose="02040503050406030204" pitchFamily="18" charset="0"/>
                          </a:rPr>
                          <m:t>4</m:t>
                        </m:r>
                      </m:num>
                      <m:den>
                        <m:r>
                          <a:rPr lang="en-AU" b="0" i="1" dirty="0" smtClean="0">
                            <a:latin typeface="Cambria Math" panose="02040503050406030204" pitchFamily="18" charset="0"/>
                          </a:rPr>
                          <m:t>3</m:t>
                        </m:r>
                      </m:den>
                    </m:f>
                    <m:r>
                      <a:rPr lang="en-US" i="1" dirty="0">
                        <a:latin typeface="Cambria Math" panose="02040503050406030204" pitchFamily="18" charset="0"/>
                      </a:rPr>
                      <m:t> </m:t>
                    </m:r>
                  </m:oMath>
                </a14:m>
                <a:r>
                  <a:rPr lang="en-US" dirty="0"/>
                  <a:t>× π × </a:t>
                </a:r>
                <a14:m>
                  <m:oMath xmlns:m="http://schemas.openxmlformats.org/officeDocument/2006/math">
                    <m:sSup>
                      <m:sSupPr>
                        <m:ctrlPr>
                          <a:rPr lang="en-US" i="1" dirty="0">
                            <a:latin typeface="Cambria Math" panose="02040503050406030204" pitchFamily="18" charset="0"/>
                          </a:rPr>
                        </m:ctrlPr>
                      </m:sSupPr>
                      <m:e>
                        <m:r>
                          <a:rPr lang="en-AU" b="0" i="1" dirty="0" smtClean="0">
                            <a:latin typeface="Cambria Math" panose="02040503050406030204" pitchFamily="18" charset="0"/>
                          </a:rPr>
                          <m:t>21</m:t>
                        </m:r>
                        <m:r>
                          <a:rPr lang="en-AU" i="1" dirty="0">
                            <a:latin typeface="Cambria Math" panose="02040503050406030204" pitchFamily="18" charset="0"/>
                          </a:rPr>
                          <m:t>.</m:t>
                        </m:r>
                        <m:r>
                          <a:rPr lang="en-AU" b="0" i="1" dirty="0" smtClean="0">
                            <a:latin typeface="Cambria Math" panose="02040503050406030204" pitchFamily="18" charset="0"/>
                          </a:rPr>
                          <m:t>2</m:t>
                        </m:r>
                        <m:r>
                          <a:rPr lang="en-AU" i="1" dirty="0">
                            <a:latin typeface="Cambria Math" panose="02040503050406030204" pitchFamily="18" charset="0"/>
                          </a:rPr>
                          <m:t>5</m:t>
                        </m:r>
                      </m:e>
                      <m:sup>
                        <m:r>
                          <a:rPr lang="en-AU" b="0" i="0" dirty="0" smtClean="0">
                            <a:latin typeface="Cambria Math" panose="02040503050406030204" pitchFamily="18" charset="0"/>
                          </a:rPr>
                          <m:t>3</m:t>
                        </m:r>
                      </m:sup>
                    </m:sSup>
                    <m:r>
                      <m:rPr>
                        <m:nor/>
                      </m:rPr>
                      <a:rPr lang="en-US" dirty="0"/>
                      <m:t>=</m:t>
                    </m:r>
                    <m:f>
                      <m:fPr>
                        <m:ctrlPr>
                          <a:rPr lang="en-US" i="1" dirty="0">
                            <a:latin typeface="Cambria Math" panose="02040503050406030204" pitchFamily="18" charset="0"/>
                          </a:rPr>
                        </m:ctrlPr>
                      </m:fPr>
                      <m:num>
                        <m:r>
                          <a:rPr lang="en-AU" b="0" i="1" dirty="0" smtClean="0">
                            <a:latin typeface="Cambria Math" panose="02040503050406030204" pitchFamily="18" charset="0"/>
                          </a:rPr>
                          <m:t>8</m:t>
                        </m:r>
                      </m:num>
                      <m:den>
                        <m:r>
                          <a:rPr lang="en-AU" i="1" dirty="0">
                            <a:latin typeface="Cambria Math" panose="02040503050406030204" pitchFamily="18" charset="0"/>
                          </a:rPr>
                          <m:t>3</m:t>
                        </m:r>
                      </m:den>
                    </m:f>
                    <m:r>
                      <m:rPr>
                        <m:nor/>
                      </m:rPr>
                      <a:rPr lang="en-US" dirty="0"/>
                      <m:t>π</m:t>
                    </m:r>
                    <m:r>
                      <m:rPr>
                        <m:nor/>
                      </m:rPr>
                      <a:rPr lang="en-US" dirty="0"/>
                      <m:t>×</m:t>
                    </m:r>
                    <m:sSup>
                      <m:sSupPr>
                        <m:ctrlPr>
                          <a:rPr lang="en-US" i="1" dirty="0">
                            <a:latin typeface="Cambria Math" panose="02040503050406030204" pitchFamily="18" charset="0"/>
                          </a:rPr>
                        </m:ctrlPr>
                      </m:sSupPr>
                      <m:e>
                        <m:r>
                          <a:rPr lang="en-AU" i="1" dirty="0">
                            <a:latin typeface="Cambria Math" panose="02040503050406030204" pitchFamily="18" charset="0"/>
                          </a:rPr>
                          <m:t>21</m:t>
                        </m:r>
                        <m:r>
                          <a:rPr lang="en-AU" i="1" dirty="0">
                            <a:latin typeface="Cambria Math" panose="02040503050406030204" pitchFamily="18" charset="0"/>
                          </a:rPr>
                          <m:t>.</m:t>
                        </m:r>
                        <m:r>
                          <a:rPr lang="en-AU" i="1" dirty="0">
                            <a:latin typeface="Cambria Math" panose="02040503050406030204" pitchFamily="18" charset="0"/>
                          </a:rPr>
                          <m:t>2</m:t>
                        </m:r>
                        <m:r>
                          <a:rPr lang="en-AU" i="1" dirty="0">
                            <a:latin typeface="Cambria Math" panose="02040503050406030204" pitchFamily="18" charset="0"/>
                          </a:rPr>
                          <m:t>5</m:t>
                        </m:r>
                      </m:e>
                      <m:sup>
                        <m:r>
                          <a:rPr lang="en-AU" dirty="0">
                            <a:latin typeface="Cambria Math" panose="02040503050406030204" pitchFamily="18" charset="0"/>
                          </a:rPr>
                          <m:t>3</m:t>
                        </m:r>
                      </m:sup>
                    </m:sSup>
                  </m:oMath>
                </a14:m>
                <a:r>
                  <a:rPr lang="en-US" dirty="0"/>
                  <a:t>    using V= </a:t>
                </a:r>
                <a14:m>
                  <m:oMath xmlns:m="http://schemas.openxmlformats.org/officeDocument/2006/math">
                    <m:f>
                      <m:fPr>
                        <m:ctrlPr>
                          <a:rPr lang="en-US" i="1" dirty="0">
                            <a:latin typeface="Cambria Math" panose="02040503050406030204" pitchFamily="18" charset="0"/>
                          </a:rPr>
                        </m:ctrlPr>
                      </m:fPr>
                      <m:num>
                        <m:r>
                          <a:rPr lang="en-AU" b="0" i="1" dirty="0" smtClean="0">
                            <a:latin typeface="Cambria Math" panose="02040503050406030204" pitchFamily="18" charset="0"/>
                          </a:rPr>
                          <m:t>4</m:t>
                        </m:r>
                      </m:num>
                      <m:den>
                        <m:r>
                          <a:rPr lang="en-AU" b="0" i="1" dirty="0" smtClean="0">
                            <a:latin typeface="Cambria Math" panose="02040503050406030204" pitchFamily="18" charset="0"/>
                          </a:rPr>
                          <m:t>3</m:t>
                        </m:r>
                      </m:den>
                    </m:f>
                    <m:r>
                      <a:rPr lang="en-US" i="1" dirty="0">
                        <a:latin typeface="Cambria Math" panose="02040503050406030204" pitchFamily="18" charset="0"/>
                      </a:rPr>
                      <m:t> </m:t>
                    </m:r>
                  </m:oMath>
                </a14:m>
                <a:r>
                  <a:rPr lang="en-US" dirty="0"/>
                  <a:t>π </a:t>
                </a:r>
                <a14:m>
                  <m:oMath xmlns:m="http://schemas.openxmlformats.org/officeDocument/2006/math">
                    <m:sSup>
                      <m:sSupPr>
                        <m:ctrlPr>
                          <a:rPr lang="en-US" i="1" dirty="0">
                            <a:latin typeface="Cambria Math" panose="02040503050406030204" pitchFamily="18" charset="0"/>
                          </a:rPr>
                        </m:ctrlPr>
                      </m:sSupPr>
                      <m:e>
                        <m:r>
                          <a:rPr lang="en-AU" b="0" i="1" dirty="0" smtClean="0">
                            <a:latin typeface="Cambria Math" panose="02040503050406030204" pitchFamily="18" charset="0"/>
                          </a:rPr>
                          <m:t>𝑟</m:t>
                        </m:r>
                      </m:e>
                      <m:sup>
                        <m:r>
                          <a:rPr lang="en-AU" dirty="0">
                            <a:latin typeface="Cambria Math" panose="02040503050406030204" pitchFamily="18" charset="0"/>
                          </a:rPr>
                          <m:t>3</m:t>
                        </m:r>
                      </m:sup>
                    </m:sSup>
                  </m:oMath>
                </a14:m>
                <a:endParaRPr lang="en-US" dirty="0"/>
              </a:p>
              <a:p>
                <a:endParaRPr lang="en-US" dirty="0"/>
              </a:p>
              <a:p>
                <a:r>
                  <a:rPr lang="en-US" dirty="0"/>
                  <a:t>Hence percentage air= </a:t>
                </a:r>
                <a14:m>
                  <m:oMath xmlns:m="http://schemas.openxmlformats.org/officeDocument/2006/math">
                    <m:f>
                      <m:fPr>
                        <m:ctrlPr>
                          <a:rPr lang="en-US" i="1" dirty="0">
                            <a:latin typeface="Cambria Math" panose="02040503050406030204" pitchFamily="18" charset="0"/>
                          </a:rPr>
                        </m:ctrlPr>
                      </m:fPr>
                      <m:num>
                        <m:r>
                          <a:rPr lang="el-GR" i="1" dirty="0">
                            <a:latin typeface="Cambria Math" panose="02040503050406030204" pitchFamily="18" charset="0"/>
                          </a:rPr>
                          <m:t>100(</m:t>
                        </m:r>
                        <m:sSup>
                          <m:sSupPr>
                            <m:ctrlPr>
                              <a:rPr lang="en-US" i="1" dirty="0">
                                <a:latin typeface="Cambria Math" panose="02040503050406030204" pitchFamily="18" charset="0"/>
                              </a:rPr>
                            </m:ctrlPr>
                          </m:sSupPr>
                          <m:e>
                            <m:r>
                              <a:rPr lang="en-AU" i="1" dirty="0">
                                <a:latin typeface="Cambria Math" panose="02040503050406030204" pitchFamily="18" charset="0"/>
                              </a:rPr>
                              <m:t>42.5</m:t>
                            </m:r>
                          </m:e>
                          <m:sup>
                            <m:r>
                              <a:rPr lang="en-US" dirty="0">
                                <a:latin typeface="Cambria Math" panose="02040503050406030204" pitchFamily="18" charset="0"/>
                              </a:rPr>
                              <m:t>2</m:t>
                            </m:r>
                          </m:sup>
                        </m:sSup>
                        <m:r>
                          <a:rPr lang="el-GR" i="1" dirty="0">
                            <a:latin typeface="Cambria Math" panose="02040503050406030204" pitchFamily="18" charset="0"/>
                          </a:rPr>
                          <m:t>×85−</m:t>
                        </m:r>
                        <m:f>
                          <m:fPr>
                            <m:ctrlPr>
                              <a:rPr lang="en-US" i="1" dirty="0">
                                <a:latin typeface="Cambria Math" panose="02040503050406030204" pitchFamily="18" charset="0"/>
                              </a:rPr>
                            </m:ctrlPr>
                          </m:fPr>
                          <m:num>
                            <m:r>
                              <a:rPr lang="en-AU" i="1" dirty="0">
                                <a:latin typeface="Cambria Math" panose="02040503050406030204" pitchFamily="18" charset="0"/>
                              </a:rPr>
                              <m:t>8</m:t>
                            </m:r>
                          </m:num>
                          <m:den>
                            <m:r>
                              <a:rPr lang="en-AU" i="1" dirty="0">
                                <a:latin typeface="Cambria Math" panose="02040503050406030204" pitchFamily="18" charset="0"/>
                              </a:rPr>
                              <m:t>3</m:t>
                            </m:r>
                          </m:den>
                        </m:f>
                        <m:r>
                          <m:rPr>
                            <m:nor/>
                          </m:rPr>
                          <a:rPr lang="en-US" dirty="0"/>
                          <m:t>π</m:t>
                        </m:r>
                        <m:r>
                          <m:rPr>
                            <m:nor/>
                          </m:rPr>
                          <a:rPr lang="en-US" dirty="0"/>
                          <m:t>×</m:t>
                        </m:r>
                        <m:sSup>
                          <m:sSupPr>
                            <m:ctrlPr>
                              <a:rPr lang="en-US" i="1" dirty="0">
                                <a:latin typeface="Cambria Math" panose="02040503050406030204" pitchFamily="18" charset="0"/>
                              </a:rPr>
                            </m:ctrlPr>
                          </m:sSupPr>
                          <m:e>
                            <m:r>
                              <a:rPr lang="en-AU" i="1" dirty="0">
                                <a:latin typeface="Cambria Math" panose="02040503050406030204" pitchFamily="18" charset="0"/>
                              </a:rPr>
                              <m:t>21.25</m:t>
                            </m:r>
                          </m:e>
                          <m:sup>
                            <m:r>
                              <a:rPr lang="en-AU" dirty="0">
                                <a:latin typeface="Cambria Math" panose="02040503050406030204" pitchFamily="18" charset="0"/>
                              </a:rPr>
                              <m:t>3</m:t>
                            </m:r>
                          </m:sup>
                        </m:sSup>
                        <m:r>
                          <a:rPr lang="el-GR" i="1" dirty="0">
                            <a:latin typeface="Cambria Math" panose="02040503050406030204" pitchFamily="18" charset="0"/>
                          </a:rPr>
                          <m:t>)</m:t>
                        </m:r>
                      </m:num>
                      <m:den>
                        <m:sSup>
                          <m:sSupPr>
                            <m:ctrlPr>
                              <a:rPr lang="en-US" i="1" dirty="0">
                                <a:latin typeface="Cambria Math" panose="02040503050406030204" pitchFamily="18" charset="0"/>
                              </a:rPr>
                            </m:ctrlPr>
                          </m:sSupPr>
                          <m:e>
                            <m:r>
                              <a:rPr lang="en-AU" i="1" dirty="0">
                                <a:latin typeface="Cambria Math" panose="02040503050406030204" pitchFamily="18" charset="0"/>
                              </a:rPr>
                              <m:t>42.5</m:t>
                            </m:r>
                          </m:e>
                          <m:sup>
                            <m:r>
                              <a:rPr lang="en-US" dirty="0">
                                <a:latin typeface="Cambria Math" panose="02040503050406030204" pitchFamily="18" charset="0"/>
                              </a:rPr>
                              <m:t>2</m:t>
                            </m:r>
                          </m:sup>
                        </m:sSup>
                        <m:r>
                          <a:rPr lang="el-GR" i="1" dirty="0">
                            <a:latin typeface="Cambria Math" panose="02040503050406030204" pitchFamily="18" charset="0"/>
                          </a:rPr>
                          <m:t>×85</m:t>
                        </m:r>
                      </m:den>
                    </m:f>
                    <m:r>
                      <a:rPr lang="en-US" i="1" dirty="0">
                        <a:latin typeface="Cambria Math" panose="02040503050406030204" pitchFamily="18" charset="0"/>
                      </a:rPr>
                      <m:t> </m:t>
                    </m:r>
                  </m:oMath>
                </a14:m>
                <a:r>
                  <a:rPr lang="en-US" dirty="0"/>
                  <a:t>=47.6% to one decimal place</a:t>
                </a:r>
                <a:endParaRPr lang="en-AU" dirty="0"/>
              </a:p>
            </p:txBody>
          </p:sp>
        </mc:Choice>
        <mc:Fallback>
          <p:sp>
            <p:nvSpPr>
              <p:cNvPr id="3" name="Content Placeholder 2">
                <a:extLst>
                  <a:ext uri="{FF2B5EF4-FFF2-40B4-BE49-F238E27FC236}">
                    <a16:creationId xmlns:a16="http://schemas.microsoft.com/office/drawing/2014/main" id="{C3D55FBA-996F-4B69-90EB-64B565327139}"/>
                  </a:ext>
                </a:extLst>
              </p:cNvPr>
              <p:cNvSpPr>
                <a:spLocks noGrp="1" noRot="1" noChangeAspect="1" noMove="1" noResize="1" noEditPoints="1" noAdjustHandles="1" noChangeArrowheads="1" noChangeShapeType="1" noTextEdit="1"/>
              </p:cNvSpPr>
              <p:nvPr>
                <p:ph idx="1"/>
              </p:nvPr>
            </p:nvSpPr>
            <p:spPr>
              <a:xfrm>
                <a:off x="439411" y="833054"/>
                <a:ext cx="10914389" cy="5343909"/>
              </a:xfrm>
              <a:blipFill>
                <a:blip r:embed="rId4"/>
                <a:stretch>
                  <a:fillRect l="-726" t="-2626"/>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259606B7-89EB-4F8B-ADEB-E6FDD328BDA9}"/>
              </a:ext>
            </a:extLst>
          </p:cNvPr>
          <p:cNvPicPr>
            <a:picLocks noChangeAspect="1"/>
          </p:cNvPicPr>
          <p:nvPr/>
        </p:nvPicPr>
        <p:blipFill>
          <a:blip r:embed="rId5"/>
          <a:stretch>
            <a:fillRect/>
          </a:stretch>
        </p:blipFill>
        <p:spPr>
          <a:xfrm>
            <a:off x="8495532" y="2195985"/>
            <a:ext cx="3696468" cy="1593889"/>
          </a:xfrm>
          <a:prstGeom prst="rect">
            <a:avLst/>
          </a:prstGeom>
        </p:spPr>
      </p:pic>
    </p:spTree>
    <p:extLst>
      <p:ext uri="{BB962C8B-B14F-4D97-AF65-F5344CB8AC3E}">
        <p14:creationId xmlns:p14="http://schemas.microsoft.com/office/powerpoint/2010/main" val="243765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additive="base">
                                        <p:cTn id="5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812</Words>
  <Application>Microsoft Office PowerPoint</Application>
  <PresentationFormat>Widescreen</PresentationFormat>
  <Paragraphs>59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Cambria Math</vt:lpstr>
      <vt:lpstr>Office Theme</vt:lpstr>
      <vt:lpstr>Angles between planes and more difficult 3D problems</vt:lpstr>
      <vt:lpstr>Angles between planes</vt:lpstr>
      <vt:lpstr>Angles between planes</vt:lpstr>
      <vt:lpstr>Example 1</vt:lpstr>
      <vt:lpstr>Example 1</vt:lpstr>
      <vt:lpstr>Example 2</vt:lpstr>
      <vt:lpstr>Example 3</vt:lpstr>
      <vt:lpstr>Example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Angles between planes and more difficult 3D problems</dc:title>
  <dc:creator>Lyn ZHANG</dc:creator>
  <cp:lastModifiedBy>Lyn ZHANG</cp:lastModifiedBy>
  <cp:revision>13</cp:revision>
  <dcterms:created xsi:type="dcterms:W3CDTF">2021-07-29T22:46:41Z</dcterms:created>
  <dcterms:modified xsi:type="dcterms:W3CDTF">2021-08-05T03:44:51Z</dcterms:modified>
</cp:coreProperties>
</file>