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61" d="100"/>
          <a:sy n="61" d="100"/>
        </p:scale>
        <p:origin x="5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7988C-3EA6-490F-BAC2-630439EE7C08}" type="datetimeFigureOut">
              <a:rPr lang="en-AU" smtClean="0"/>
              <a:t>8/09/2021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927FF-BC54-466C-80DB-6D65F2ADDB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51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https://www.transum.org/Software/MathsMenu/Starter.asp?ID_Starter=108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927FF-BC54-466C-80DB-6D65F2ADDBE8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1709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https://www.transum.org/Software/MathsMenu/Starter.asp?ID_Starter=122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927FF-BC54-466C-80DB-6D65F2ADDBE8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2869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ECCC4-45DB-433B-939E-349517940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73D3EE-0A3F-4911-882E-F2A58F7963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F97EF-0165-4256-BE83-56FA80DF1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36AA-3863-41F3-B219-403E7BC410B1}" type="datetimeFigureOut">
              <a:rPr lang="en-AU" smtClean="0"/>
              <a:t>8/09/2021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78941-21E8-4CFC-83A6-B9E05FA1C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5AF9C-B896-4A4F-8BE8-DE63E48D2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FF14-F93B-416B-A5E2-CAD297CE10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881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00819-61F9-4DF4-9A4E-C52ACC52F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CA2E89-799E-44BF-A063-6CEF4040F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DB8F9-2593-4809-95EB-2996AC53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36AA-3863-41F3-B219-403E7BC410B1}" type="datetimeFigureOut">
              <a:rPr lang="en-AU" smtClean="0"/>
              <a:t>8/09/2021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F2C4A-F652-4A43-8C0F-228A5A49F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2DCE6-A321-4636-8603-B9F2CB357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FF14-F93B-416B-A5E2-CAD297CE10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662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8A0182-CFE2-4864-ABE2-8BF5D8F7F0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6E7DB7-1560-407E-B4DB-A03E4D179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9BAC3-D987-4170-9B78-3B14672BD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36AA-3863-41F3-B219-403E7BC410B1}" type="datetimeFigureOut">
              <a:rPr lang="en-AU" smtClean="0"/>
              <a:t>8/09/2021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A0DB3-BFA2-4E4F-8848-CEA4B66F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0AC34-DBDA-4C77-9C12-BFA435CD0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FF14-F93B-416B-A5E2-CAD297CE10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029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D9471-6CDA-4441-AAF1-E3450CD6E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A5247-8D0C-4D3C-887E-031DE6598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88004-5B06-4867-B66E-72B91D0B4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36AA-3863-41F3-B219-403E7BC410B1}" type="datetimeFigureOut">
              <a:rPr lang="en-AU" smtClean="0"/>
              <a:t>8/09/2021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DC302-E4FE-48AD-A79F-7DC247A92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58F79-4338-4492-93FF-FAE0BCE65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FF14-F93B-416B-A5E2-CAD297CE10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666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6711C-83CB-4290-A7F9-180AF5B6D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21D89E-1089-47B8-89EE-716BB10D4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54164-8140-493A-990C-A7C4BC35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36AA-3863-41F3-B219-403E7BC410B1}" type="datetimeFigureOut">
              <a:rPr lang="en-AU" smtClean="0"/>
              <a:t>8/09/2021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6EEE1-4B0E-4891-93C2-93162D0FC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9BA7A-8AFF-497D-941D-9ACE5904B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FF14-F93B-416B-A5E2-CAD297CE10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796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0BFEE-A650-4928-A6A5-AFFDCA65B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5A491-D35E-47A3-9DBB-753DEBB348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A1F7E-1262-44E1-A602-91D5DBCBA4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DE0260-DDA9-4C30-BF6F-FC2893B70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36AA-3863-41F3-B219-403E7BC410B1}" type="datetimeFigureOut">
              <a:rPr lang="en-AU" smtClean="0"/>
              <a:t>8/09/2021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2D7D86-2CA1-453E-85AC-E7BCBB9A1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2CBD5-EEF6-4DA9-9D95-BA5E95397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FF14-F93B-416B-A5E2-CAD297CE10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90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A2B24-65B5-4A54-8A1C-20810F067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19BB5-30C7-43B7-B78C-670B26658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9E0341-112F-4338-8BE7-D1C5D7175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2544DA-DA3D-496A-84F3-AE85146A67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011C5A-7B2C-47F9-9816-BF9AAAF6C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1404DE-AF1C-4D8C-A3C1-BA60B0992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36AA-3863-41F3-B219-403E7BC410B1}" type="datetimeFigureOut">
              <a:rPr lang="en-AU" smtClean="0"/>
              <a:t>8/09/2021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F1C522-A6D9-4720-996B-4B291923D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CD1CE2-6E06-4E4F-82EE-10AC9F176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FF14-F93B-416B-A5E2-CAD297CE10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2855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A1379-7492-4A5E-ACFA-DCC357993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75174B-2330-476D-B934-321A26126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36AA-3863-41F3-B219-403E7BC410B1}" type="datetimeFigureOut">
              <a:rPr lang="en-AU" smtClean="0"/>
              <a:t>8/09/2021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AA65E5-656C-4806-8987-FECFFC974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58C5CA-F14B-4A3A-9B88-5B7C3F4A5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FF14-F93B-416B-A5E2-CAD297CE10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146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84CA62-9D65-4F18-8742-F8EFD847E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36AA-3863-41F3-B219-403E7BC410B1}" type="datetimeFigureOut">
              <a:rPr lang="en-AU" smtClean="0"/>
              <a:t>8/09/2021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1270BC-2AA7-4EA0-952E-27CB63710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EB780-7D07-445B-95C0-87E4E2F8B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FF14-F93B-416B-A5E2-CAD297CE10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787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B9F1F-F875-4F82-A7D8-10BCF96ED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C3F6C-97D4-4136-8EF4-D5D5EF4F0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184606-13F7-4381-850F-72A409A69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A5867-27BC-4990-A48F-EA7A3126E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36AA-3863-41F3-B219-403E7BC410B1}" type="datetimeFigureOut">
              <a:rPr lang="en-AU" smtClean="0"/>
              <a:t>8/09/2021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F522D-66F3-4B3D-9987-67F046F78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310C4-3DC8-47EE-9D31-1FFE08CC1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FF14-F93B-416B-A5E2-CAD297CE10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764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AE26-E4A7-4DFF-A4B2-2CA75CF9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8C68C7-AC00-4A0B-812A-899FC81453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0D10DD-C68F-4E54-92A8-719CAF2977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C8C5C6-635F-4C8B-9D0B-B112DAE71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36AA-3863-41F3-B219-403E7BC410B1}" type="datetimeFigureOut">
              <a:rPr lang="en-AU" smtClean="0"/>
              <a:t>8/09/2021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7C8373-6E16-4BC8-BCA1-D1784AA3B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6B5D98-C654-490C-B3CD-5C7C53598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FF14-F93B-416B-A5E2-CAD297CE10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8951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491BCE-3126-4183-BC15-0B929587F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84462-CE81-4825-93AD-52FE800DB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EBBDE-E560-4CBA-998E-D11B71275A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D36AA-3863-41F3-B219-403E7BC410B1}" type="datetimeFigureOut">
              <a:rPr lang="en-AU" smtClean="0"/>
              <a:t>8/09/2021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7B678-B2E9-452A-B0BC-DBFEAA126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71555-60B9-4A02-AB9E-BBC50C72A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EFF14-F93B-416B-A5E2-CAD297CE10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2366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limitsonlearning.com/2012/08/first-day-fun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icmata-math.blogspot.com/2020/01/trigonometry-template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icmata-math.blogspot.com/2020/01/trigonometry-template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icmata-math.blogspot.com/2020/01/trigonometry-template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icmata-math.blogspot.com/2020/01/trigonometry-template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icmata-math.blogspot.com/2020/01/trigonometry-template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icmata-math.blogspot.com/2020/01/trigonometry-template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2000" t="-6000" r="1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E67DC-7BE5-4988-9996-CFB5FE4CC0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Trigonometric ratios and applications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C01F6B-6F35-4FF5-A73D-B72194C3B1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13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6043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FC2A78E-06BE-4D76-9202-A403587BD9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06181" y="170244"/>
            <a:ext cx="10366164" cy="6214697"/>
          </a:xfrm>
        </p:spPr>
      </p:pic>
    </p:spTree>
    <p:extLst>
      <p:ext uri="{BB962C8B-B14F-4D97-AF65-F5344CB8AC3E}">
        <p14:creationId xmlns:p14="http://schemas.microsoft.com/office/powerpoint/2010/main" val="1511926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5CDE508-D724-4EFA-B292-27F6E5DD2B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690" y="0"/>
            <a:ext cx="10536620" cy="6321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7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2000" b="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24DE5-0775-4C06-B53D-5A12826DE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Triangles</a:t>
            </a:r>
            <a:br>
              <a:rPr lang="en-AU" dirty="0"/>
            </a:br>
            <a:r>
              <a:rPr lang="en-AU" dirty="0"/>
              <a:t>Labelling triangle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D01B8-8FF0-4474-A800-8F313BBEF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62201"/>
            <a:ext cx="10515600" cy="4351338"/>
          </a:xfrm>
        </p:spPr>
        <p:txBody>
          <a:bodyPr/>
          <a:lstStyle/>
          <a:p>
            <a:r>
              <a:rPr lang="en-US" dirty="0"/>
              <a:t>Interior angles are denoted by uppercase letters.</a:t>
            </a:r>
          </a:p>
          <a:p>
            <a:r>
              <a:rPr lang="en-US" dirty="0"/>
              <a:t>The length of the side opposite an angle is denoted by the corresponding lowercase letter.</a:t>
            </a:r>
          </a:p>
          <a:p>
            <a:r>
              <a:rPr lang="en-US" dirty="0"/>
              <a:t>For example, the magnitude of angle BAC is denoted by A, and the length of side BC by a.</a:t>
            </a:r>
            <a:endParaRPr lang="en-AU" dirty="0"/>
          </a:p>
        </p:txBody>
      </p:sp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FD292BC5-3CEE-4CA0-95FB-A19A73CCF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240" y="228251"/>
            <a:ext cx="4241729" cy="2167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47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2000" b="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24DE5-0775-4C06-B53D-5A12826DE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1973"/>
            <a:ext cx="10515600" cy="1325563"/>
          </a:xfrm>
        </p:spPr>
        <p:txBody>
          <a:bodyPr/>
          <a:lstStyle/>
          <a:p>
            <a:r>
              <a:rPr lang="en-AU" dirty="0"/>
              <a:t>Sine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7D01B8-8FF0-4474-A800-8F313BBEF8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6512" y="1807337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For triangle ABC: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𝑠𝑖𝑛𝐴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𝑠𝑖𝑛𝐵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𝑠𝑖𝑛𝐶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The sine rule is used to find unknown quantities in a triangle in the following cases:</a:t>
                </a:r>
              </a:p>
              <a:p>
                <a:r>
                  <a:rPr lang="en-US" dirty="0"/>
                  <a:t>one side and two angles are given</a:t>
                </a:r>
              </a:p>
              <a:p>
                <a:r>
                  <a:rPr lang="en-US" dirty="0"/>
                  <a:t>two sides and a non-included angle are given.</a:t>
                </a:r>
              </a:p>
              <a:p>
                <a:pPr marL="0" indent="0">
                  <a:buNone/>
                </a:pPr>
                <a:r>
                  <a:rPr lang="en-US" dirty="0"/>
                  <a:t>In the first case, the triangle is uniquely defined. But in the second case, there may be two triangles.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7D01B8-8FF0-4474-A800-8F313BBEF8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6512" y="1807337"/>
                <a:ext cx="10515600" cy="4351338"/>
              </a:xfrm>
              <a:blipFill>
                <a:blip r:embed="rId4"/>
                <a:stretch>
                  <a:fillRect l="-1159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PIC">
            <a:extLst>
              <a:ext uri="{FF2B5EF4-FFF2-40B4-BE49-F238E27FC236}">
                <a16:creationId xmlns:a16="http://schemas.microsoft.com/office/drawing/2014/main" id="{9B51668B-CDBC-4934-9AF7-971E1A1C1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886" y="699325"/>
            <a:ext cx="4054602" cy="1489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36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2000" b="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24DE5-0775-4C06-B53D-5A12826DE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Cosine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7D01B8-8FF0-4474-A800-8F313BBEF8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2531" y="1690688"/>
                <a:ext cx="10515600" cy="4351338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For triangle ABC: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−2bccosA </a:t>
                </a:r>
              </a:p>
              <a:p>
                <a:r>
                  <a:rPr lang="en-US" dirty="0" err="1"/>
                  <a:t>cosA</a:t>
                </a:r>
                <a:r>
                  <a:rPr lang="en-US" dirty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𝑏𝑐</m:t>
                        </m:r>
                      </m:den>
                    </m:f>
                  </m:oMath>
                </a14:m>
                <a:endParaRPr lang="en-AU" dirty="0"/>
              </a:p>
              <a:p>
                <a:pPr marL="0" indent="0">
                  <a:buNone/>
                </a:pPr>
                <a:r>
                  <a:rPr lang="en-US" dirty="0"/>
                  <a:t>The symmetrical results also hold: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−2accosB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−2abcosC</a:t>
                </a:r>
              </a:p>
              <a:p>
                <a:pPr marL="0" indent="0">
                  <a:buNone/>
                </a:pPr>
                <a:r>
                  <a:rPr lang="en-US" dirty="0"/>
                  <a:t>The cosine rule is used to find unknown quantities in a triangle in the following cases:</a:t>
                </a:r>
              </a:p>
              <a:p>
                <a:r>
                  <a:rPr lang="en-US" dirty="0"/>
                  <a:t>two sides and the included angle are given</a:t>
                </a:r>
              </a:p>
              <a:p>
                <a:r>
                  <a:rPr lang="en-US" dirty="0"/>
                  <a:t>three sides are given.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7D01B8-8FF0-4474-A800-8F313BBEF8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2531" y="1690688"/>
                <a:ext cx="10515600" cy="4351338"/>
              </a:xfrm>
              <a:blipFill>
                <a:blip r:embed="rId4"/>
                <a:stretch>
                  <a:fillRect l="-1043" t="-35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E7EC6541-CBDF-49FC-88CA-18F47CA89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387" y="718673"/>
            <a:ext cx="5292082" cy="1944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45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2000" b="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24DE5-0775-4C06-B53D-5A12826DE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Area of a triangle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7D01B8-8FF0-4474-A800-8F313BBEF8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Area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bh </a:t>
                </a:r>
              </a:p>
              <a:p>
                <a:r>
                  <a:rPr lang="en-US" dirty="0"/>
                  <a:t>Area 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bcsinA</a:t>
                </a:r>
              </a:p>
              <a:p>
                <a:r>
                  <a:rPr lang="en-US" dirty="0"/>
                  <a:t>That is, the </a:t>
                </a:r>
                <a:r>
                  <a:rPr lang="en-US" dirty="0">
                    <a:solidFill>
                      <a:srgbClr val="FF0000"/>
                    </a:solidFill>
                  </a:rPr>
                  <a:t>area of a triangle </a:t>
                </a:r>
                <a:r>
                  <a:rPr lang="en-US" dirty="0"/>
                  <a:t>is half the product of the lengths of two sides and the sine of the angle included between them.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7D01B8-8FF0-4474-A800-8F313BBEF8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80" r="-2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PIC">
            <a:extLst>
              <a:ext uri="{FF2B5EF4-FFF2-40B4-BE49-F238E27FC236}">
                <a16:creationId xmlns:a16="http://schemas.microsoft.com/office/drawing/2014/main" id="{0834E0E3-8A0C-4C8F-BBDF-8A972F558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482" y="820258"/>
            <a:ext cx="3521135" cy="1699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213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2000" b="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24DE5-0775-4C06-B53D-5A12826DE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Circles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7D01B8-8FF0-4474-A800-8F313BBEF8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Length of minor arc AB (red curve) is given by</a:t>
                </a:r>
              </a:p>
              <a:p>
                <a:r>
                  <a:rPr lang="en-US" dirty="0"/>
                  <a:t>ℓ=</a:t>
                </a:r>
                <a:r>
                  <a:rPr lang="en-US" dirty="0" err="1"/>
                  <a:t>rθ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Area of sector AOB (shaded) is given by</a:t>
                </a:r>
              </a:p>
              <a:p>
                <a:r>
                  <a:rPr lang="en-US" dirty="0"/>
                  <a:t>Area=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θ</a:t>
                </a:r>
              </a:p>
              <a:p>
                <a:pPr marL="0" indent="0">
                  <a:buNone/>
                </a:pPr>
                <a:r>
                  <a:rPr lang="en-US" dirty="0"/>
                  <a:t>Length of chord AB (red line) is given by</a:t>
                </a:r>
              </a:p>
              <a:p>
                <a:r>
                  <a:rPr lang="en-US" dirty="0"/>
                  <a:t>ℓ=2rsin(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θ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:r>
                  <a:rPr lang="en-US" dirty="0"/>
                  <a:t>Area of segment (shaded) is given by</a:t>
                </a:r>
              </a:p>
              <a:p>
                <a:r>
                  <a:rPr lang="en-US" dirty="0"/>
                  <a:t>Area=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(θ−</a:t>
                </a:r>
                <a:r>
                  <a:rPr lang="en-US" dirty="0" err="1"/>
                  <a:t>sinθ</a:t>
                </a:r>
                <a:r>
                  <a:rPr lang="en-US" dirty="0"/>
                  <a:t>)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7D01B8-8FF0-4474-A800-8F313BBEF8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PIC">
            <a:extLst>
              <a:ext uri="{FF2B5EF4-FFF2-40B4-BE49-F238E27FC236}">
                <a16:creationId xmlns:a16="http://schemas.microsoft.com/office/drawing/2014/main" id="{64DD7354-5E35-4CA1-B75D-2BD7DDE89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4166" y="985838"/>
            <a:ext cx="2579633" cy="244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IC">
            <a:extLst>
              <a:ext uri="{FF2B5EF4-FFF2-40B4-BE49-F238E27FC236}">
                <a16:creationId xmlns:a16="http://schemas.microsoft.com/office/drawing/2014/main" id="{81CC6CFC-59AA-49B2-8BEB-66C7D3D7CF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4167" y="3597331"/>
            <a:ext cx="2579632" cy="257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04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2000" b="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24DE5-0775-4C06-B53D-5A12826DE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Angle between planes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7D01B8-8FF0-4474-A800-8F313BBEF8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8752" y="1510315"/>
                <a:ext cx="8573814" cy="4351338"/>
              </a:xfrm>
            </p:spPr>
            <p:txBody>
              <a:bodyPr/>
              <a:lstStyle/>
              <a:p>
                <a:r>
                  <a:rPr lang="en-US" dirty="0"/>
                  <a:t>Consider any point P on the common line of two planes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/>
                          <m:t>Π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/>
                          <m:t>Π</m:t>
                        </m:r>
                      </m:e>
                      <m:sub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. If lines PA and PB are drawn at right angles to the common line so that PA is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/>
                          <m:t>Π</m:t>
                        </m:r>
                      </m:e>
                      <m:sub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PB is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/>
                          <m:t>Π</m:t>
                        </m:r>
                      </m:e>
                      <m:sub>
                        <m:r>
                          <a:rPr lang="en-AU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, then ∠APB is the angle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/>
                          <m:t>Π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/>
                          <m:t>Π</m:t>
                        </m:r>
                      </m:e>
                      <m:sub>
                        <m:r>
                          <a:rPr lang="en-AU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.</a:t>
                </a:r>
              </a:p>
              <a:p>
                <a:r>
                  <a:rPr lang="en-US" dirty="0"/>
                  <a:t>If plane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/>
                          <m:t>Π</m:t>
                        </m:r>
                      </m:e>
                      <m:sub>
                        <m:r>
                          <a:rPr lang="en-AU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is horizontal, then PA is called </a:t>
                </a:r>
                <a:r>
                  <a:rPr lang="en-US" dirty="0">
                    <a:solidFill>
                      <a:srgbClr val="FF0000"/>
                    </a:solidFill>
                  </a:rPr>
                  <a:t>a line of greatest slope</a:t>
                </a:r>
                <a:r>
                  <a:rPr lang="en-US" dirty="0"/>
                  <a:t> in plane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/>
                          <m:t>Π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7D01B8-8FF0-4474-A800-8F313BBEF8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8752" y="1510315"/>
                <a:ext cx="8573814" cy="4351338"/>
              </a:xfrm>
              <a:blipFill>
                <a:blip r:embed="rId4"/>
                <a:stretch>
                  <a:fillRect l="-1279" t="-2381" r="-42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PIC">
            <a:extLst>
              <a:ext uri="{FF2B5EF4-FFF2-40B4-BE49-F238E27FC236}">
                <a16:creationId xmlns:a16="http://schemas.microsoft.com/office/drawing/2014/main" id="{2C6FD449-C727-4C98-A748-D48A8FC1D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227" y="966788"/>
            <a:ext cx="3762773" cy="1869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IC">
            <a:extLst>
              <a:ext uri="{FF2B5EF4-FFF2-40B4-BE49-F238E27FC236}">
                <a16:creationId xmlns:a16="http://schemas.microsoft.com/office/drawing/2014/main" id="{B1273140-1B9F-4B1E-B53C-9ED530741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460" y="3328961"/>
            <a:ext cx="4089955" cy="240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51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414</Words>
  <Application>Microsoft Office PowerPoint</Application>
  <PresentationFormat>Widescreen</PresentationFormat>
  <Paragraphs>43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Trigonometric ratios and applications</vt:lpstr>
      <vt:lpstr>PowerPoint Presentation</vt:lpstr>
      <vt:lpstr>PowerPoint Presentation</vt:lpstr>
      <vt:lpstr>Triangles Labelling triangle</vt:lpstr>
      <vt:lpstr>Sine rule</vt:lpstr>
      <vt:lpstr>Cosine rule</vt:lpstr>
      <vt:lpstr>Area of a triangle</vt:lpstr>
      <vt:lpstr>Circles </vt:lpstr>
      <vt:lpstr>Angle between planes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Trigonometric ratios and applications</dc:title>
  <dc:creator>Lyn ZHANG</dc:creator>
  <cp:lastModifiedBy>Lyn ZHANG</cp:lastModifiedBy>
  <cp:revision>10</cp:revision>
  <dcterms:created xsi:type="dcterms:W3CDTF">2021-08-05T03:47:09Z</dcterms:created>
  <dcterms:modified xsi:type="dcterms:W3CDTF">2021-09-07T22:54:07Z</dcterms:modified>
</cp:coreProperties>
</file>