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C610-2350-4B13-991E-97CBBE92AE52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3159-D7D5-4471-869D-2DAD5609C0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68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https://www.transum.org/Maths/Activity/Number_systems/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23159-D7D5-4471-869D-2DAD5609C09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6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C553-39F8-4D2E-A1E5-5FE0170AF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D985E-790D-4E05-AB03-31A1E943B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4526-3BBD-4DFF-9B12-509FDC23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ABC2E-3171-4779-B905-B3CA5078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3D44-1B11-40BD-BDD7-33C5688A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9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F3E7-621A-46CD-AA88-653770D0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82C73-8C39-4FD8-8B09-3A5595F53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2FE2-8B62-4561-99EB-A76A6C86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D28D-4605-4D98-839F-C6164D45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81346-0F4E-40CF-AFAF-43B7CFFC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4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81FB5-EC79-4973-9DCF-3C7B6168B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3335D-144E-4746-8F62-F6E0DF0BB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C53CE-56B5-4789-8337-24F4AB6B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B8B4-7B4D-4547-B697-A7145BD8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C8E9-312D-457B-9282-DCF8B79D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81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EE0F-A213-452A-916F-31995A20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8779-F1EE-426A-A9C7-757D5662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0DA7-6748-4285-B1A8-3990D0C0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1DF4-A9B0-48E8-BD77-62C2D8B1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F978-A9DE-4A39-AF02-D394AB4C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8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2F9B-0960-44B1-898C-19261F30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3C1EA-F796-4941-880F-0D8A0E89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8E61-703B-4F0F-87DC-911AEB0E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2D9F-47EE-4D48-8DAF-33782065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95AF7-CFF1-4704-A04E-64B11A69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51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6875-C23B-477F-8F28-8FD1B64C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6159-7BAF-4F05-A5B4-B689CAD95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2847C-0220-445A-86AC-E08F28291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DA13-2BEC-40BA-BA23-FCAFB1E5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5AD1A-C0E1-4E1B-BDF4-A6CAAB4E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8C5C3-5FF2-42F9-B939-FC7947EC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3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B5A3-A5FC-4C2B-A0D7-EEBC83BF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55684-EF17-4F2C-822F-E7E20E25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2762B-5F99-435E-AAC0-2FC53B33D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4DF32-69D0-4B6D-85F2-D10432BC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5FE9E-4673-4AB0-B2A4-6BE4EF917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96705-CB86-40C9-829E-99335D35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BCDC3-89E5-4874-9A00-12B9132F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3CAD4-6524-418D-929C-321BF59F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26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3F5A-4445-4B48-8132-DD952E17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1DBB2-D705-464B-BE84-E0626E3A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46263-D381-4C38-87D5-98895728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6F50A-409F-4522-9629-C337ED7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05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A62B0-1DF7-4576-A525-92B2A8A9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CD649-1406-4191-A1CD-D474EEB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D4BE-79F7-40AD-BE8F-587A8960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8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2700-15B6-4818-93CA-B5BE7AE0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58D3-9C45-471F-B965-C1E70FEB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27B88-1B37-4EE9-975A-C32C5D644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40F3E-A514-4F7F-B06A-B4AB9B2D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1F5A9-2078-40BE-8746-01F2A109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19844-9AC5-4A62-B557-0CE287B0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0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3241-40B1-4BCE-B831-2592384C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89ADD-A18A-4AC9-99F6-0BF710148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D3F40-63BA-4930-A644-C3FDDDF0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66DBC-63A0-4EAE-A044-EC50AA84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E0C8-3353-4620-8C3A-BCD32323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B9005-8AD8-469F-9E62-F4A51116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70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82ECC-E87B-44ED-8146-B8425809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6DC8-47CF-4F50-AB5C-8F347F98A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7F31-0FE9-412E-A37E-FF4C00D81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3562-4385-449A-AC03-CA5C81045C0B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92F37-E132-47C6-95AE-F0224CF18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8E62-DACD-412E-A096-116132937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A116-AF64-4AFE-8F89-E009D462D1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32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math.stackexchange.com/questions/44406/how-do-i-get-the-square-root-of-a-complex-numb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44406/how-do-i-get-the-square-root-of-a-complex-numb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74AA-35A8-4B32-B290-BAA789F8F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 to build the complex numbers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C23F6-173D-482C-8F63-76AFB4840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19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the real values of a and b such that (2a+3b)+(a−2b)</a:t>
            </a:r>
            <a:r>
              <a:rPr lang="en-US" dirty="0" err="1"/>
              <a:t>i</a:t>
            </a:r>
            <a:r>
              <a:rPr lang="en-US" dirty="0"/>
              <a:t>=−1+3i.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2a+3b = −1   (1)</a:t>
            </a:r>
          </a:p>
          <a:p>
            <a:r>
              <a:rPr lang="en-US" dirty="0"/>
              <a:t>a−2b =3        (2) </a:t>
            </a:r>
          </a:p>
          <a:p>
            <a:r>
              <a:rPr lang="en-US" dirty="0"/>
              <a:t>Multiply (2) by 2:</a:t>
            </a:r>
          </a:p>
          <a:p>
            <a:r>
              <a:rPr lang="en-US" dirty="0"/>
              <a:t>2a−4b=6       (3)</a:t>
            </a:r>
          </a:p>
          <a:p>
            <a:r>
              <a:rPr lang="en-US" dirty="0"/>
              <a:t>Subtract (3) from (1):</a:t>
            </a:r>
          </a:p>
          <a:p>
            <a:r>
              <a:rPr lang="en-US" dirty="0"/>
              <a:t>7b=−7</a:t>
            </a:r>
          </a:p>
          <a:p>
            <a:r>
              <a:rPr lang="en-US" dirty="0"/>
              <a:t>Therefore b=−1 and a=1.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68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complex numbers</a:t>
            </a:r>
            <a:br>
              <a:rPr lang="en-US" dirty="0"/>
            </a:br>
            <a:r>
              <a:rPr lang="en-US" dirty="0"/>
              <a:t>Addition and subtraction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Addition of complex numbers</a:t>
                </a:r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=</a:t>
                </a:r>
                <a:r>
                  <a:rPr lang="en-US" b="1" dirty="0" err="1"/>
                  <a:t>a+bi</a:t>
                </a:r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US" b="1" dirty="0" err="1"/>
                  <a:t>c+di</a:t>
                </a:r>
                <a:r>
                  <a:rPr lang="en-US" b="1" dirty="0"/>
                  <a:t>, then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+</a:t>
                </a:r>
                <a:r>
                  <a:rPr lang="en-U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=(</a:t>
                </a:r>
                <a:r>
                  <a:rPr lang="en-US" b="1" dirty="0" err="1"/>
                  <a:t>a+c</a:t>
                </a:r>
                <a:r>
                  <a:rPr lang="en-US" b="1" dirty="0"/>
                  <a:t>)+(</a:t>
                </a:r>
                <a:r>
                  <a:rPr lang="en-US" b="1" dirty="0" err="1"/>
                  <a:t>b+d</a:t>
                </a:r>
                <a:r>
                  <a:rPr lang="en-US" b="1" dirty="0"/>
                  <a:t>)</a:t>
                </a:r>
                <a:r>
                  <a:rPr lang="en-US" b="1" dirty="0" err="1"/>
                  <a:t>i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/>
                  <a:t>The zero of the complex numbers can be written as 0=0+0i.</a:t>
                </a:r>
              </a:p>
              <a:p>
                <a:r>
                  <a:rPr lang="en-US" dirty="0"/>
                  <a:t>If z=</a:t>
                </a:r>
                <a:r>
                  <a:rPr lang="en-US" dirty="0" err="1"/>
                  <a:t>a+bi</a:t>
                </a:r>
                <a:r>
                  <a:rPr lang="en-US" dirty="0"/>
                  <a:t>, then we define −z=−a−bi.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3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complex numbers</a:t>
            </a:r>
            <a:br>
              <a:rPr lang="en-US" dirty="0"/>
            </a:br>
            <a:r>
              <a:rPr lang="en-US" dirty="0"/>
              <a:t>Addition and subtraction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6712"/>
                <a:ext cx="10515600" cy="466661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Subtraction of complex numbers</a:t>
                </a:r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US" b="1" dirty="0" err="1"/>
                  <a:t>a+bi</a:t>
                </a:r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US" b="1" dirty="0" err="1"/>
                  <a:t>c+di</a:t>
                </a:r>
                <a:r>
                  <a:rPr lang="en-US" b="1" dirty="0"/>
                  <a:t>, then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−</a:t>
                </a:r>
                <a:r>
                  <a:rPr lang="en-U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=</a:t>
                </a:r>
                <a:r>
                  <a:rPr lang="en-U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+(−</a:t>
                </a:r>
                <a:r>
                  <a:rPr lang="en-U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)=(a−c)+(b−d)</a:t>
                </a:r>
                <a:r>
                  <a:rPr lang="en-US" b="1" dirty="0" err="1"/>
                  <a:t>i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It is easy to check that the following familiar properties of the real numbers extend to the complex numbers: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z+0=z</a:t>
                </a:r>
              </a:p>
              <a:p>
                <a:r>
                  <a:rPr lang="en-US" dirty="0"/>
                  <a:t>z+(−z)=0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6712"/>
                <a:ext cx="10515600" cy="4666615"/>
              </a:xfrm>
              <a:blipFill>
                <a:blip r:embed="rId4"/>
                <a:stretch>
                  <a:fillRect l="-928" r="-13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=2−3i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=−4+5i, find: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  <a:p>
                <a:r>
                  <a:rPr lang="pl-PL" dirty="0"/>
                  <a:t>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=(2−3i)+(−4+5i)=(2+(−4))+(−3+5)i=−2+2i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=(2−3i)−(−4+5i)=(2−(−4))+(−3−5)i=6−8i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by a real constant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z=</a:t>
            </a:r>
            <a:r>
              <a:rPr lang="en-US" dirty="0" err="1"/>
              <a:t>a+bi</a:t>
            </a:r>
            <a:r>
              <a:rPr lang="en-US" dirty="0"/>
              <a:t> and </a:t>
            </a:r>
            <a:r>
              <a:rPr lang="en-US" dirty="0" err="1"/>
              <a:t>k∈</a:t>
            </a:r>
            <a:r>
              <a:rPr lang="en-US" dirty="0" err="1">
                <a:latin typeface="Castellar" panose="020A0402060406010301" pitchFamily="18" charset="0"/>
              </a:rPr>
              <a:t>R</a:t>
            </a:r>
            <a:r>
              <a:rPr lang="en-US" dirty="0"/>
              <a:t>, then</a:t>
            </a:r>
          </a:p>
          <a:p>
            <a:endParaRPr lang="en-US" dirty="0"/>
          </a:p>
          <a:p>
            <a:r>
              <a:rPr lang="en-US" dirty="0" err="1"/>
              <a:t>kz</a:t>
            </a:r>
            <a:r>
              <a:rPr lang="en-US" dirty="0"/>
              <a:t>=k(</a:t>
            </a:r>
            <a:r>
              <a:rPr lang="en-US" dirty="0" err="1"/>
              <a:t>a+bi</a:t>
            </a:r>
            <a:r>
              <a:rPr lang="en-US" dirty="0"/>
              <a:t>)=</a:t>
            </a:r>
            <a:r>
              <a:rPr lang="en-US" dirty="0" err="1"/>
              <a:t>ka+kbi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example, if z=3−6i, then 3z=9−18i.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6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68" y="2541397"/>
            <a:ext cx="4447032" cy="1325563"/>
          </a:xfrm>
        </p:spPr>
        <p:txBody>
          <a:bodyPr/>
          <a:lstStyle/>
          <a:p>
            <a:r>
              <a:rPr lang="en-AU" dirty="0"/>
              <a:t>Powers of </a:t>
            </a:r>
            <a:r>
              <a:rPr lang="en-AU" dirty="0" err="1"/>
              <a:t>i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0"/>
                <a:ext cx="10515600" cy="6176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Successive multiplication by </a:t>
                </a:r>
                <a:r>
                  <a:rPr lang="en-AU" dirty="0" err="1"/>
                  <a:t>i</a:t>
                </a:r>
                <a:r>
                  <a:rPr lang="en-AU" dirty="0"/>
                  <a:t> gives the following: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dirty="0"/>
                  <a:t>=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</a:t>
                </a:r>
                <a:r>
                  <a:rPr lang="en-AU" dirty="0" err="1"/>
                  <a:t>i</a:t>
                </a:r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=1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</a:t>
                </a:r>
                <a:r>
                  <a:rPr lang="en-AU" dirty="0" err="1"/>
                  <a:t>i</a:t>
                </a:r>
                <a:endParaRPr lang="en-AU" dirty="0"/>
              </a:p>
              <a:p>
                <a:r>
                  <a:rPr lang="en-AU" dirty="0"/>
                  <a:t>In general, for n=0,1,2,3,…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i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</a:t>
                </a:r>
                <a:r>
                  <a:rPr lang="en-AU" dirty="0" err="1"/>
                  <a:t>i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0"/>
                <a:ext cx="10515600" cy="6176963"/>
              </a:xfrm>
              <a:blipFill>
                <a:blip r:embed="rId4"/>
                <a:stretch>
                  <a:fillRect l="-928" t="-24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1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Simplify: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 smtClean="0"/>
                          <m:t>(−2</m:t>
                        </m:r>
                        <m:r>
                          <m:rPr>
                            <m:nor/>
                          </m:rPr>
                          <a:rPr lang="en-AU" dirty="0" smtClean="0"/>
                          <m:t>i</m:t>
                        </m:r>
                        <m:r>
                          <m:rPr>
                            <m:nor/>
                          </m:rPr>
                          <a:rPr lang="en-AU" dirty="0" smtClean="0"/>
                          <m:t>)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dirty="0"/>
              </a:p>
              <a:p>
                <a:r>
                  <a:rPr lang="en-AU" dirty="0"/>
                  <a:t>Solution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nor/>
                          </m:rPr>
                          <a:rPr lang="en-AU" dirty="0" smtClean="0"/>
                          <m:t>4×3+1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I</a:t>
                </a:r>
              </a:p>
              <a:p>
                <a:r>
                  <a:rPr lang="en-AU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 smtClean="0"/>
                          <m:t>(−2</m:t>
                        </m:r>
                        <m:r>
                          <m:rPr>
                            <m:nor/>
                          </m:rPr>
                          <a:rPr lang="en-AU" dirty="0" smtClean="0"/>
                          <m:t>i</m:t>
                        </m:r>
                        <m:r>
                          <m:rPr>
                            <m:nor/>
                          </m:rPr>
                          <a:rPr lang="en-AU" dirty="0" smtClean="0"/>
                          <m:t>)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=3×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dirty="0" smtClean="0"/>
                          <m:t>(−2)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−24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24i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856"/>
                <a:ext cx="10515600" cy="504310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imaginary number </a:t>
                </a:r>
                <a:r>
                  <a:rPr lang="en-US" dirty="0" err="1"/>
                  <a:t>i</a:t>
                </a:r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=−1.</a:t>
                </a:r>
              </a:p>
              <a:p>
                <a:pPr marL="0" indent="0">
                  <a:buNone/>
                </a:pPr>
                <a:r>
                  <a:rPr lang="en-US" dirty="0"/>
                  <a:t>If a is a positive real number, 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 = i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C00000"/>
                    </a:solidFill>
                  </a:rPr>
                  <a:t>complex numbers </a:t>
                </a:r>
                <a:r>
                  <a:rPr lang="en-US" dirty="0"/>
                  <a:t>is </a:t>
                </a:r>
                <a:r>
                  <a:rPr lang="en-US" dirty="0">
                    <a:latin typeface="Castellar" panose="020A0402060406010301" pitchFamily="18" charset="0"/>
                  </a:rPr>
                  <a:t>C</a:t>
                </a:r>
                <a:r>
                  <a:rPr lang="en-US" dirty="0"/>
                  <a:t>={</a:t>
                </a:r>
                <a:r>
                  <a:rPr lang="en-US" dirty="0" err="1"/>
                  <a:t>a+bi</a:t>
                </a:r>
                <a:r>
                  <a:rPr lang="en-US" dirty="0"/>
                  <a:t>: </a:t>
                </a:r>
                <a:r>
                  <a:rPr lang="en-US" dirty="0" err="1"/>
                  <a:t>a,b∈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}.</a:t>
                </a:r>
              </a:p>
              <a:p>
                <a:pPr marL="0" indent="0">
                  <a:buNone/>
                </a:pPr>
                <a:r>
                  <a:rPr lang="en-US" dirty="0"/>
                  <a:t>For a complex number z=</a:t>
                </a:r>
                <a:r>
                  <a:rPr lang="en-US" dirty="0" err="1"/>
                  <a:t>a+bi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real part </a:t>
                </a:r>
                <a:r>
                  <a:rPr lang="en-US" dirty="0"/>
                  <a:t>of z is Re(z)=a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imaginary part </a:t>
                </a:r>
                <a:r>
                  <a:rPr lang="en-US" dirty="0"/>
                  <a:t>of z is </a:t>
                </a:r>
                <a:r>
                  <a:rPr lang="en-US" dirty="0" err="1"/>
                  <a:t>Im</a:t>
                </a:r>
                <a:r>
                  <a:rPr lang="en-US" dirty="0"/>
                  <a:t>(z)=b.</a:t>
                </a:r>
              </a:p>
              <a:p>
                <a:pPr marL="0" indent="0">
                  <a:buNone/>
                </a:pPr>
                <a:r>
                  <a:rPr lang="en-US" dirty="0"/>
                  <a:t>Equality of complex numbers:</a:t>
                </a:r>
              </a:p>
              <a:p>
                <a:r>
                  <a:rPr lang="en-US" dirty="0" err="1"/>
                  <a:t>a+bi</a:t>
                </a:r>
                <a:r>
                  <a:rPr lang="en-US" dirty="0"/>
                  <a:t>=</a:t>
                </a:r>
                <a:r>
                  <a:rPr lang="en-US" dirty="0" err="1"/>
                  <a:t>c+di</a:t>
                </a:r>
                <a:r>
                  <a:rPr lang="en-US" dirty="0"/>
                  <a:t>      if and only if         a=c      and            b=d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a+bi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c+di</a:t>
                </a:r>
                <a:r>
                  <a:rPr lang="en-US" dirty="0"/>
                  <a:t>, then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=(</a:t>
                </a:r>
                <a:r>
                  <a:rPr lang="en-US" dirty="0" err="1"/>
                  <a:t>a+c</a:t>
                </a:r>
                <a:r>
                  <a:rPr lang="en-US" dirty="0"/>
                  <a:t>)+(</a:t>
                </a:r>
                <a:r>
                  <a:rPr lang="en-US" dirty="0" err="1"/>
                  <a:t>b+d</a:t>
                </a:r>
                <a:r>
                  <a:rPr lang="en-US" dirty="0"/>
                  <a:t>)</a:t>
                </a:r>
                <a:r>
                  <a:rPr lang="en-US" dirty="0" err="1"/>
                  <a:t>i</a:t>
                </a:r>
                <a:r>
                  <a:rPr lang="en-US" dirty="0"/>
                  <a:t>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=(a−c)+(b−d)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simplifying powers of </a:t>
                </a:r>
                <a:r>
                  <a:rPr lang="en-US" dirty="0" err="1"/>
                  <a:t>i</a:t>
                </a:r>
                <a:r>
                  <a:rPr lang="en-US" dirty="0"/>
                  <a:t>, remember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856"/>
                <a:ext cx="10515600" cy="5043107"/>
              </a:xfrm>
              <a:blipFill>
                <a:blip r:embed="rId4"/>
                <a:stretch>
                  <a:fillRect l="-1043" t="-24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B8878E-CFC6-4436-A338-6ADD73C4A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75020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5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Mathematicians in the eighteenth century introduced the imaginary number </a:t>
                </a:r>
                <a:r>
                  <a:rPr lang="en-US" dirty="0" err="1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with the property that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= −1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=−1 has two solutions, namely </a:t>
                </a:r>
                <a:r>
                  <a:rPr lang="en-US" dirty="0" err="1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and −</a:t>
                </a:r>
                <a:r>
                  <a:rPr lang="en-US" dirty="0" err="1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By declaring that </a:t>
                </a:r>
                <a:r>
                  <a:rPr lang="en-US" dirty="0" err="1">
                    <a:solidFill>
                      <a:schemeClr val="tx1"/>
                    </a:solidFill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can find square roots of all negative numbers.</a:t>
                </a:r>
                <a:endParaRPr lang="en-A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For example: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dirty="0" smtClean="0"/>
                          <m:t>4×(−1)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=2i</a:t>
                </a:r>
              </a:p>
              <a:p>
                <a:r>
                  <a:rPr lang="en-AU" dirty="0"/>
                  <a:t>Note: The identity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holds for positive real numbers a and b, but does not hold when both a and b are negative. In particular,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≠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dirty="0" smtClean="0"/>
                          <m:t>(−1)×(−1)</m:t>
                        </m:r>
                      </m:e>
                    </m:rad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consider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+3=0. Using the quadratic formula gives</a:t>
                </a:r>
              </a:p>
              <a:p>
                <a:endParaRPr lang="en-US" dirty="0"/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2±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4−12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−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2±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=−1±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equation has no real solutions. However, using complex numbers we obtain solutions</a:t>
                </a:r>
              </a:p>
              <a:p>
                <a:endParaRPr lang="en-US" dirty="0"/>
              </a:p>
              <a:p>
                <a:r>
                  <a:rPr lang="en-US" dirty="0"/>
                  <a:t>x=−1±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954A04-6D5F-45E5-B8E6-3D6109C69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complex numbers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58511"/>
            <a:ext cx="121773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complex number</a:t>
            </a:r>
            <a:r>
              <a:rPr lang="en-US" dirty="0"/>
              <a:t> is an expression of the form </a:t>
            </a:r>
            <a:r>
              <a:rPr lang="en-US" dirty="0" err="1"/>
              <a:t>a+bi</a:t>
            </a:r>
            <a:r>
              <a:rPr lang="en-US" dirty="0"/>
              <a:t>, where a and b are real numbers.</a:t>
            </a:r>
          </a:p>
          <a:p>
            <a:pPr marL="0" indent="0">
              <a:buNone/>
            </a:pPr>
            <a:r>
              <a:rPr lang="en-US" dirty="0"/>
              <a:t>The set of all complex numbers is denoted by </a:t>
            </a:r>
            <a:r>
              <a:rPr lang="en-US" dirty="0">
                <a:latin typeface="Castellar" panose="020A0402060406010301" pitchFamily="18" charset="0"/>
              </a:rPr>
              <a:t>C</a:t>
            </a:r>
            <a:r>
              <a:rPr lang="en-US" dirty="0"/>
              <a:t>. That is,</a:t>
            </a:r>
          </a:p>
          <a:p>
            <a:r>
              <a:rPr lang="en-US" dirty="0">
                <a:latin typeface="Castellar" panose="020A0402060406010301" pitchFamily="18" charset="0"/>
              </a:rPr>
              <a:t>C</a:t>
            </a:r>
            <a:r>
              <a:rPr lang="en-US" dirty="0"/>
              <a:t>={</a:t>
            </a:r>
            <a:r>
              <a:rPr lang="en-US" dirty="0" err="1"/>
              <a:t>a+bi:a,b∈</a:t>
            </a:r>
            <a:r>
              <a:rPr lang="en-US" dirty="0" err="1">
                <a:latin typeface="Castellar" panose="020A0402060406010301" pitchFamily="18" charset="0"/>
              </a:rPr>
              <a:t>R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The letter often used to denote a complex number is z.</a:t>
            </a:r>
          </a:p>
          <a:p>
            <a:pPr marL="0" indent="0">
              <a:buNone/>
            </a:pPr>
            <a:r>
              <a:rPr lang="en-US" dirty="0"/>
              <a:t>Therefore if </a:t>
            </a:r>
            <a:r>
              <a:rPr lang="en-US" dirty="0" err="1"/>
              <a:t>z∈</a:t>
            </a:r>
            <a:r>
              <a:rPr lang="en-US" dirty="0" err="1">
                <a:latin typeface="Castellar" panose="020A0402060406010301" pitchFamily="18" charset="0"/>
              </a:rPr>
              <a:t>C</a:t>
            </a:r>
            <a:r>
              <a:rPr lang="en-US" dirty="0"/>
              <a:t>, then z=</a:t>
            </a:r>
            <a:r>
              <a:rPr lang="en-US" dirty="0" err="1"/>
              <a:t>a+bi</a:t>
            </a:r>
            <a:r>
              <a:rPr lang="en-US" dirty="0"/>
              <a:t> for some </a:t>
            </a:r>
            <a:r>
              <a:rPr lang="en-US" dirty="0" err="1"/>
              <a:t>a,b∈</a:t>
            </a:r>
            <a:r>
              <a:rPr lang="en-US" dirty="0" err="1">
                <a:latin typeface="Castellar" panose="020A0402060406010301" pitchFamily="18" charset="0"/>
              </a:rPr>
              <a:t>R</a:t>
            </a:r>
            <a:r>
              <a:rPr lang="en-US" dirty="0"/>
              <a:t>.</a:t>
            </a:r>
          </a:p>
          <a:p>
            <a:r>
              <a:rPr lang="en-US" dirty="0"/>
              <a:t>If a=0, then z=bi is said to be an </a:t>
            </a:r>
            <a:r>
              <a:rPr lang="en-US" dirty="0">
                <a:solidFill>
                  <a:srgbClr val="C00000"/>
                </a:solidFill>
              </a:rPr>
              <a:t>imaginary number</a:t>
            </a:r>
            <a:r>
              <a:rPr lang="en-US" dirty="0"/>
              <a:t>.</a:t>
            </a:r>
          </a:p>
          <a:p>
            <a:r>
              <a:rPr lang="en-US" dirty="0"/>
              <a:t>If b=0, then z=a is a </a:t>
            </a:r>
            <a:r>
              <a:rPr lang="en-US" b="1" dirty="0"/>
              <a:t>real number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real numbers and the imaginary numbers are subsets of </a:t>
            </a:r>
            <a:r>
              <a:rPr lang="en-US" dirty="0">
                <a:latin typeface="Castellar" panose="020A0402060406010301" pitchFamily="18" charset="0"/>
              </a:rPr>
              <a:t>C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96239-5AD3-400A-BB6B-9F1FFC59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903" y="24997"/>
            <a:ext cx="35374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and imaginary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complex number z=</a:t>
            </a:r>
            <a:r>
              <a:rPr lang="en-US" dirty="0" err="1"/>
              <a:t>a+bi</a:t>
            </a:r>
            <a:r>
              <a:rPr lang="en-US" dirty="0"/>
              <a:t>, we define</a:t>
            </a:r>
          </a:p>
          <a:p>
            <a:r>
              <a:rPr lang="en-US" dirty="0"/>
              <a:t>Re(z)=a  and    </a:t>
            </a:r>
            <a:r>
              <a:rPr lang="en-US" dirty="0" err="1"/>
              <a:t>Im</a:t>
            </a:r>
            <a:r>
              <a:rPr lang="en-US" dirty="0"/>
              <a:t>(z)=b</a:t>
            </a:r>
          </a:p>
          <a:p>
            <a:r>
              <a:rPr lang="en-US" dirty="0"/>
              <a:t>where Re(z) is called the real part of z and </a:t>
            </a:r>
            <a:r>
              <a:rPr lang="en-US" dirty="0" err="1"/>
              <a:t>Im</a:t>
            </a:r>
            <a:r>
              <a:rPr lang="en-US" dirty="0"/>
              <a:t>(z) is called the imaginary part of z.</a:t>
            </a:r>
          </a:p>
          <a:p>
            <a:endParaRPr lang="en-US" dirty="0"/>
          </a:p>
          <a:p>
            <a:r>
              <a:rPr lang="en-US" dirty="0"/>
              <a:t>For example, for the complex number z=2+5i, we have Re(z)=2 and </a:t>
            </a:r>
            <a:r>
              <a:rPr lang="en-US" dirty="0" err="1"/>
              <a:t>Im</a:t>
            </a:r>
            <a:r>
              <a:rPr lang="en-US" dirty="0"/>
              <a:t>(z)=5.</a:t>
            </a:r>
          </a:p>
          <a:p>
            <a:r>
              <a:rPr lang="en-US" dirty="0"/>
              <a:t>Note: Both Re(z) and </a:t>
            </a:r>
            <a:r>
              <a:rPr lang="en-US" dirty="0" err="1"/>
              <a:t>Im</a:t>
            </a:r>
            <a:r>
              <a:rPr lang="en-US" dirty="0"/>
              <a:t>(z) are real numbers. That is, Re: </a:t>
            </a:r>
            <a:r>
              <a:rPr lang="en-US" dirty="0">
                <a:latin typeface="Castellar" panose="020A0402060406010301" pitchFamily="18" charset="0"/>
              </a:rPr>
              <a:t>C</a:t>
            </a:r>
            <a:r>
              <a:rPr lang="en-US" dirty="0"/>
              <a:t>→</a:t>
            </a:r>
            <a:r>
              <a:rPr lang="en-US" dirty="0">
                <a:latin typeface="Castellar" panose="020A0402060406010301" pitchFamily="18" charset="0"/>
              </a:rPr>
              <a:t>R</a:t>
            </a:r>
            <a:r>
              <a:rPr lang="en-US" dirty="0"/>
              <a:t> and </a:t>
            </a:r>
            <a:r>
              <a:rPr lang="en-US" dirty="0" err="1"/>
              <a:t>Im</a:t>
            </a:r>
            <a:r>
              <a:rPr lang="en-US" dirty="0"/>
              <a:t>: </a:t>
            </a:r>
            <a:r>
              <a:rPr lang="en-US" dirty="0">
                <a:latin typeface="Castellar" panose="020A0402060406010301" pitchFamily="18" charset="0"/>
              </a:rPr>
              <a:t>C</a:t>
            </a:r>
            <a:r>
              <a:rPr lang="en-US" dirty="0"/>
              <a:t>→</a:t>
            </a:r>
            <a:r>
              <a:rPr lang="en-US" dirty="0">
                <a:latin typeface="Castellar" panose="020A0402060406010301" pitchFamily="18" charset="0"/>
              </a:rPr>
              <a:t>R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F137E-C908-4675-9774-A5E59E11D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903" y="24997"/>
            <a:ext cx="35374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Equality of complex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complex numbers are defined to be equal if both their real parts and their imaginary parts are equal:</a:t>
            </a:r>
          </a:p>
          <a:p>
            <a:endParaRPr lang="en-US" dirty="0"/>
          </a:p>
          <a:p>
            <a:r>
              <a:rPr lang="en-US" dirty="0" err="1"/>
              <a:t>a+bi</a:t>
            </a:r>
            <a:r>
              <a:rPr lang="en-US" dirty="0"/>
              <a:t>=</a:t>
            </a:r>
            <a:r>
              <a:rPr lang="en-US" dirty="0" err="1"/>
              <a:t>c+di</a:t>
            </a:r>
            <a:r>
              <a:rPr lang="en-US" dirty="0"/>
              <a:t>      if and only if             a=c       and            b=d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7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802A-A24E-4365-9A27-AE8132A2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04-6D5F-45E5-B8E6-3D6109C69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4−3i=2a+bi, find the real values of a and b.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endParaRPr lang="en-US" dirty="0"/>
          </a:p>
          <a:p>
            <a:r>
              <a:rPr lang="en-US" dirty="0"/>
              <a:t>2a =4    and    b=−3 </a:t>
            </a:r>
          </a:p>
          <a:p>
            <a:r>
              <a:rPr lang="en-US" dirty="0"/>
              <a:t>∴   a =2     and       b =−3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5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1106</Words>
  <Application>Microsoft Office PowerPoint</Application>
  <PresentationFormat>Widescreen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Castellar</vt:lpstr>
      <vt:lpstr>Office Theme</vt:lpstr>
      <vt:lpstr>Starting to build the complex numbers</vt:lpstr>
      <vt:lpstr>PowerPoint Presentation</vt:lpstr>
      <vt:lpstr>Complex numbers</vt:lpstr>
      <vt:lpstr>Complex numbers</vt:lpstr>
      <vt:lpstr>Complex numbers</vt:lpstr>
      <vt:lpstr>The set of complex numbers</vt:lpstr>
      <vt:lpstr>Real and imaginary parts</vt:lpstr>
      <vt:lpstr>Equality of complex numbers</vt:lpstr>
      <vt:lpstr>Example </vt:lpstr>
      <vt:lpstr>Example </vt:lpstr>
      <vt:lpstr>Operations on complex numbers Addition and subtraction</vt:lpstr>
      <vt:lpstr>Operations on complex numbers Addition and subtraction</vt:lpstr>
      <vt:lpstr>Example </vt:lpstr>
      <vt:lpstr>Multiplication by a real constant</vt:lpstr>
      <vt:lpstr>Powers of i</vt:lpstr>
      <vt:lpstr>Example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to build the complex numbers</dc:title>
  <dc:creator>Lyn ZHANG</dc:creator>
  <cp:lastModifiedBy>Lyn ZHANG</cp:lastModifiedBy>
  <cp:revision>13</cp:revision>
  <dcterms:created xsi:type="dcterms:W3CDTF">2021-07-20T01:36:07Z</dcterms:created>
  <dcterms:modified xsi:type="dcterms:W3CDTF">2021-10-06T01:34:52Z</dcterms:modified>
</cp:coreProperties>
</file>