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F0DF73-2FFF-459B-9DAA-E1E923195FDD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0A6D0D-0609-443C-AF5B-F0F4C4EB38C8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24758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https://www.transum.org/Software/SW/Starter_of_the_day/starter_January28.ASP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0A6D0D-0609-443C-AF5B-F0F4C4EB38C8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150470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0A6D0D-0609-443C-AF5B-F0F4C4EB38C8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43922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057B6A-4AA9-40C1-B843-48A4721F17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BA8B01-66FF-4B5A-AB0F-6111AD9989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35264-0E7B-4160-BBE0-ED60633149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7A2-DF6D-44F3-B445-95EA248BFEA6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859C1-0F64-4B80-A01B-A99DDC41B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26AE4-4DDD-475F-A73D-8F2C5E603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63E6-B337-462F-B56C-821EB1795F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4660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F4D80-0E79-4C95-8BDD-A7B737BDA3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23915E-970D-4C19-8866-F4ECA00541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365497-8C8B-45C9-90AB-B1A4513E49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7A2-DF6D-44F3-B445-95EA248BFEA6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DB7C9-4EA4-4496-ADA4-CEC4C095E4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922D3F-63CB-43A7-BF12-D6AED8603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63E6-B337-462F-B56C-821EB1795F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156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794EF1-8BCB-4038-89F0-95BD962F3E7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78DC1F-EF22-4773-91DF-0F8DA55BF2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6A367A-1319-43DE-BFC5-43045C6A5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7A2-DF6D-44F3-B445-95EA248BFEA6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B6E52-86F9-4046-9356-71861E618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11E9AC-91AD-48FE-8303-5754DFC79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63E6-B337-462F-B56C-821EB1795F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29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57D3B5-E4D1-4D63-B3EF-B2457D980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A51D4-DF90-4AB2-A8DC-5AEA42AB5E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29D2D-3A93-4690-9CDB-CA9D16A2B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7A2-DF6D-44F3-B445-95EA248BFEA6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3F3A60-C79E-4FE1-8DD8-0DE9481CB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500CF6-312B-478A-A466-2332881719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63E6-B337-462F-B56C-821EB1795F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7110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14B86-7E75-428C-9051-C2325B157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A81DBA-31EC-49C2-8FD7-60BD6A5407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3DD15D-F922-4878-888F-FEBE95040A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7A2-DF6D-44F3-B445-95EA248BFEA6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C2A3C-6964-479F-B496-CAA767A43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38670F-7AAE-42B8-BE93-3F658615F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63E6-B337-462F-B56C-821EB1795F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35273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92145-7231-407E-BF49-C9F47C393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BBCD3-5099-4FD1-A06B-945BD54C75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0DF63E-B8E6-4FE8-832C-335CFAF315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3D0878-A35C-40ED-BFAB-7E6055810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7A2-DF6D-44F3-B445-95EA248BFEA6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C5A4E1-42D6-4557-A08A-47FC329A3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FE370C-D2A9-45BD-BF84-8D8599321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63E6-B337-462F-B56C-821EB1795F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11938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5F2F1-AFE5-446A-A0CD-FE5EFF7723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3F0989-A483-43A7-BC2E-01AEEB909F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5EE3902-FE52-48AF-BC71-5648D0434D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EAC8BD-F192-419C-9C9D-28F516ABAC7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3C2F71-A745-49A2-A8A6-D8748DD0E8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A2B900-B800-498C-ABDF-8A79F73AF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7A2-DF6D-44F3-B445-95EA248BFEA6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93872A-7B66-40DE-8C2C-AA66EA136D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163494-D2F2-438A-BCBC-18CC4E90A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63E6-B337-462F-B56C-821EB1795F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3392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5B2F9-9B27-4683-B396-8EA5DFF52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EC961E-D554-494A-AABD-EFDB480B4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7A2-DF6D-44F3-B445-95EA248BFEA6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13F7FCD-8D3B-4CF3-9F80-69850F60E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D2162D-9C5F-44C9-82EA-59AEEAD7D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63E6-B337-462F-B56C-821EB1795F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2472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7C3F61-42CD-4636-AA16-A717165A8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7A2-DF6D-44F3-B445-95EA248BFEA6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F0368C-4DC4-4A1D-9A28-7406A9F73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B6B6C7-8D43-463F-B16E-5FEED90E6B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63E6-B337-462F-B56C-821EB1795F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97702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42CEC2-2EAB-4CBF-9A53-6F6B005231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CC50AA-10A5-4145-BA96-DA1AB3872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9CC1F2-B88C-4134-AAB6-705F986FD6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E4AB62-AD6B-404B-8E31-75EF0C39E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7A2-DF6D-44F3-B445-95EA248BFEA6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4592AC-3A63-4654-B9BB-766AC5004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5E3685-F52F-4755-9777-400FFE404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63E6-B337-462F-B56C-821EB1795F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65346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261E9-FC2A-4162-BA19-82D707941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154197-B0A0-489F-B2C5-85363EEECF8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78FB8D-450B-4E3E-ADE4-18298DEEEE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B0CB694-0D7D-4CBB-A53C-B66589C01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F7A2-DF6D-44F3-B445-95EA248BFEA6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36D9F9-71FB-4DB5-BEC7-1ADECC93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EAE520-3041-4AC3-8BE5-2859ECC65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B63E6-B337-462F-B56C-821EB1795F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00922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7E630A6-F91E-4317-A4C2-C3796191F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A62587-F95E-44D4-927C-E61EF5BC6D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B3FCC-2824-43F7-BA6F-2EA959F469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05F7A2-DF6D-44F3-B445-95EA248BFEA6}" type="datetimeFigureOut">
              <a:rPr lang="en-AU" smtClean="0"/>
              <a:t>6/10/2021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89CAA-AD5B-4E67-8A9D-B1671361B5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5FCFD2-9674-460B-8C96-671CB37542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B63E6-B337-462F-B56C-821EB1795FA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96673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glitterclass.com/2019/09/unit-1-multiplication-and-division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creatisse.com/2015/04/15/la-multiplication-avec-les-reglettes-de-napier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creatisse.com/2015/04/15/la-multiplication-avec-les-reglettes-de-napier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creatisse.com/2015/04/15/la-multiplication-avec-les-reglettes-de-napier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creatisse.com/2015/04/15/la-multiplication-avec-les-reglettes-de-napier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creatisse.com/2015/04/15/la-multiplication-avec-les-reglettes-de-napier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creatisse.com/2015/04/15/la-multiplication-avec-les-reglettes-de-napier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creatisse.com/2015/04/15/la-multiplication-avec-les-reglettes-de-napier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hyperlink" Target="http://www.recreatisse.com/2015/04/15/la-multiplication-avec-les-reglettes-de-napier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creatisse.com/2015/04/15/la-multiplication-avec-les-reglettes-de-napier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creatisse.com/2015/04/15/la-multiplication-avec-les-reglettes-de-napier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creatisse.com/2015/04/15/la-multiplication-avec-les-reglettes-de-napier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creatisse.com/2015/04/15/la-multiplication-avec-les-reglettes-de-napier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creatisse.com/2015/04/15/la-multiplication-avec-les-reglettes-de-napier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30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A19366-DD79-4361-B60C-E3F3D9A36D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Multiplication and division of complex numbers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0DA57F-3C54-4181-AD31-BE1289CF681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16B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8257089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DD591-C738-4266-9405-589E74FCF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Multiplicative inverse of a complex number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>
                    <a:solidFill>
                      <a:schemeClr val="tx1"/>
                    </a:solidFill>
                  </a:rPr>
                  <a:t>If z=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𝒃𝒊</m:t>
                    </m:r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with z≠0, then</a:t>
                </a:r>
              </a:p>
              <a:p>
                <a:endParaRPr lang="en-US" b="1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p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𝒃𝒊</m:t>
                        </m:r>
                      </m:num>
                      <m:den>
                        <m:sSup>
                          <m:sSupPr>
                            <m:ctrlPr>
                              <a:rPr lang="en-US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𝒂</m:t>
                            </m:r>
                          </m:e>
                          <m:sup>
                            <m:r>
                              <a:rPr lang="en-US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b="1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b="1" dirty="0">
                            <a:solidFill>
                              <a:schemeClr val="tx1"/>
                            </a:solidFill>
                          </a:rPr>
                          <m:t>+ </m:t>
                        </m:r>
                        <m:sSup>
                          <m:sSupPr>
                            <m:ctrlPr>
                              <a:rPr lang="en-US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𝒃</m:t>
                            </m:r>
                          </m:e>
                          <m:sup>
                            <m:r>
                              <a:rPr lang="en-US" b="1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b="1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acc>
                          <m:accPr>
                            <m:chr m:val="̅"/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</m:acc>
                      </m:num>
                      <m:den>
                        <m:sSup>
                          <m:sSupPr>
                            <m:ctrlPr>
                              <a:rPr lang="en-US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b="1" i="1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1" i="0" dirty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𝐳</m:t>
                                </m:r>
                              </m:e>
                            </m:d>
                          </m:e>
                          <m:sup>
                            <m:r>
                              <a:rPr lang="en-US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endParaRPr lang="en-US" b="1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Note: We can check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  <m:sup>
                        <m:r>
                          <a:rPr lang="en-US" dirty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99682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DD591-C738-4266-9405-589E74FCF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Division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The formal definition of division in the complex numbers is via the multiplicative inverse:</a:t>
                </a:r>
              </a:p>
              <a:p>
                <a:r>
                  <a:rPr lang="en-US" b="1" dirty="0"/>
                  <a:t>Division of complex numbers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1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US" b="1" i="0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sSub>
                          <m:sSubPr>
                            <m:ctrlPr>
                              <a:rPr lang="en-US" b="1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  <m:sup>
                        <m:r>
                          <a:rPr lang="en-US" b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 dirty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US" b="1" i="0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acc>
                          <m:accPr>
                            <m:chr m:val="̅"/>
                            <m:ctrlPr>
                              <a:rPr lang="en-US" b="1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b="1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b="1" i="1" dirty="0" smtClean="0">
                                    <a:latin typeface="Cambria Math" panose="02040503050406030204" pitchFamily="18" charset="0"/>
                                  </a:rPr>
                                  <m:t>𝒛</m:t>
                                </m:r>
                              </m:e>
                              <m:sub>
                                <m:r>
                                  <a:rPr lang="en-US" b="1" i="1" dirty="0" smtClean="0">
                                    <a:latin typeface="Cambria Math" panose="02040503050406030204" pitchFamily="18" charset="0"/>
                                  </a:rPr>
                                  <m:t>𝟐</m:t>
                                </m:r>
                              </m:sub>
                            </m:sSub>
                          </m:e>
                        </m:acc>
                      </m:num>
                      <m:den>
                        <m:sSup>
                          <m:sSupPr>
                            <m:ctrlPr>
                              <a:rPr lang="en-US" b="1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b="1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sSub>
                                  <m:sSubPr>
                                    <m:ctrlPr>
                                      <a:rPr lang="en-US" b="1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b="1" i="1" dirty="0" smtClean="0">
                                        <a:latin typeface="Cambria Math" panose="02040503050406030204" pitchFamily="18" charset="0"/>
                                      </a:rPr>
                                      <m:t>𝒛</m:t>
                                    </m:r>
                                  </m:e>
                                  <m:sub>
                                    <m:r>
                                      <a:rPr lang="en-US" b="1" i="1" dirty="0" smtClean="0">
                                        <a:latin typeface="Cambria Math" panose="02040503050406030204" pitchFamily="18" charset="0"/>
                                      </a:rPr>
                                      <m:t>𝟐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US" b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(for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≠0)</a:t>
                </a:r>
              </a:p>
              <a:p>
                <a:r>
                  <a:rPr lang="en-US" dirty="0"/>
                  <a:t>Here is the procedure that is used in practice:</a:t>
                </a:r>
              </a:p>
              <a:p>
                <a:r>
                  <a:rPr lang="en-US" dirty="0"/>
                  <a:t>Assume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 err="1"/>
                  <a:t>a+bi</a:t>
                </a:r>
                <a:r>
                  <a:rPr lang="en-US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 err="1"/>
                  <a:t>c+di</a:t>
                </a:r>
                <a:r>
                  <a:rPr lang="en-US" dirty="0"/>
                  <a:t> (where </a:t>
                </a:r>
                <a:r>
                  <a:rPr lang="en-US" dirty="0" err="1"/>
                  <a:t>a,b,c,d∈R</a:t>
                </a:r>
                <a:r>
                  <a:rPr lang="en-US" dirty="0"/>
                  <a:t>). Then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𝑏𝑖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𝑑𝑖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Multiply the numerator and denominator by the conjugate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𝑏𝑖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𝑑𝑖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×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𝑑𝑖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𝑑𝑖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𝑏𝑖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𝑑𝑖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b="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dirty="0"/>
                          <m:t>+ 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b="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928" t="-2801" b="-56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842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DD591-C738-4266-9405-589E74FCF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825625"/>
                <a:ext cx="12093262" cy="4351338"/>
              </a:xfrm>
            </p:spPr>
            <p:txBody>
              <a:bodyPr/>
              <a:lstStyle/>
              <a:p>
                <a:r>
                  <a:rPr lang="pl-PL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/>
                  <a:t>=2−i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/>
                  <a:t>=3+2i,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pl-PL" dirty="0"/>
                  <a:t>.</a:t>
                </a:r>
              </a:p>
              <a:p>
                <a:endParaRPr lang="pl-PL" dirty="0"/>
              </a:p>
              <a:p>
                <a:r>
                  <a:rPr lang="pl-PL" dirty="0"/>
                  <a:t>Solution</a:t>
                </a:r>
              </a:p>
              <a:p>
                <a:endParaRPr lang="pl-PL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/>
                  <a:t>=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𝑏𝑖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𝑑𝑖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×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𝑑𝑖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𝑑𝑖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𝑏𝑖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𝑑𝑖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dirty="0"/>
                          <m:t>+ 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b="1" dirty="0"/>
              </a:p>
              <a:p>
                <a:r>
                  <a:rPr lang="en-US" dirty="0"/>
                  <a:t>=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×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2−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)(3−2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dirty="0"/>
                          <m:t>+ 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/>
                  <a:t>=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6−3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−4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+2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3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dirty="0"/>
                          <m:t>+ 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/>
                  <a:t>=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7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/>
                  <a:t>=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/>
                  <a:t>(4−7i)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825625"/>
                <a:ext cx="12093262" cy="4351338"/>
              </a:xfrm>
              <a:blipFill>
                <a:blip r:embed="rId4"/>
                <a:stretch>
                  <a:fillRect l="-907" t="-112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8278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DD591-C738-4266-9405-589E74FCF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AU" dirty="0"/>
                  <a:t>Solve for z in the equation (2+3i)z=−1−2i.</a:t>
                </a:r>
              </a:p>
              <a:p>
                <a:endParaRPr lang="en-AU" dirty="0"/>
              </a:p>
              <a:p>
                <a:r>
                  <a:rPr lang="en-AU" dirty="0"/>
                  <a:t>Solution</a:t>
                </a:r>
              </a:p>
              <a:p>
                <a:endParaRPr lang="en-AU" dirty="0"/>
              </a:p>
              <a:p>
                <a:r>
                  <a:rPr lang="en-AU" dirty="0"/>
                  <a:t>(2+3i)z =−1−2i </a:t>
                </a:r>
              </a:p>
              <a:p>
                <a:r>
                  <a:rPr lang="en-AU" dirty="0"/>
                  <a:t>∴z =</a:t>
                </a:r>
                <a:r>
                  <a:rPr lang="pl-PL" dirty="0"/>
                  <a:t> =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−1−2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−1−2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2+3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</m:oMath>
                </a14:m>
                <a:r>
                  <a:rPr lang="en-US" dirty="0"/>
                  <a:t>×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AU" dirty="0"/>
                  <a:t>=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−8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/>
                  <a:t>=</a:t>
                </a:r>
                <a:r>
                  <a:rPr lang="en-US" b="1" dirty="0"/>
                  <a:t> </a:t>
                </a:r>
                <a:r>
                  <a:rPr lang="pl-PL" dirty="0"/>
                  <a:t>−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13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/>
                  <a:t>(</a:t>
                </a:r>
                <a:r>
                  <a:rPr lang="en-US" dirty="0"/>
                  <a:t>8+</a:t>
                </a:r>
                <a:r>
                  <a:rPr lang="pl-PL" dirty="0"/>
                  <a:t>i) 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4860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DD591-C738-4266-9405-589E74FCF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41231" y="1928656"/>
                <a:ext cx="10515600" cy="4351338"/>
              </a:xfrm>
            </p:spPr>
            <p:txBody>
              <a:bodyPr/>
              <a:lstStyle/>
              <a:p>
                <a:r>
                  <a:rPr lang="en-US" dirty="0"/>
                  <a:t>If z=2−5i,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and express with a real denominator.</a:t>
                </a:r>
              </a:p>
              <a:p>
                <a:endParaRPr lang="en-US" dirty="0"/>
              </a:p>
              <a:p>
                <a:r>
                  <a:rPr lang="en-US" dirty="0"/>
                  <a:t>Solution</a:t>
                </a:r>
              </a:p>
              <a:p>
                <a:endParaRPr lang="en-US" dirty="0"/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2−5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2−5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×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2+5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2+5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𝑖</m:t>
                        </m:r>
                      </m:num>
                      <m:den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− </m:t>
                    </m:r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b="1" i="1" dirty="0" smtClean="0">
                            <a:latin typeface="Cambria Math" panose="02040503050406030204" pitchFamily="18" charset="0"/>
                          </a:rPr>
                          <m:t>𝟏</m:t>
                        </m:r>
                      </m:den>
                    </m:f>
                  </m:oMath>
                </a14:m>
                <a:r>
                  <a:rPr lang="en-US" dirty="0"/>
                  <a:t>(2+5i)</a:t>
                </a:r>
                <a:endParaRPr lang="en-AU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41231" y="1928656"/>
                <a:ext cx="10515600" cy="4351338"/>
              </a:xfrm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1342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DD591-C738-4266-9405-589E74FCF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Section summary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>
                    <a:solidFill>
                      <a:srgbClr val="0070C0"/>
                    </a:solidFill>
                  </a:rPr>
                  <a:t>Multiplication</a:t>
                </a:r>
                <a:r>
                  <a:rPr lang="en-US" dirty="0"/>
                  <a:t> To find a product (</a:t>
                </a:r>
                <a:r>
                  <a:rPr lang="en-US" dirty="0" err="1"/>
                  <a:t>a+bi</a:t>
                </a:r>
                <a:r>
                  <a:rPr lang="en-US" dirty="0"/>
                  <a:t>)(</a:t>
                </a:r>
                <a:r>
                  <a:rPr lang="en-US" dirty="0" err="1"/>
                  <a:t>c+di</a:t>
                </a:r>
                <a:r>
                  <a:rPr lang="en-US" dirty="0"/>
                  <a:t>), expand the brackets in the usual way, remembering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=−1.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Conjugate</a:t>
                </a:r>
                <a:r>
                  <a:rPr lang="en-US" dirty="0"/>
                  <a:t> If z=</a:t>
                </a:r>
                <a:r>
                  <a:rPr lang="en-US" dirty="0" err="1"/>
                  <a:t>a+bi</a:t>
                </a:r>
                <a:r>
                  <a:rPr lang="en-US" dirty="0"/>
                  <a:t>, then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z</m:t>
                        </m:r>
                      </m:e>
                    </m:acc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=a−bi.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Division</a:t>
                </a:r>
                <a:r>
                  <a:rPr lang="en-US" dirty="0"/>
                  <a:t> To perform a division, start with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  <m:r>
                      <a:rPr lang="en-US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𝑏𝑖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𝑑𝑖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×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𝑑𝑖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𝑑𝑖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𝑏𝑖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𝑐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𝑑𝑖</m:t>
                        </m:r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p>
                            <m:r>
                              <a:rPr lang="en-US" b="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dirty="0"/>
                          <m:t>+ 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dirty="0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b="0" i="1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and then simplify.</a:t>
                </a:r>
              </a:p>
              <a:p>
                <a:r>
                  <a:rPr lang="en-US" dirty="0">
                    <a:solidFill>
                      <a:srgbClr val="0070C0"/>
                    </a:solidFill>
                  </a:rPr>
                  <a:t>Multiplicative inverse </a:t>
                </a:r>
                <a:r>
                  <a:rPr lang="en-US" dirty="0"/>
                  <a:t>To find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, calculate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𝑧</m:t>
                        </m:r>
                      </m:den>
                    </m:f>
                    <m:r>
                      <a:rPr lang="en-US" b="1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4373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18622BE-A42D-4681-9754-4F1D181B64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3837" y="100850"/>
            <a:ext cx="9513357" cy="6757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3104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DD591-C738-4266-9405-589E74FCF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Multiplication of 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35431" y="1825625"/>
                <a:ext cx="11034793" cy="4351338"/>
              </a:xfrm>
            </p:spPr>
            <p:txBody>
              <a:bodyPr/>
              <a:lstStyle/>
              <a:p>
                <a:r>
                  <a:rPr lang="en-US" dirty="0">
                    <a:solidFill>
                      <a:schemeClr val="tx1"/>
                    </a:solidFill>
                  </a:rPr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</a:t>
                </a:r>
                <a:r>
                  <a:rPr lang="en-US" dirty="0" err="1">
                    <a:solidFill>
                      <a:schemeClr val="tx1"/>
                    </a:solidFill>
                  </a:rPr>
                  <a:t>a+b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</a:t>
                </a:r>
                <a:r>
                  <a:rPr lang="en-US" dirty="0" err="1">
                    <a:solidFill>
                      <a:schemeClr val="tx1"/>
                    </a:solidFill>
                  </a:rPr>
                  <a:t>c+d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(where </a:t>
                </a:r>
                <a:r>
                  <a:rPr lang="en-US" dirty="0" err="1">
                    <a:solidFill>
                      <a:schemeClr val="tx1"/>
                    </a:solidFill>
                  </a:rPr>
                  <a:t>a,b,c,d∈</a:t>
                </a:r>
                <a:r>
                  <a:rPr lang="en-US" dirty="0" err="1">
                    <a:solidFill>
                      <a:schemeClr val="tx1"/>
                    </a:solidFill>
                    <a:latin typeface="Castellar" panose="020A0402060406010301" pitchFamily="18" charset="0"/>
                  </a:rPr>
                  <a:t>R</a:t>
                </a:r>
                <a:r>
                  <a:rPr lang="en-US" dirty="0">
                    <a:solidFill>
                      <a:schemeClr val="tx1"/>
                    </a:solidFill>
                  </a:rPr>
                  <a:t>). Then</a:t>
                </a:r>
              </a:p>
              <a:p>
                <a:endParaRPr lang="en-US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×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=(</a:t>
                </a:r>
                <a:r>
                  <a:rPr lang="en-US" dirty="0" err="1">
                    <a:solidFill>
                      <a:schemeClr val="tx1"/>
                    </a:solidFill>
                  </a:rPr>
                  <a:t>a+b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)(</a:t>
                </a:r>
                <a:r>
                  <a:rPr lang="en-US" dirty="0" err="1">
                    <a:solidFill>
                      <a:schemeClr val="tx1"/>
                    </a:solidFill>
                  </a:rPr>
                  <a:t>c+d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)=ac+bc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+ad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+bd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=(ac−bd)+(</a:t>
                </a:r>
                <a:r>
                  <a:rPr lang="en-US" dirty="0" err="1">
                    <a:solidFill>
                      <a:schemeClr val="tx1"/>
                    </a:solidFill>
                  </a:rPr>
                  <a:t>ad+bc</a:t>
                </a:r>
                <a:r>
                  <a:rPr lang="en-US" dirty="0">
                    <a:solidFill>
                      <a:schemeClr val="tx1"/>
                    </a:solidFill>
                  </a:rPr>
                  <a:t>)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(since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=−1)</a:t>
                </a:r>
              </a:p>
              <a:p>
                <a:pPr marL="0" indent="0">
                  <a:buNone/>
                </a:pPr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We carried out this calculation with an assumption that we are in a system where all the usual rules of algebra apply. However, it should be understood that the following is a definition of multiplication for </a:t>
                </a:r>
                <a:r>
                  <a:rPr lang="en-US" dirty="0">
                    <a:solidFill>
                      <a:schemeClr val="tx1"/>
                    </a:solidFill>
                    <a:latin typeface="Castellar" panose="020A0402060406010301" pitchFamily="18" charset="0"/>
                  </a:rPr>
                  <a:t>C</a:t>
                </a:r>
                <a:r>
                  <a:rPr lang="en-US" dirty="0">
                    <a:solidFill>
                      <a:schemeClr val="tx1"/>
                    </a:solidFill>
                  </a:rPr>
                  <a:t>.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5431" y="1825625"/>
                <a:ext cx="11034793" cy="4351338"/>
              </a:xfrm>
              <a:blipFill>
                <a:blip r:embed="rId4"/>
                <a:stretch>
                  <a:fillRect l="-994" t="-28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4234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5000"/>
            <a:lum/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DD591-C738-4266-9405-589E74FCF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Multiplication of complex numbers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b="1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=</a:t>
                </a:r>
                <a:r>
                  <a:rPr lang="en-US" b="1" dirty="0" err="1">
                    <a:solidFill>
                      <a:schemeClr val="tx1"/>
                    </a:solidFill>
                  </a:rPr>
                  <a:t>a+b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:r>
                  <a:rPr lang="en-US" b="1" dirty="0"/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=</a:t>
                </a:r>
                <a:r>
                  <a:rPr lang="en-US" b="1" dirty="0" err="1">
                    <a:solidFill>
                      <a:schemeClr val="tx1"/>
                    </a:solidFill>
                  </a:rPr>
                  <a:t>c+d</a:t>
                </a:r>
                <a14:m>
                  <m:oMath xmlns:m="http://schemas.openxmlformats.org/officeDocument/2006/math"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US" b="1" dirty="0"/>
                  <a:t>. Then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×</a:t>
                </a:r>
                <a:r>
                  <a:rPr lang="en-US" b="1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𝒛</m:t>
                        </m:r>
                      </m:e>
                      <m:sub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=(ac−bd)+(</a:t>
                </a:r>
                <a:r>
                  <a:rPr lang="en-US" b="1" dirty="0" err="1"/>
                  <a:t>ad+bc</a:t>
                </a:r>
                <a:r>
                  <a:rPr lang="en-US" b="1" dirty="0"/>
                  <a:t>)</a:t>
                </a:r>
                <a:r>
                  <a:rPr lang="en-US" b="1" dirty="0" err="1"/>
                  <a:t>i</a:t>
                </a:r>
                <a:endParaRPr lang="en-US" b="1" dirty="0"/>
              </a:p>
              <a:p>
                <a:r>
                  <a:rPr lang="en-US" dirty="0"/>
                  <a:t>The multiplicative identity for </a:t>
                </a:r>
                <a:r>
                  <a:rPr lang="en-US" dirty="0">
                    <a:latin typeface="Castellar" panose="020A0402060406010301" pitchFamily="18" charset="0"/>
                  </a:rPr>
                  <a:t>C</a:t>
                </a:r>
                <a:r>
                  <a:rPr lang="en-US" dirty="0"/>
                  <a:t> is 1=1+0i.</a:t>
                </a:r>
              </a:p>
              <a:p>
                <a:r>
                  <a:rPr lang="en-US" dirty="0"/>
                  <a:t>It is easy to check that the following familiar properties of the real numbers extend to the complex numbers: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)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)</a:t>
                </a:r>
              </a:p>
              <a:p>
                <a:r>
                  <a:rPr lang="en-US" dirty="0"/>
                  <a:t>z×1=z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)=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+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5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69143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DD591-C738-4266-9405-589E74FCF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r>
                  <a:rPr lang="en-US" dirty="0"/>
                  <a:t>=3−2i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r>
                  <a:rPr lang="en-US" dirty="0"/>
                  <a:t>=1+i, find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r>
                  <a:rPr lang="en-US" dirty="0"/>
                  <a:t>Solution	</a:t>
                </a:r>
              </a:p>
              <a:p>
                <a:r>
                  <a:rPr lang="en-US" dirty="0"/>
                  <a:t>Expand the brackets in the usual way.</a:t>
                </a:r>
              </a:p>
              <a:p>
                <a:r>
                  <a:rPr lang="en-US" dirty="0"/>
                  <a:t>Remember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=−1.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:r>
                  <a:rPr lang="en-US" dirty="0"/>
                  <a:t>=(3−2i)(1+i)=3−2i+3i−2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=5+i	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19977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DD591-C738-4266-9405-589E74FCF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conjugate of a complex number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0" y="1825625"/>
                <a:ext cx="12192000" cy="4351338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b="1" dirty="0">
                    <a:solidFill>
                      <a:schemeClr val="tx1"/>
                    </a:solidFill>
                  </a:rPr>
                  <a:t>Let z=</a:t>
                </a:r>
                <a:r>
                  <a:rPr lang="en-US" b="1" dirty="0" err="1">
                    <a:solidFill>
                      <a:schemeClr val="tx1"/>
                    </a:solidFill>
                  </a:rPr>
                  <a:t>a+bi</a:t>
                </a:r>
                <a:r>
                  <a:rPr lang="en-US" b="1" dirty="0">
                    <a:solidFill>
                      <a:schemeClr val="tx1"/>
                    </a:solidFill>
                  </a:rPr>
                  <a:t>. The </a:t>
                </a:r>
                <a:r>
                  <a:rPr lang="en-US" b="1" dirty="0">
                    <a:solidFill>
                      <a:srgbClr val="C00000"/>
                    </a:solidFill>
                  </a:rPr>
                  <a:t>conjugate</a:t>
                </a:r>
                <a:r>
                  <a:rPr lang="en-US" b="1" dirty="0">
                    <a:solidFill>
                      <a:schemeClr val="tx1"/>
                    </a:solidFill>
                  </a:rPr>
                  <a:t> of z is denoted by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𝐳</m:t>
                        </m:r>
                      </m:e>
                    </m:acc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 and is given by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𝐳</m:t>
                        </m:r>
                      </m:e>
                    </m:acc>
                    <m:r>
                      <a:rPr lang="en-US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>
                    <a:solidFill>
                      <a:schemeClr val="tx1"/>
                    </a:solidFill>
                  </a:rPr>
                  <a:t>=a−bi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For example, the conjugate of −4+3i is −4−3i, and vice versa.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For a complex number z=</a:t>
                </a:r>
                <a:r>
                  <a:rPr lang="en-US" dirty="0" err="1">
                    <a:solidFill>
                      <a:schemeClr val="tx1"/>
                    </a:solidFill>
                  </a:rPr>
                  <a:t>a+bi</a:t>
                </a:r>
                <a:r>
                  <a:rPr lang="en-US" dirty="0">
                    <a:solidFill>
                      <a:schemeClr val="tx1"/>
                    </a:solidFill>
                  </a:rPr>
                  <a:t>, we have</a:t>
                </a:r>
              </a:p>
              <a:p>
                <a:r>
                  <a:rPr lang="en-US" dirty="0" err="1">
                    <a:solidFill>
                      <a:schemeClr val="tx1"/>
                    </a:solidFill>
                  </a:rPr>
                  <a:t>z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z</m:t>
                        </m:r>
                      </m:e>
                    </m:acc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=(</a:t>
                </a:r>
                <a:r>
                  <a:rPr lang="en-US" dirty="0" err="1">
                    <a:solidFill>
                      <a:schemeClr val="tx1"/>
                    </a:solidFill>
                  </a:rPr>
                  <a:t>a+bi</a:t>
                </a:r>
                <a:r>
                  <a:rPr lang="en-US" dirty="0">
                    <a:solidFill>
                      <a:schemeClr val="tx1"/>
                    </a:solidFill>
                  </a:rPr>
                  <a:t>)(a−bi)=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+abi−abi−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 is a real number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 modulus of the complex number z=</a:t>
                </a:r>
                <a:r>
                  <a:rPr lang="en-US" dirty="0" err="1">
                    <a:solidFill>
                      <a:schemeClr val="tx1"/>
                    </a:solidFill>
                  </a:rPr>
                  <a:t>a+bi</a:t>
                </a:r>
                <a:r>
                  <a:rPr lang="en-US" dirty="0">
                    <a:solidFill>
                      <a:schemeClr val="tx1"/>
                    </a:solidFill>
                  </a:rPr>
                  <a:t> is denoted by |z| and is given by</a:t>
                </a: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|z|=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+ </m:t>
                        </m:r>
                        <m:sSup>
                          <m:sSupPr>
                            <m:ctrlP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US" dirty="0">
                  <a:solidFill>
                    <a:schemeClr val="tx1"/>
                  </a:solidFill>
                </a:endParaRPr>
              </a:p>
              <a:p>
                <a:r>
                  <a:rPr lang="en-US" dirty="0">
                    <a:solidFill>
                      <a:schemeClr val="tx1"/>
                    </a:solidFill>
                  </a:rPr>
                  <a:t>The calculation above shows that</a:t>
                </a:r>
              </a:p>
              <a:p>
                <a:r>
                  <a:rPr lang="en-US" dirty="0" err="1">
                    <a:solidFill>
                      <a:schemeClr val="tx1"/>
                    </a:solidFill>
                  </a:rPr>
                  <a:t>z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z</m:t>
                        </m:r>
                      </m:e>
                    </m:acc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>
                    <a:solidFill>
                      <a:schemeClr val="tx1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|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z</m:t>
                        </m:r>
                        <m:r>
                          <m:rPr>
                            <m:nor/>
                          </m:rPr>
                          <a:rPr lang="en-US" dirty="0">
                            <a:solidFill>
                              <a:schemeClr val="tx1"/>
                            </a:solidFill>
                          </a:rPr>
                          <m:t>|</m:t>
                        </m:r>
                      </m:e>
                      <m:sup>
                        <m:r>
                          <a:rPr lang="en-US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825625"/>
                <a:ext cx="12192000" cy="4351338"/>
              </a:xfrm>
              <a:blipFill>
                <a:blip r:embed="rId4"/>
                <a:stretch>
                  <a:fillRect l="-750" t="-280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42844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DD591-C738-4266-9405-589E74FCF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2306"/>
          </a:xfrm>
        </p:spPr>
        <p:txBody>
          <a:bodyPr>
            <a:normAutofit fontScale="90000"/>
          </a:bodyPr>
          <a:lstStyle/>
          <a:p>
            <a:r>
              <a:rPr lang="en-US" dirty="0"/>
              <a:t>Example 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223493"/>
                <a:ext cx="10515600" cy="4953470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pl-PL" dirty="0">
                    <a:solidFill>
                      <a:schemeClr val="tx1"/>
                    </a:solidFill>
                  </a:rPr>
                  <a:t>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>
                    <a:solidFill>
                      <a:schemeClr val="tx1"/>
                    </a:solidFill>
                  </a:rPr>
                  <a:t>=2−3i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US" b="0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>
                    <a:solidFill>
                      <a:schemeClr val="tx1"/>
                    </a:solidFill>
                  </a:rPr>
                  <a:t>=−1+2i, find: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1.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l-PL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l-PL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pl-PL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pl-PL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pl-PL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pl-PL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pl-PL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l-PL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l-PL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pl-PL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pl-PL" dirty="0"/>
                  <a:t> +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l-PL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l-PL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pl-PL" dirty="0"/>
                  <a:t> </a:t>
                </a:r>
                <a:endParaRPr lang="pl-PL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2.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l-PL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l-PL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pl-PL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pl-PL" dirty="0"/>
                          <m:t>⋅</m:t>
                        </m:r>
                        <m:sSub>
                          <m:sSubPr>
                            <m:ctrlPr>
                              <a:rPr lang="pl-PL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pl-PL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pl-PL" dirty="0">
                    <a:solidFill>
                      <a:schemeClr val="tx1"/>
                    </a:solidFill>
                  </a:rPr>
                  <a:t> 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l-PL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l-PL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pl-PL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pl-PL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>
                    <a:solidFill>
                      <a:schemeClr val="tx1"/>
                    </a:solidFill>
                  </a:rPr>
                  <a:t>⋅</a:t>
                </a:r>
                <a:r>
                  <a:rPr lang="pl-PL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l-PL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l-PL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endParaRPr lang="pl-PL" dirty="0">
                  <a:solidFill>
                    <a:schemeClr val="tx1"/>
                  </a:solidFill>
                </a:endParaRPr>
              </a:p>
              <a:p>
                <a:r>
                  <a:rPr lang="pl-PL" dirty="0">
                    <a:solidFill>
                      <a:schemeClr val="tx1"/>
                    </a:solidFill>
                  </a:rPr>
                  <a:t>Solution</a:t>
                </a:r>
              </a:p>
              <a:p>
                <a:r>
                  <a:rPr lang="pl-PL" dirty="0">
                    <a:solidFill>
                      <a:schemeClr val="tx1"/>
                    </a:solidFill>
                  </a:rPr>
                  <a:t>We have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l-PL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l-PL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pl-PL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pl-PL" dirty="0"/>
                  <a:t> </a:t>
                </a:r>
                <a:r>
                  <a:rPr lang="pl-PL" dirty="0">
                    <a:solidFill>
                      <a:schemeClr val="tx1"/>
                    </a:solidFill>
                  </a:rPr>
                  <a:t>=2+3i and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l-PL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l-PL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pl-PL" dirty="0">
                    <a:solidFill>
                      <a:schemeClr val="tx1"/>
                    </a:solidFill>
                  </a:rPr>
                  <a:t>=−1−2i.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1.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pl-PL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pl-PL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pl-PL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pl-PL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l-PL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>
                    <a:solidFill>
                      <a:schemeClr val="tx1"/>
                    </a:solidFill>
                  </a:rPr>
                  <a:t>=(2−3i)+(−1+2i)=1−</a:t>
                </a:r>
                <a:r>
                  <a:rPr lang="en-US" dirty="0" err="1">
                    <a:solidFill>
                      <a:schemeClr val="tx1"/>
                    </a:solidFill>
                  </a:rPr>
                  <a:t>i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l-PL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l-PL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pl-PL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pl-PL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pl-PL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pl-PL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pl-PL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>
                    <a:solidFill>
                      <a:schemeClr val="tx1"/>
                    </a:solidFill>
                  </a:rPr>
                  <a:t>=1+i</a:t>
                </a:r>
                <a:endParaRPr lang="en-US" dirty="0">
                  <a:solidFill>
                    <a:schemeClr val="tx1"/>
                  </a:solidFill>
                </a:endParaRP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l-PL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l-PL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pl-PL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pl-PL" dirty="0"/>
                  <a:t> +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l-PL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l-PL" i="1" dirty="0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b="0" i="0" dirty="0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>
                    <a:solidFill>
                      <a:schemeClr val="tx1"/>
                    </a:solidFill>
                  </a:rPr>
                  <a:t>=(2+3i)+(−1−2i)=1+i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chemeClr val="tx1"/>
                    </a:solidFill>
                  </a:rPr>
                  <a:t>2.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pl-PL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pl-PL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pl-PL" dirty="0"/>
                      <m:t>⋅</m:t>
                    </m:r>
                    <m:sSub>
                      <m:sSubPr>
                        <m:ctrlPr>
                          <a:rPr lang="pl-PL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pl-PL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pl-PL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pl-PL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>
                    <a:solidFill>
                      <a:schemeClr val="tx1"/>
                    </a:solidFill>
                  </a:rPr>
                  <a:t> =(2−3i)(−1+2i)=4+7i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l-PL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l-PL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pl-PL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pl-PL" dirty="0"/>
                          <m:t>⋅</m:t>
                        </m:r>
                        <m:sSub>
                          <m:sSubPr>
                            <m:ctrlPr>
                              <a:rPr lang="pl-PL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pl-PL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pl-PL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>
                    <a:solidFill>
                      <a:schemeClr val="tx1"/>
                    </a:solidFill>
                  </a:rPr>
                  <a:t>=4−7i</a:t>
                </a:r>
                <a:r>
                  <a:rPr lang="en-US" dirty="0">
                    <a:solidFill>
                      <a:schemeClr val="tx1"/>
                    </a:solidFill>
                  </a:rPr>
                  <a:t> 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l-PL" i="1" dirty="0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l-PL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pl-PL" dirty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e>
                    </m:acc>
                    <m:r>
                      <a:rPr lang="pl-PL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>
                    <a:solidFill>
                      <a:schemeClr val="tx1"/>
                    </a:solidFill>
                  </a:rPr>
                  <a:t>⋅</a:t>
                </a:r>
                <a:r>
                  <a:rPr lang="pl-PL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l-PL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l-PL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i="1" dirty="0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acc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dirty="0">
                    <a:solidFill>
                      <a:schemeClr val="tx1"/>
                    </a:solidFill>
                  </a:rPr>
                  <a:t>=(2+3i)(−1−2i)=4−7i</a:t>
                </a:r>
                <a:endParaRPr lang="en-AU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223493"/>
                <a:ext cx="10515600" cy="4953470"/>
              </a:xfrm>
              <a:blipFill>
                <a:blip r:embed="rId4"/>
                <a:stretch>
                  <a:fillRect l="-1043" t="-2586" b="-123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5641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DD591-C738-4266-9405-589E74FCF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conjugate of a complex number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1" dirty="0"/>
                  <a:t>The conjugate of a sum is equal to the sum of the conjugates: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l-PL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l-PL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pl-PL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a:rPr lang="pl-PL" b="1" i="0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pl-PL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pl-PL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acc>
                    <m:r>
                      <a:rPr lang="pl-PL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=</a:t>
                </a:r>
                <a:r>
                  <a:rPr lang="pl-PL" b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l-PL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l-PL" b="1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b="1" i="1" dirty="0" smtClean="0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pl-PL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acc>
                  </m:oMath>
                </a14:m>
                <a:r>
                  <a:rPr lang="pl-PL" b="1" dirty="0"/>
                  <a:t> +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l-PL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l-PL" b="1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b="1" i="1" dirty="0" smtClean="0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acc>
                  </m:oMath>
                </a14:m>
                <a:endParaRPr lang="en-US" b="1" dirty="0"/>
              </a:p>
              <a:p>
                <a:r>
                  <a:rPr lang="en-US" b="1" dirty="0"/>
                  <a:t>The conjugate of a product is equal to the product of the conjugates:</a:t>
                </a:r>
              </a:p>
              <a:p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l-PL" b="1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l-PL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pl-PL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  <m:r>
                          <m:rPr>
                            <m:nor/>
                          </m:rPr>
                          <a:rPr lang="pl-PL" b="1" dirty="0"/>
                          <m:t>⋅</m:t>
                        </m:r>
                        <m:sSub>
                          <m:sSubPr>
                            <m:ctrlPr>
                              <a:rPr lang="pl-PL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b="1" i="1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pl-PL" b="1" i="0" dirty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acc>
                    <m:r>
                      <a:rPr lang="pl-PL" b="1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1" dirty="0"/>
                  <a:t>=</a:t>
                </a:r>
                <a:r>
                  <a:rPr lang="pl-PL" b="1" dirty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l-PL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l-PL" b="1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b="1" i="1" dirty="0" smtClean="0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pl-PL" b="1" i="1" dirty="0" smtClean="0"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e>
                    </m:acc>
                    <m:r>
                      <a:rPr lang="pl-PL" b="1" i="1" dirty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pl-PL" b="1" dirty="0"/>
                  <a:t>⋅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pl-PL" b="1" i="1" dirty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pl-PL" b="1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pl-PL" b="1" i="1" dirty="0" smtClean="0">
                                <a:latin typeface="Cambria Math" panose="02040503050406030204" pitchFamily="18" charset="0"/>
                              </a:rPr>
                              <m:t>𝒛</m:t>
                            </m:r>
                          </m:e>
                          <m:sub>
                            <m:r>
                              <a:rPr lang="en-US" b="1" i="1" dirty="0" smtClean="0"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e>
                    </m:acc>
                  </m:oMath>
                </a14:m>
                <a:endParaRPr lang="en-AU" b="1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 r="-98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62620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000"/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DD591-C738-4266-9405-589E74FCF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Division of complex numbers</a:t>
            </a:r>
            <a:br>
              <a:rPr lang="en-US" dirty="0"/>
            </a:br>
            <a:r>
              <a:rPr lang="en-US" dirty="0"/>
              <a:t>Multiplicative inverse</a:t>
            </a:r>
            <a:endParaRPr lang="en-A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We begin with some familiar algebra that will motivate the definition: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ⅈ</m:t>
                        </m:r>
                      </m:den>
                    </m:f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ⅈ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×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𝑏𝑖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ⅈ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𝑏𝑖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ⅈ)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𝑏𝑖</m:t>
                        </m:r>
                      </m:num>
                      <m:den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dirty="0"/>
                          <m:t>+ 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We can see that</a:t>
                </a:r>
              </a:p>
              <a:p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US" dirty="0"/>
                  <a:t>)×</a:t>
                </a:r>
                <a:r>
                  <a:rPr lang="en-US" dirty="0">
                    <a:solidFill>
                      <a:srgbClr val="836967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𝑏𝑖</m:t>
                        </m:r>
                      </m:num>
                      <m:den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 dirty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dirty="0"/>
                          <m:t>+ </m:t>
                        </m:r>
                        <m:sSup>
                          <m:sSupPr>
                            <m:ctrlPr>
                              <a:rPr lang="en-US" i="1" dirty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 dirty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dirty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=1</a:t>
                </a:r>
              </a:p>
              <a:p>
                <a:r>
                  <a:rPr lang="en-US" dirty="0"/>
                  <a:t>Although we have carried out this arithmetic, we have not yet defined what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836967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i="1" smtClean="0">
                            <a:latin typeface="Cambria Math" panose="02040503050406030204" pitchFamily="18" charset="0"/>
                          </a:rPr>
                          <m:t>ⅈ</m:t>
                        </m:r>
                      </m:den>
                    </m:f>
                    <m:r>
                      <a:rPr lang="en-US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means.</a:t>
                </a:r>
                <a:endParaRPr lang="en-AU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12404B8-9B1F-488D-B90E-271A827C613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043" t="-2241" r="-179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0240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953</Words>
  <Application>Microsoft Office PowerPoint</Application>
  <PresentationFormat>Widescreen</PresentationFormat>
  <Paragraphs>102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Castellar</vt:lpstr>
      <vt:lpstr>Office Theme</vt:lpstr>
      <vt:lpstr>Multiplication and division of complex numbers</vt:lpstr>
      <vt:lpstr>PowerPoint Presentation</vt:lpstr>
      <vt:lpstr>Multiplication of complex numbers</vt:lpstr>
      <vt:lpstr>Multiplication of complex numbers</vt:lpstr>
      <vt:lpstr>Example </vt:lpstr>
      <vt:lpstr>The conjugate of a complex number</vt:lpstr>
      <vt:lpstr>Example </vt:lpstr>
      <vt:lpstr>The conjugate of a complex number</vt:lpstr>
      <vt:lpstr>Division of complex numbers Multiplicative inverse</vt:lpstr>
      <vt:lpstr>Multiplicative inverse of a complex number</vt:lpstr>
      <vt:lpstr>Division </vt:lpstr>
      <vt:lpstr>Example </vt:lpstr>
      <vt:lpstr>Example </vt:lpstr>
      <vt:lpstr>Example </vt:lpstr>
      <vt:lpstr>Section 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Multiplication and division of complex numbers</dc:title>
  <dc:creator>Lyn ZHANG</dc:creator>
  <cp:lastModifiedBy>Lyn ZHANG</cp:lastModifiedBy>
  <cp:revision>20</cp:revision>
  <dcterms:created xsi:type="dcterms:W3CDTF">2021-07-21T00:03:58Z</dcterms:created>
  <dcterms:modified xsi:type="dcterms:W3CDTF">2021-10-06T01:46:06Z</dcterms:modified>
</cp:coreProperties>
</file>