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F3CE1-7877-4AE0-A945-A87E98CD730A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BD970-2D94-4B3B-A1BD-46ECE29D61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361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https://www.transum.org/Software/SW/Starter_of_the_day/starter_October1.ASP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8BD970-2D94-4B3B-A1BD-46ECE29D61B1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1835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49832-C4F9-468E-AC35-6C0ADBDBC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346B62-96BB-4D7F-BB0D-F84E630FF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62A5E-5667-44B6-A34A-5C5E01A9F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85154-B163-4483-B28F-678E406FA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2A8B0-D14D-4B50-9009-222419AD7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057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2E375-4DC8-4731-A921-46C371FFE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72331-FCE6-491C-B762-39691AC01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EFDBC-8736-4DF8-9608-2573DE094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EA8E1-3456-4FDF-BEDD-79CE3F67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765D4-1AB3-4599-9BD4-670D5D61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971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A11954-E179-4ED2-8850-FB76A22D5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04CF21-8142-453E-89E3-3361E8FE8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C4877-4D1A-48E8-8C27-EA602816F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1DE1C-4D82-48CB-9D11-8E681285B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71A0E-ACAD-469C-B1CE-2B19E903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804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E63FB-7F62-4F9E-BB9C-4F2585806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5D411-D61A-476F-9600-86F1D59DF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5007A-8C8A-4866-A13F-E6E7C154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DE8FC-4733-4623-A3AD-9CBE4A196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B7638-2A0E-452C-8490-CA2F9B8AA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44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38EFE-172B-4DAA-8C5B-6A491815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89344-E6C6-49FB-81CE-92D9F1C77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A55D5-10D2-47A7-861D-4611A7147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3F952-71C5-435F-B1F8-617E312B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F8271-47D7-4AF5-A489-F1DE2563F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142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210D2-17AD-4123-BF5D-914FEAC2E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6723-931E-4AD2-87A7-2DC5837D9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75940D-99D4-4EAF-84EC-2377F8B3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9EE99-9B5A-437D-94D7-52F571B54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94344-93BE-490D-B35E-5FB701E60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CA28F-DD23-4814-A335-7E0637B36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230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DDAB8-F74D-4442-88CA-59C73EAF5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4B3520-076B-4E44-AEC7-E9B0AEEC3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F5713D-B79E-4A6F-9AF1-9EA12AA2D7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71A666-F1FD-4162-9517-F0460A106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10A5EC-4DFC-454C-9975-113A0CA65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667D34-D2BF-45E2-9BF1-95213272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171C14-D6DE-4159-820A-758C04FB1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E0DF25-4A3B-40D7-A8D9-BC64F5FA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727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12841-E3B4-4FEE-B494-3331CBE68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4E095-DD2E-417E-A92E-D8E99487D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3FE5F-7065-49B8-9403-E535C5489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690923-5B37-4551-AAA5-1B00D0C43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053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9B4DD1-2B62-4BB7-AD1D-C60735651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114D05-94FE-4126-872A-843D76D6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C4700-BEF2-43BF-89D9-8B60521C7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221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7263B-41C6-4DE9-87F9-7B39179F9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1D1E2-FB0F-4097-B707-31C6B44E8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24DE6-4A3C-4923-9A4C-4B9CC2114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C1149-9991-47A7-B12D-85CF90C5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320EC-0D93-4484-ADB0-6B62483B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AA656-D5F2-473E-A6A3-0F15AF60B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295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2DD2C-95C9-4EFA-BEAE-58F2FFC88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BFA6D8-8FE8-4FFB-967F-8FDDCE351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06232C-5075-460B-BDC3-ED683E3F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4E77C8-06F0-4304-B9C7-CAA05A1F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88BF2-6DF1-435B-9F4E-E8FBF516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ADD98-A096-4322-AED4-4CFDC2C8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951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0BFF10-3832-4AF6-BF95-E8C80AF30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59E6E-2406-4E9A-9369-0C163564F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0F6AC-B47A-4345-89FE-682742A4C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4F99C-FC29-4671-B913-0829C7BDAF0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B6979-3DCB-49D0-AABC-6C97088583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286BD-152F-4689-A0E3-BE5381DC7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4399F-546E-4CCA-B35A-8E5F354ABB3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457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mplex_numbe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153741/argand-diagram-quadrants-hel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hyperlink" Target="https://kahoot.it/challenge/04234830?challenge-id=866b7e2c-3a48-4847-852c-88711d5afe08_163346925512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153741/argand-diagram-quadrants-hel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153741/argand-diagram-quadrants-hel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153741/argand-diagram-quadrants-hel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153741/argand-diagram-quadrants-hel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153741/argand-diagram-quadrants-hel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153741/argand-diagram-quadrants-hel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stackexchange.com/questions/153741/argand-diagram-quadrants-hel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4A963-88B0-408E-8BBB-2BF14FD50B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Argand diagrams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B6898C-3159-4286-8160-20F478428B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16C</a:t>
            </a:r>
          </a:p>
        </p:txBody>
      </p:sp>
    </p:spTree>
    <p:extLst>
      <p:ext uri="{BB962C8B-B14F-4D97-AF65-F5344CB8AC3E}">
        <p14:creationId xmlns:p14="http://schemas.microsoft.com/office/powerpoint/2010/main" val="3427143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7DB0C-62F8-4625-9C17-C9DCE3957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759" y="256637"/>
            <a:ext cx="10515600" cy="1325563"/>
          </a:xfrm>
        </p:spPr>
        <p:txBody>
          <a:bodyPr/>
          <a:lstStyle/>
          <a:p>
            <a:r>
              <a:rPr lang="en-US" dirty="0"/>
              <a:t>Section summary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9FA81-98A5-45BB-88AF-C9074EF7D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4207" y="1475085"/>
            <a:ext cx="87911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Argand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diagram</a:t>
            </a:r>
            <a:r>
              <a:rPr lang="en-US" dirty="0"/>
              <a:t> is a geometric representation of the set of complex numbers.</a:t>
            </a:r>
          </a:p>
          <a:p>
            <a:r>
              <a:rPr lang="en-US" dirty="0"/>
              <a:t>The horizontal axis represents Re(z) and the vertical axis represents </a:t>
            </a:r>
            <a:r>
              <a:rPr lang="en-US" dirty="0" err="1"/>
              <a:t>Im</a:t>
            </a:r>
            <a:r>
              <a:rPr lang="en-US" dirty="0"/>
              <a:t>(z), for </a:t>
            </a:r>
            <a:r>
              <a:rPr lang="en-US" dirty="0" err="1"/>
              <a:t>z∈</a:t>
            </a:r>
            <a:r>
              <a:rPr lang="en-US" dirty="0" err="1">
                <a:latin typeface="Castellar" panose="020A0402060406010301" pitchFamily="18" charset="0"/>
              </a:rPr>
              <a:t>C</a:t>
            </a:r>
            <a:r>
              <a:rPr lang="en-US" dirty="0"/>
              <a:t>.</a:t>
            </a:r>
          </a:p>
          <a:p>
            <a:r>
              <a:rPr lang="en-US" dirty="0"/>
              <a:t>The operations of addition, subtraction and multiplication by a real constant all have geometric interpretations on an Argand diagram.</a:t>
            </a:r>
          </a:p>
          <a:p>
            <a:r>
              <a:rPr lang="en-US" dirty="0"/>
              <a:t>Multiplication of a complex number by </a:t>
            </a:r>
            <a:r>
              <a:rPr lang="en-US" dirty="0" err="1"/>
              <a:t>i</a:t>
            </a:r>
            <a:r>
              <a:rPr lang="en-US" dirty="0"/>
              <a:t> corresponds to a rotation of 90° anticlockwise about the origin.</a:t>
            </a:r>
          </a:p>
          <a:p>
            <a:r>
              <a:rPr lang="en-AU" dirty="0">
                <a:hlinkClick r:id="rId4" tooltip="https://kahoot.it/challenge/04234830?challenge-id=866b7e2c-3a48-4847-852c-88711d5afe08_1633469255125"/>
              </a:rPr>
              <a:t>https://kahoot.it/challenge/04234830?challenge-id=866b7e2c-3a48-4847-852c-88711d5afe08_1633469255125</a:t>
            </a:r>
            <a:br>
              <a:rPr lang="en-AU" dirty="0"/>
            </a:b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A5AEB0-4AC6-4CA8-8D59-619423911F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1100" y="0"/>
            <a:ext cx="3400900" cy="255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15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B3D9FE-F137-4AD2-A5B1-8B93F80AF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239" y="0"/>
            <a:ext cx="10657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3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7DB0C-62F8-4625-9C17-C9DCE3957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752" y="5757822"/>
            <a:ext cx="10515600" cy="838281"/>
          </a:xfrm>
        </p:spPr>
        <p:txBody>
          <a:bodyPr/>
          <a:lstStyle/>
          <a:p>
            <a:r>
              <a:rPr lang="en-AU" dirty="0"/>
              <a:t>An Argand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9FA81-98A5-45BB-88AF-C9074EF7D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261897"/>
            <a:ext cx="8508569" cy="5495925"/>
          </a:xfrm>
        </p:spPr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Argand diagram </a:t>
            </a:r>
            <a:r>
              <a:rPr lang="en-US" dirty="0"/>
              <a:t>is a geometric representation of the set of complex numbers. A complex number has two dimensions: the real part and the imaginary part. Therefore a plane is required to represent </a:t>
            </a:r>
            <a:r>
              <a:rPr lang="en-US" dirty="0">
                <a:latin typeface="Castellar" panose="020A0402060406010301" pitchFamily="18" charset="0"/>
              </a:rPr>
              <a:t>C</a:t>
            </a:r>
            <a:r>
              <a:rPr lang="en-US" dirty="0"/>
              <a:t>.</a:t>
            </a:r>
          </a:p>
          <a:p>
            <a:r>
              <a:rPr lang="en-US" dirty="0"/>
              <a:t>An Argand diagram is drawn with two perpendicular axes. The horizontal axis represents Re(z), for </a:t>
            </a:r>
            <a:r>
              <a:rPr lang="en-US" dirty="0" err="1"/>
              <a:t>z∈</a:t>
            </a:r>
            <a:r>
              <a:rPr lang="en-US" dirty="0" err="1">
                <a:latin typeface="Castellar" panose="020A0402060406010301" pitchFamily="18" charset="0"/>
              </a:rPr>
              <a:t>C</a:t>
            </a:r>
            <a:r>
              <a:rPr lang="en-US" dirty="0"/>
              <a:t>, and the vertical axis represents </a:t>
            </a:r>
            <a:r>
              <a:rPr lang="en-US" dirty="0" err="1"/>
              <a:t>Im</a:t>
            </a:r>
            <a:r>
              <a:rPr lang="en-US" dirty="0"/>
              <a:t>(z), for </a:t>
            </a:r>
            <a:r>
              <a:rPr lang="en-US" dirty="0" err="1"/>
              <a:t>z∈</a:t>
            </a:r>
            <a:r>
              <a:rPr lang="en-US" dirty="0" err="1">
                <a:latin typeface="Castellar" panose="020A0402060406010301" pitchFamily="18" charset="0"/>
              </a:rPr>
              <a:t>C</a:t>
            </a:r>
            <a:r>
              <a:rPr lang="en-US" dirty="0"/>
              <a:t>.</a:t>
            </a:r>
          </a:p>
          <a:p>
            <a:r>
              <a:rPr lang="en-US" dirty="0"/>
              <a:t>Each point on an Argand diagram represents a complex number. The complex number </a:t>
            </a:r>
            <a:r>
              <a:rPr lang="en-US" dirty="0" err="1"/>
              <a:t>a+bi</a:t>
            </a:r>
            <a:r>
              <a:rPr lang="en-US" dirty="0"/>
              <a:t> is situated at the point (</a:t>
            </a:r>
            <a:r>
              <a:rPr lang="en-US" dirty="0" err="1"/>
              <a:t>a,b</a:t>
            </a:r>
            <a:r>
              <a:rPr lang="en-US" dirty="0"/>
              <a:t>) on the equivalent Cartesian axes, as shown by the examples in this figure.</a:t>
            </a:r>
          </a:p>
          <a:p>
            <a:r>
              <a:rPr lang="en-US" dirty="0"/>
              <a:t>A complex number written as </a:t>
            </a:r>
            <a:r>
              <a:rPr lang="en-US" dirty="0" err="1"/>
              <a:t>a+bi</a:t>
            </a:r>
            <a:r>
              <a:rPr lang="en-US" dirty="0"/>
              <a:t> is said to be in </a:t>
            </a:r>
            <a:r>
              <a:rPr lang="en-US" dirty="0">
                <a:solidFill>
                  <a:srgbClr val="FF0000"/>
                </a:solidFill>
              </a:rPr>
              <a:t>Cartesian form</a:t>
            </a:r>
            <a:r>
              <a:rPr lang="en-US" dirty="0"/>
              <a:t>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F54C8D-5E1B-41CD-A56C-F4B4DDD7CC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8568" y="681036"/>
            <a:ext cx="3683432" cy="3260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46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7DB0C-62F8-4625-9C17-C9DCE395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9FA81-98A5-45BB-88AF-C9074EF7D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down the complex number represented by each of the points shown on this Argand diagram.</a:t>
            </a:r>
          </a:p>
          <a:p>
            <a:pPr marL="0" indent="0">
              <a:buNone/>
            </a:pPr>
            <a:r>
              <a:rPr lang="en-US" dirty="0"/>
              <a:t>A. 2+3i</a:t>
            </a:r>
          </a:p>
          <a:p>
            <a:pPr marL="0" indent="0">
              <a:buNone/>
            </a:pPr>
            <a:r>
              <a:rPr lang="en-US" dirty="0"/>
              <a:t>B. 4i</a:t>
            </a:r>
          </a:p>
          <a:p>
            <a:pPr marL="0" indent="0">
              <a:buNone/>
            </a:pPr>
            <a:r>
              <a:rPr lang="en-US" dirty="0"/>
              <a:t>C. −5</a:t>
            </a:r>
          </a:p>
          <a:p>
            <a:pPr marL="0" indent="0">
              <a:buNone/>
            </a:pPr>
            <a:r>
              <a:rPr lang="en-US" dirty="0"/>
              <a:t>D. −1+i</a:t>
            </a:r>
          </a:p>
          <a:p>
            <a:pPr marL="0" indent="0">
              <a:buNone/>
            </a:pPr>
            <a:r>
              <a:rPr lang="en-US" dirty="0"/>
              <a:t>E. −5−2i</a:t>
            </a:r>
          </a:p>
          <a:p>
            <a:pPr marL="0" indent="0">
              <a:buNone/>
            </a:pPr>
            <a:r>
              <a:rPr lang="en-US" dirty="0"/>
              <a:t>F. 1−3i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5D6A52-ACD9-4D0D-89EB-E676BC1758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418144"/>
            <a:ext cx="5470283" cy="3758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65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7DB0C-62F8-4625-9C17-C9DCE3957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678" y="44596"/>
            <a:ext cx="10515600" cy="1325563"/>
          </a:xfrm>
        </p:spPr>
        <p:txBody>
          <a:bodyPr/>
          <a:lstStyle/>
          <a:p>
            <a:r>
              <a:rPr lang="en-US" dirty="0"/>
              <a:t>Geometric representation of the basic operations on complex numbers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99FA81-98A5-45BB-88AF-C9074EF7D1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370158"/>
                <a:ext cx="12192000" cy="4844661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In an </a:t>
                </a:r>
                <a:r>
                  <a:rPr lang="en-US" dirty="0">
                    <a:solidFill>
                      <a:srgbClr val="FF0000"/>
                    </a:solidFill>
                  </a:rPr>
                  <a:t>Argand diagram</a:t>
                </a:r>
                <a:r>
                  <a:rPr lang="en-US" dirty="0"/>
                  <a:t>, the sum of two complex numbers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can be found geometrically by placing the ‘tail’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on the ‘tip’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When a complex number is multiplied by a real constant, it maintains the same ‘direction’, but its distance from the origin is scaled.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	 	 	 	 	 	 	 	 	 	 	 	 	 	 	 	 	</a:t>
                </a:r>
              </a:p>
              <a:p>
                <a:r>
                  <a:rPr lang="en-US" dirty="0"/>
                  <a:t>The difference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is represented by the sum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+(−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).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99FA81-98A5-45BB-88AF-C9074EF7D1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70158"/>
                <a:ext cx="12192000" cy="4844661"/>
              </a:xfrm>
              <a:blipFill>
                <a:blip r:embed="rId4"/>
                <a:stretch>
                  <a:fillRect l="-750" t="-314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CBA5697-F7A9-4DA2-90FA-295540DF2E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751" y="2670561"/>
            <a:ext cx="3871809" cy="27816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05C4AE-9892-4929-97BD-82E89A03A4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63283" y="2670561"/>
            <a:ext cx="5601482" cy="278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5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7DB0C-62F8-4625-9C17-C9DCE395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9FA81-98A5-45BB-88AF-C9074EF7D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86" y="1583573"/>
            <a:ext cx="11353800" cy="4351338"/>
          </a:xfrm>
        </p:spPr>
        <p:txBody>
          <a:bodyPr/>
          <a:lstStyle/>
          <a:p>
            <a:r>
              <a:rPr lang="en-US" dirty="0"/>
              <a:t>Represent the following complex numbers as points on an Argand diagram:</a:t>
            </a:r>
          </a:p>
          <a:p>
            <a:r>
              <a:rPr lang="en-US" dirty="0"/>
              <a:t>2</a:t>
            </a:r>
          </a:p>
          <a:p>
            <a:r>
              <a:rPr lang="en-US" dirty="0"/>
              <a:t>−3i</a:t>
            </a:r>
          </a:p>
          <a:p>
            <a:r>
              <a:rPr lang="en-US" dirty="0"/>
              <a:t>2−i</a:t>
            </a:r>
          </a:p>
          <a:p>
            <a:r>
              <a:rPr lang="en-US" dirty="0"/>
              <a:t>−(2+3i)</a:t>
            </a:r>
          </a:p>
          <a:p>
            <a:r>
              <a:rPr lang="en-US" dirty="0"/>
              <a:t>−1+2i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50372-EA31-4D0B-AE74-6A053C39B6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8946" y="2303684"/>
            <a:ext cx="4337952" cy="322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6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7DB0C-62F8-4625-9C17-C9DCE3957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29" y="66110"/>
            <a:ext cx="10515600" cy="1325563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99FA81-98A5-45BB-88AF-C9074EF7D1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3251" y="1114989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=2+i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=−1+3i.</a:t>
                </a:r>
              </a:p>
              <a:p>
                <a:r>
                  <a:rPr lang="en-US" dirty="0"/>
                  <a:t>Represent the complex numbers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on an Argand diagram and show the geometric interpretation of the sum and difference.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l-PL" dirty="0"/>
                  <a:t> =(2+i)+(−1+3i)=1+4i</a:t>
                </a:r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pl-PL" dirty="0"/>
                  <a:t>=(2+i)−(−1+3i)=3−2i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99FA81-98A5-45BB-88AF-C9074EF7D1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3251" y="1114989"/>
                <a:ext cx="10515600" cy="4351338"/>
              </a:xfrm>
              <a:blipFill>
                <a:blip r:embed="rId4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89E4D85-D1B8-47A8-96D2-FADCF847CC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8228" y="2659474"/>
            <a:ext cx="4344006" cy="361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43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7DB0C-62F8-4625-9C17-C9DCE395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99FA81-98A5-45BB-88AF-C9074EF7D1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</p:spPr>
            <p:txBody>
              <a:bodyPr/>
              <a:lstStyle/>
              <a:p>
                <a:r>
                  <a:rPr lang="en-AU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=1−4i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=−2+2i.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AU" dirty="0"/>
                  <a:t> algebraically and illustrate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AU" dirty="0"/>
                  <a:t> on an Argand diagram.</a:t>
                </a:r>
              </a:p>
              <a:p>
                <a:r>
                  <a:rPr lang="en-AU" dirty="0"/>
                  <a:t>Solution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=(1−4i)+(−2+2i)=−1−2i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99FA81-98A5-45BB-88AF-C9074EF7D1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A10F9C4-4239-482D-A470-90CA6B71EF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7938" y="2347761"/>
            <a:ext cx="5126044" cy="352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30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7DB0C-62F8-4625-9C17-C9DCE3957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0515600" cy="680963"/>
          </a:xfrm>
        </p:spPr>
        <p:txBody>
          <a:bodyPr>
            <a:normAutofit fontScale="90000"/>
          </a:bodyPr>
          <a:lstStyle/>
          <a:p>
            <a:r>
              <a:rPr lang="en-AU" dirty="0"/>
              <a:t>Rotation about the origin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9FA81-98A5-45BB-88AF-C9074EF7D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0574"/>
            <a:ext cx="932998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the complex number 2+3i is multiplied by −1, the result is −2−3i. This is achieved through a rotation of 180° about the origin.</a:t>
            </a:r>
          </a:p>
          <a:p>
            <a:r>
              <a:rPr lang="en-US" dirty="0"/>
              <a:t>When the complex number 2+3i is multiplied by </a:t>
            </a:r>
            <a:r>
              <a:rPr lang="en-US" dirty="0" err="1"/>
              <a:t>i</a:t>
            </a:r>
            <a:r>
              <a:rPr lang="en-US" dirty="0"/>
              <a:t>, we obtain</a:t>
            </a:r>
          </a:p>
          <a:p>
            <a:r>
              <a:rPr lang="en-US" dirty="0" err="1"/>
              <a:t>i</a:t>
            </a:r>
            <a:r>
              <a:rPr lang="en-US" dirty="0"/>
              <a:t>(2+3i)=2i+3i2=2i−3=−3+2i</a:t>
            </a:r>
          </a:p>
          <a:p>
            <a:r>
              <a:rPr lang="en-US" dirty="0"/>
              <a:t>The result is achieved through a rotation of 90° anticlockwise about the origin.</a:t>
            </a:r>
          </a:p>
          <a:p>
            <a:r>
              <a:rPr lang="en-US" dirty="0"/>
              <a:t>If −3+2i is multiplied by </a:t>
            </a:r>
            <a:r>
              <a:rPr lang="en-US" dirty="0" err="1"/>
              <a:t>i</a:t>
            </a:r>
            <a:r>
              <a:rPr lang="en-US" dirty="0"/>
              <a:t>, the result is −2−3i. This is again achieved through a rotation of 90° anticlockwise about the origin.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676500-4B07-4FAD-8362-6EC73F8EC0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0259" y="0"/>
            <a:ext cx="2981741" cy="264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24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667</Words>
  <Application>Microsoft Office PowerPoint</Application>
  <PresentationFormat>Widescreen</PresentationFormat>
  <Paragraphs>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Castellar</vt:lpstr>
      <vt:lpstr>Office Theme</vt:lpstr>
      <vt:lpstr>Argand diagrams</vt:lpstr>
      <vt:lpstr>PowerPoint Presentation</vt:lpstr>
      <vt:lpstr>An Argand diagram</vt:lpstr>
      <vt:lpstr>Example </vt:lpstr>
      <vt:lpstr>Geometric representation of the basic operations on complex numbers</vt:lpstr>
      <vt:lpstr>Example </vt:lpstr>
      <vt:lpstr>Example </vt:lpstr>
      <vt:lpstr>Example </vt:lpstr>
      <vt:lpstr>Rotation about the origin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Argand diagrams</dc:title>
  <dc:creator>Lyn ZHANG</dc:creator>
  <cp:lastModifiedBy>Lyn ZHANG</cp:lastModifiedBy>
  <cp:revision>9</cp:revision>
  <dcterms:created xsi:type="dcterms:W3CDTF">2021-07-21T05:13:57Z</dcterms:created>
  <dcterms:modified xsi:type="dcterms:W3CDTF">2021-10-05T21:41:03Z</dcterms:modified>
</cp:coreProperties>
</file>