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60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3E3D-79FF-4A4A-AD18-9DD984FEE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B507F-93EB-42DA-8743-628E0313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540F-CBB6-4E0D-B5FA-87E7E6F0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19D2-1C32-46C2-A6DF-D1905CE9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7BEA-F4CD-41C0-81B8-49E0F70EA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61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D34E-0C92-402C-8959-60980865C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C8ED3-94E5-4AAD-869F-6DF739237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46E5B-FDCB-453C-B2EB-6DD7047D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A232-9621-49C6-A65B-5A4B68BA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370D-E140-453E-840E-6DCA1FCA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48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14D8C8-996A-4B9D-A67F-8771AD786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2F1A1-F342-4A0E-AFD7-2FA16474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6BA87-FF45-4A1D-8B1E-84DBD09A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ACA57-226D-4BF3-B589-57B218602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94A2-A087-4B66-B501-622AE62E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29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9C9F-A1AA-4725-B070-D701A8DB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9E244-68C7-488D-9416-4D61EF658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EF533-AA5F-4AC2-B7A8-D889F8EC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D248E-DC7E-4F1F-8310-12DBD740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066BC-84DC-4CC8-A70A-4117AC92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69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4DFAB-DD33-47B5-882C-5F401114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15956-E01A-4B0C-BE19-A845A7729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3F67F-F774-45DC-B17D-027BD079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D17B-62C6-4FFE-B626-DC85D966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B1DC5-2BD0-4B1B-8D2E-45E82AB2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5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65B9F-7249-4336-8A17-A5A1A7DF5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4E81-CA13-46AC-B8F9-25805D430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A685C-4669-47F3-81BB-069739236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CACCD-5BE9-410E-AFCC-4745EEB4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A4555-7744-448B-A941-5A9B0C69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DBE31-C22E-4474-88D4-ABBBBB1C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25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ADD0-0147-48FA-89E3-EBDE5268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4EC18-9C3A-430D-95CC-0918F47A6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4CA5F-B28D-4429-B1A8-7AB284073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18E65-CEFF-46EE-B013-6E1037EF2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F6D4C-1971-4CF6-B4EF-2D0D4287C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DAA7FC-1F5E-424B-B4FB-4C4562551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4F44B-7E9A-43D7-8EA8-295FB90C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5C917-E353-4BCF-8E23-1155FBC3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31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9D389-3220-48CA-8A0A-753BF4F70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72782-8F42-4385-AF74-23274C9D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4BEE8-4FF8-47D5-A15F-98EB484F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9EF48-BD1B-423E-819B-F274CA19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5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837E4-64EF-41DD-900F-E8877BAC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83AC7-53B0-4449-88CC-827E97EE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B588-178C-4356-B4B9-A49E78FA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07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EE5E-A357-474F-8328-192CC8D4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0AE3-86F2-407C-BA6D-EBCD43AA8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E9E26-5056-46F7-BBA1-C91382A75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E659E-39B2-406F-8CEE-D060AD45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31B6F-F5E3-466A-8B92-0AE1A7DE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68560-90BA-4DA9-8290-4FB93F50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90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F8AB-E0BD-47A4-95E7-47C70BF5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15A408-3370-4AB7-9FDC-CEE91DF0E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637F6-AAEE-4869-A8D0-552CAB8F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A1AE7-7F1B-4857-834F-E55E3CCD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808A5-0158-4FE7-920A-73EB254F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7373A-D503-4460-97EA-8E0C1C09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89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12680-3EFC-4D57-ABB5-AE175044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73D8E-57CE-4AE2-BD22-283EEC709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2BFF-9CE6-4E2A-AB48-CF2D83EAF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A154-60D0-434A-9AD9-043CB97560F4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45A9F-5728-43C2-939E-9753C3CD4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4CD3-DC74-40E5-B65B-B6F98FFF8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F86E-566D-4A4D-AEBC-5016989D60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49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unettech.blogspot.com/2011/11/elementary-algebra-ch2-linear-equation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kahoot.it/challenge/01486709?challenge-id=866b7e2c-3a48-4847-852c-88711d5afe08_16334693201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B789E-153C-4A3E-A3BB-F784E5A2EC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equations over the complex numbers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C7C03-1DD2-489B-8E06-41EB79EC91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16D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6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6000" t="4000" r="5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469C-287B-4FB7-A42E-5C05C843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 of two squares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=−1, we can rewrite a sum of two squares as a difference of two squares:</a:t>
                </a:r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</a:t>
                </a:r>
                <a:r>
                  <a:rPr lang="en-US" sz="32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</a:t>
                </a:r>
                <a:r>
                  <a:rPr lang="en-US" sz="32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𝑎𝑖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=(</a:t>
                </a:r>
                <a:r>
                  <a:rPr lang="en-US" sz="3200" dirty="0" err="1"/>
                  <a:t>z+</a:t>
                </a:r>
                <a:r>
                  <a:rPr lang="en-US" sz="3200" b="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𝑎𝑖</m:t>
                    </m:r>
                  </m:oMath>
                </a14:m>
                <a:r>
                  <a:rPr lang="en-US" sz="3200" dirty="0"/>
                  <a:t>)(z−</a:t>
                </a:r>
                <a:r>
                  <a:rPr lang="en-US" sz="3200" b="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𝑎𝑖</m:t>
                    </m:r>
                  </m:oMath>
                </a14:m>
                <a:r>
                  <a:rPr lang="en-US" sz="3200" dirty="0"/>
                  <a:t>)</a:t>
                </a:r>
              </a:p>
              <a:p>
                <a:r>
                  <a:rPr lang="en-US" sz="3200" dirty="0"/>
                  <a:t>This allows us to solve equations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+</a:t>
                </a:r>
                <a:r>
                  <a:rPr lang="en-US" sz="32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=0.</a:t>
                </a:r>
                <a:endParaRPr lang="en-AU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28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6000" t="4000" r="5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469C-287B-4FB7-A42E-5C05C843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4728"/>
                <a:ext cx="4977384" cy="4684903"/>
              </a:xfrm>
            </p:spPr>
            <p:txBody>
              <a:bodyPr>
                <a:normAutofit/>
              </a:bodyPr>
              <a:lstStyle/>
              <a:p>
                <a:r>
                  <a:rPr lang="pl-PL" dirty="0"/>
                  <a:t>Solve the equations: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+16=0</a:t>
                </a:r>
              </a:p>
              <a:p>
                <a:r>
                  <a:rPr lang="pl-PL" dirty="0"/>
                  <a:t>Solution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+16 =0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−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l-PL" dirty="0"/>
                  <a:t> =0</a:t>
                </a:r>
                <a:r>
                  <a:rPr lang="en-US" dirty="0"/>
                  <a:t> </a:t>
                </a:r>
              </a:p>
              <a:p>
                <a:r>
                  <a:rPr lang="pl-PL" dirty="0"/>
                  <a:t>(z+4i)(z−4i) =0</a:t>
                </a:r>
                <a:r>
                  <a:rPr lang="en-US" dirty="0"/>
                  <a:t> </a:t>
                </a:r>
              </a:p>
              <a:p>
                <a:r>
                  <a:rPr lang="pl-PL" dirty="0"/>
                  <a:t>∴z</a:t>
                </a:r>
                <a:r>
                  <a:rPr lang="en-US" dirty="0"/>
                  <a:t> </a:t>
                </a:r>
                <a:r>
                  <a:rPr lang="pl-PL" dirty="0"/>
                  <a:t>=±4i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4728"/>
                <a:ext cx="4977384" cy="4684903"/>
              </a:xfrm>
              <a:blipFill>
                <a:blip r:embed="rId4"/>
                <a:stretch>
                  <a:fillRect l="-2206" t="-2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1399ACD-9733-4940-B29E-6CC2EED2DEA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0" y="1368423"/>
                <a:ext cx="4977384" cy="46849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l-PL" dirty="0">
                    <a:solidFill>
                      <a:schemeClr val="tx1"/>
                    </a:solidFill>
                  </a:rPr>
                  <a:t>Solve the equations: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+6=0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+6 =0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+3 =0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 =0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(z+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l-PL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i)(z−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l-PL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i) =0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∴z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pl-PL" dirty="0">
                    <a:solidFill>
                      <a:schemeClr val="tx1"/>
                    </a:solidFill>
                  </a:rPr>
                  <a:t>=±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l-PL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i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1399ACD-9733-4940-B29E-6CC2EED2D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368423"/>
                <a:ext cx="4977384" cy="4684903"/>
              </a:xfrm>
              <a:prstGeom prst="rect">
                <a:avLst/>
              </a:prstGeom>
              <a:blipFill>
                <a:blip r:embed="rId5"/>
                <a:stretch>
                  <a:fillRect l="-2203" t="-2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36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6000" t="4000" r="5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469C-287B-4FB7-A42E-5C05C843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Solution of quadratic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7329-505A-4A6E-B4CC-2C9BB722F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solve quadratic equations which have a negative discriminant, we can use the quadratic formula in the usual way.</a:t>
            </a:r>
          </a:p>
          <a:p>
            <a:r>
              <a:rPr lang="en-US" sz="3200" dirty="0"/>
              <a:t>Quadratic equations with a negative discriminant have no real solutions. The introduction of complex numbers enables us to solve such quadratic equations.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7582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3092-632B-C644-8CE1-291BF567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23" y="627398"/>
            <a:ext cx="9906000" cy="1382156"/>
          </a:xfrm>
        </p:spPr>
        <p:txBody>
          <a:bodyPr/>
          <a:lstStyle/>
          <a:p>
            <a:r>
              <a:rPr lang="en-US" dirty="0"/>
              <a:t>Quadratic 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BDC1A-3B22-8B4B-9C6F-4D899AB512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/>
                  <a:t>Derived from this general formula: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4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/>
                  <a:t>+b𝑥+c=0</a:t>
                </a:r>
                <a:endParaRPr lang="en-US" sz="3600" dirty="0"/>
              </a:p>
              <a:p>
                <a:r>
                  <a:rPr lang="en-US" sz="3600" dirty="0"/>
                  <a:t>The axis of symmetry is the line with equation   </a:t>
                </a:r>
              </a:p>
              <a:p>
                <a:r>
                  <a:rPr lang="en-US" sz="3600" dirty="0"/>
                  <a:t>𝑥=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&gt; 0, there are two solutions.</a:t>
                </a:r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= 0, there is one solution.</a:t>
                </a:r>
              </a:p>
              <a:p>
                <a:r>
                  <a:rPr lang="en-US" sz="3600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−4𝑎𝑐 &lt; 0, there are no real solutions.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EBDC1A-3B22-8B4B-9C6F-4D899AB512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46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A42841-08EC-5841-A5E2-B1EF8E07D967}"/>
                  </a:ext>
                </a:extLst>
              </p:cNvPr>
              <p:cNvSpPr/>
              <p:nvPr/>
            </p:nvSpPr>
            <p:spPr>
              <a:xfrm>
                <a:off x="6546630" y="723703"/>
                <a:ext cx="3707682" cy="101438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A42841-08EC-5841-A5E2-B1EF8E07D9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30" y="723703"/>
                <a:ext cx="3707682" cy="10143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ame 4">
            <a:extLst>
              <a:ext uri="{FF2B5EF4-FFF2-40B4-BE49-F238E27FC236}">
                <a16:creationId xmlns:a16="http://schemas.microsoft.com/office/drawing/2014/main" id="{26477420-E7AB-F344-978A-5132CBCFAB36}"/>
              </a:ext>
            </a:extLst>
          </p:cNvPr>
          <p:cNvSpPr/>
          <p:nvPr/>
        </p:nvSpPr>
        <p:spPr>
          <a:xfrm>
            <a:off x="1120729" y="3128673"/>
            <a:ext cx="1676400" cy="856855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6000" t="4000" r="5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469C-287B-4FB7-A42E-5C05C843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>
                    <a:solidFill>
                      <a:schemeClr val="tx1"/>
                    </a:solidFill>
                  </a:rPr>
                  <a:t>Solve the equation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+5z+3=0.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Using the quadratic formula: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z=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5±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25−36</m:t>
                            </m:r>
                          </m:e>
                        </m:rad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−5±</m:t>
                        </m:r>
                        <m:rad>
                          <m:radPr>
                            <m:degHide m:val="on"/>
                            <m:ctrlPr>
                              <a:rPr lang="en-AU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(− </a:t>
                </a:r>
                <a14:m>
                  <m:oMath xmlns:m="http://schemas.openxmlformats.org/officeDocument/2006/math">
                    <m:r>
                      <a:rPr lang="en-A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5±</m:t>
                    </m:r>
                    <m:rad>
                      <m:radPr>
                        <m:degHide m:val="on"/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e>
                    </m:rad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i 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132BBAE-B4DD-4A6B-B245-457519D80FDB}"/>
                  </a:ext>
                </a:extLst>
              </p:cNvPr>
              <p:cNvSpPr/>
              <p:nvPr/>
            </p:nvSpPr>
            <p:spPr>
              <a:xfrm>
                <a:off x="6546630" y="723703"/>
                <a:ext cx="3707682" cy="101438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2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132BBAE-B4DD-4A6B-B245-457519D80F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30" y="723703"/>
                <a:ext cx="3707682" cy="10143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4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6000" t="4000" r="5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469C-287B-4FB7-A42E-5C05C843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Quadratic equations can be solved over the complex numbers using the same techniques as for the real numbers.</a:t>
                </a:r>
              </a:p>
              <a:p>
                <a:r>
                  <a:rPr lang="en-US" dirty="0"/>
                  <a:t>Two properties of complex numbers that are useful when solving equations: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−</a:t>
                </a:r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𝑎𝑖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=(</a:t>
                </a:r>
                <a:r>
                  <a:rPr lang="en-US" sz="2800" dirty="0" err="1"/>
                  <a:t>z+</a:t>
                </a: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𝑎𝑖</m:t>
                    </m:r>
                  </m:oMath>
                </a14:m>
                <a:r>
                  <a:rPr lang="en-US" sz="2800" dirty="0"/>
                  <a:t>)(z−</a:t>
                </a: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𝑎𝑖</m:t>
                    </m:r>
                  </m:oMath>
                </a14:m>
                <a:r>
                  <a:rPr lang="en-US" sz="2800" dirty="0"/>
                  <a:t>)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 err="1"/>
                  <a:t>i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/>
                  <a:t>, where a is a positive real </a:t>
                </a:r>
                <a:r>
                  <a:rPr lang="en-US"/>
                  <a:t>number.</a:t>
                </a:r>
                <a:endParaRPr lang="en-AU" dirty="0"/>
              </a:p>
              <a:p>
                <a:r>
                  <a:rPr lang="en-AU" dirty="0">
                    <a:hlinkClick r:id="rId4" tooltip="https://kahoot.it/challenge/01486709?challenge-id=866b7e2c-3a48-4847-852c-88711d5afe08_1633469320189"/>
                  </a:rPr>
                  <a:t>https://kahoot.it/challenge/01486709?challenge-id=866b7e2c-3a48-4847-852c-88711d5afe08_1633469320189</a:t>
                </a:r>
                <a:r>
                  <a:rPr lang="en-AU" dirty="0"/>
                  <a:t>​​​​​​​</a:t>
                </a:r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4B7329-505A-4A6E-B4CC-2C9BB722F8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8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Solving equations over the complex numbers</vt:lpstr>
      <vt:lpstr>Sum of two squares</vt:lpstr>
      <vt:lpstr>Example </vt:lpstr>
      <vt:lpstr>Solution of quadratic equations</vt:lpstr>
      <vt:lpstr>Quadratic  formula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over the complex numbers</dc:title>
  <dc:creator>Lyn ZHANG</dc:creator>
  <cp:lastModifiedBy>Lyn ZHANG</cp:lastModifiedBy>
  <cp:revision>5</cp:revision>
  <dcterms:created xsi:type="dcterms:W3CDTF">2021-07-27T22:43:25Z</dcterms:created>
  <dcterms:modified xsi:type="dcterms:W3CDTF">2021-10-05T21:29:25Z</dcterms:modified>
</cp:coreProperties>
</file>