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609" r:id="rId6"/>
    <p:sldId id="260" r:id="rId7"/>
    <p:sldId id="261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4" d="100"/>
          <a:sy n="74" d="100"/>
        </p:scale>
        <p:origin x="33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663E3D-79FF-4A4A-AD18-9DD984FEE5B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D6B507F-93EB-42DA-8743-628E03133E3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34540F-CBB6-4E0D-B5FA-87E7E6F0D4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1A154-60D0-434A-9AD9-043CB97560F4}" type="datetimeFigureOut">
              <a:rPr lang="en-AU" smtClean="0"/>
              <a:t>6/10/2021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BA19D2-1C32-46C2-A6DF-D1905CE933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FD7BEA-F4CD-41C0-81B8-49E0F70EA1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CF86E-566D-4A4D-AEBC-5016989D60E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5446103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2DD34E-0C92-402C-8959-60980865C4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B8C8ED3-94E5-4AAD-869F-6DF739237B9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246E5B-FDCB-453C-B2EB-6DD7047D8B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1A154-60D0-434A-9AD9-043CB97560F4}" type="datetimeFigureOut">
              <a:rPr lang="en-AU" smtClean="0"/>
              <a:t>6/10/2021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9DA232-9621-49C6-A65B-5A4B68BA61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CF370D-E140-453E-840E-6DCA1FCA13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CF86E-566D-4A4D-AEBC-5016989D60E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9494858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814D8C8-996A-4B9D-A67F-8771AD78677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9C2F1A1-F342-4A0E-AFD7-2FA16474DA5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96BA87-FF45-4A1D-8B1E-84DBD09AC5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1A154-60D0-434A-9AD9-043CB97560F4}" type="datetimeFigureOut">
              <a:rPr lang="en-AU" smtClean="0"/>
              <a:t>6/10/2021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2ACA57-226D-4BF3-B589-57B218602B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3594A2-A087-4B66-B501-622AE62E59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CF86E-566D-4A4D-AEBC-5016989D60E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4352907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5E9C9F-A1AA-4725-B070-D701A8DBA5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F9E244-68C7-488D-9416-4D61EF6587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BEF533-AA5F-4AC2-B7A8-D889F8EC02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1A154-60D0-434A-9AD9-043CB97560F4}" type="datetimeFigureOut">
              <a:rPr lang="en-AU" smtClean="0"/>
              <a:t>6/10/2021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0D248E-DC7E-4F1F-8310-12DBD7404F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D066BC-84DC-4CC8-A70A-4117AC92A3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CF86E-566D-4A4D-AEBC-5016989D60E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6956948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04DFAB-DD33-47B5-882C-5F401114D8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1B15956-E01A-4B0C-BE19-A845A7729D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83F67F-F774-45DC-B17D-027BD07980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1A154-60D0-434A-9AD9-043CB97560F4}" type="datetimeFigureOut">
              <a:rPr lang="en-AU" smtClean="0"/>
              <a:t>6/10/2021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E8D17B-62C6-4FFE-B626-DC85D96665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BB1DC5-2BD0-4B1B-8D2E-45E82AB2ED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CF86E-566D-4A4D-AEBC-5016989D60E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0615329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D65B9F-7249-4336-8A17-A5A1A7DF5E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EC4E81-CA13-46AC-B8F9-25805D430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93A685C-4669-47F3-81BB-0697392365A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6BCACCD-5BE9-410E-AFCC-4745EEB48F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1A154-60D0-434A-9AD9-043CB97560F4}" type="datetimeFigureOut">
              <a:rPr lang="en-AU" smtClean="0"/>
              <a:t>6/10/2021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54A4555-7744-448B-A941-5A9B0C69E5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F6DBE31-C22E-4474-88D4-ABBBBB1C68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CF86E-566D-4A4D-AEBC-5016989D60E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7872590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1EADD0-0147-48FA-89E3-EBDE52687C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B94EC18-9C3A-430D-95CC-0918F47A68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934CA5F-B28D-4429-B1A8-7AB2840730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9A18E65-CEFF-46EE-B013-6E1037EF2C4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C6F6D4C-1971-4CF6-B4EF-2D0D4287C2D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7DAA7FC-1F5E-424B-B4FB-4C45625516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1A154-60D0-434A-9AD9-043CB97560F4}" type="datetimeFigureOut">
              <a:rPr lang="en-AU" smtClean="0"/>
              <a:t>6/10/2021</a:t>
            </a:fld>
            <a:endParaRPr lang="en-A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934F44B-7E9A-43D7-8EA8-295FB90CAC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915C917-E353-4BCF-8E23-1155FBC349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CF86E-566D-4A4D-AEBC-5016989D60E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4703164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49D389-3220-48CA-8A0A-753BF4F70D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5172782-8F42-4385-AF74-23274C9D8E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1A154-60D0-434A-9AD9-043CB97560F4}" type="datetimeFigureOut">
              <a:rPr lang="en-AU" smtClean="0"/>
              <a:t>6/10/2021</a:t>
            </a:fld>
            <a:endParaRPr lang="en-A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4B4BEE8-4FF8-47D5-A15F-98EB484F5C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EA9EF48-BD1B-423E-819B-F274CA19C4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CF86E-566D-4A4D-AEBC-5016989D60E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3251668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55837E4-64EF-41DD-900F-E8877BAC14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1A154-60D0-434A-9AD9-043CB97560F4}" type="datetimeFigureOut">
              <a:rPr lang="en-AU" smtClean="0"/>
              <a:t>6/10/2021</a:t>
            </a:fld>
            <a:endParaRPr lang="en-A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E583AC7-53B0-4449-88CC-827E97EE99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90B588-178C-4356-B4B9-A49E78FA6A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CF86E-566D-4A4D-AEBC-5016989D60E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730706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3CEE5E-A357-474F-8328-192CC8D425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B30AE3-86F2-407C-BA6D-EBCD43AA87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48E9E26-5056-46F7-BBA1-C91382A7555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CBE659E-39B2-406F-8CEE-D060AD4552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1A154-60D0-434A-9AD9-043CB97560F4}" type="datetimeFigureOut">
              <a:rPr lang="en-AU" smtClean="0"/>
              <a:t>6/10/2021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1F31B6F-F5E3-466A-8B92-0AE1A7DE23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1B68560-90BA-4DA9-8290-4FB93F50F1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CF86E-566D-4A4D-AEBC-5016989D60E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6290834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C2F8AB-E0BD-47A4-95E7-47C70BF5BE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115A408-3370-4AB7-9FDC-CEE91DF0E84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43637F6-AAEE-4869-A8D0-552CAB8F230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1EA1AE7-7F1B-4857-834F-E55E3CCDF3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1A154-60D0-434A-9AD9-043CB97560F4}" type="datetimeFigureOut">
              <a:rPr lang="en-AU" smtClean="0"/>
              <a:t>6/10/2021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3A808A5-0158-4FE7-920A-73EB254F19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C07373A-D503-4460-97EA-8E0C1C09A6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CF86E-566D-4A4D-AEBC-5016989D60E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0148994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D112680-3EFC-4D57-ABB5-AE1750442A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7273D8E-57CE-4AE2-BD22-283EEC709A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C82BFF-9CE6-4E2A-AB48-CF2D83EAF1A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1A154-60D0-434A-9AD9-043CB97560F4}" type="datetimeFigureOut">
              <a:rPr lang="en-AU" smtClean="0"/>
              <a:t>6/10/2021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545A9F-5728-43C2-939E-9753C3CD473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3D4CD3-DC74-40E5-B65B-B6F98FFF849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BCF86E-566D-4A4D-AEBC-5016989D60E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1914961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edunettech.blogspot.com/2011/11/elementary-algebra-ch2-linear-equations.html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edunettech.blogspot.com/2011/11/elementary-algebra-ch2-linear-equations.html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edunettech.blogspot.com/2011/11/elementary-algebra-ch2-linear-equations.html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edunettech.blogspot.com/2011/11/elementary-algebra-ch2-linear-equations.html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edunettech.blogspot.com/2011/11/elementary-algebra-ch2-linear-equations.html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edunettech.blogspot.com/2011/11/elementary-algebra-ch2-linear-equations.html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hyperlink" Target="https://kahoot.it/challenge/01486709?challenge-id=866b7e2c-3a48-4847-852c-88711d5afe08_1633469320189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10000"/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 l="-14000" r="-1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2B789E-153C-4A3E-A3BB-F784E5A2EC3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Solving equations over the complex numbers</a:t>
            </a:r>
            <a:endParaRPr lang="en-AU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40C7C03-1DD2-489B-8E06-41EB79EC911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16D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87634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000"/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 l="6000" t="4000" r="5000" b="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8E469C-287B-4FB7-A42E-5C05C843E7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Sum of two squares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D34B7329-505A-4A6E-B4CC-2C9BB722F8E1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sz="3200" dirty="0"/>
                  <a:t>Since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200" i="1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en-US" sz="3200" b="0" i="0" dirty="0" smtClean="0">
                            <a:latin typeface="Cambria Math" panose="02040503050406030204" pitchFamily="18" charset="0"/>
                          </a:rPr>
                          <m:t>i</m:t>
                        </m:r>
                      </m:e>
                      <m:sup>
                        <m:r>
                          <a:rPr lang="en-US" sz="3200" i="0" dirty="0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3200" dirty="0"/>
                  <a:t>=−1, we can rewrite a sum of two squares as a difference of two squares:</a:t>
                </a:r>
              </a:p>
              <a:p>
                <a:endParaRPr lang="en-US" sz="3200" dirty="0"/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sz="3200" i="1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en-US" sz="3200" b="0" i="0" dirty="0" smtClean="0">
                            <a:latin typeface="Cambria Math" panose="02040503050406030204" pitchFamily="18" charset="0"/>
                          </a:rPr>
                          <m:t>z</m:t>
                        </m:r>
                      </m:e>
                      <m:sup>
                        <m:r>
                          <a:rPr lang="en-US" sz="3200" i="0" dirty="0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3200" i="1" dirty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3200" dirty="0"/>
                  <a:t>+</a:t>
                </a:r>
                <a:r>
                  <a:rPr lang="en-US" sz="3200" dirty="0">
                    <a:solidFill>
                      <a:srgbClr val="836967"/>
                    </a:solidFill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200" i="1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200" b="0" i="1" dirty="0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r>
                          <a:rPr lang="en-US" sz="3200" i="0" dirty="0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3200" i="1" dirty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3200" dirty="0"/>
                  <a:t>=</a:t>
                </a:r>
                <a:r>
                  <a:rPr lang="en-US" sz="3200" dirty="0">
                    <a:solidFill>
                      <a:srgbClr val="836967"/>
                    </a:solidFill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200" i="1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en-US" sz="3200" b="0" i="0" dirty="0" smtClean="0">
                            <a:latin typeface="Cambria Math" panose="02040503050406030204" pitchFamily="18" charset="0"/>
                          </a:rPr>
                          <m:t>z</m:t>
                        </m:r>
                      </m:e>
                      <m:sup>
                        <m:r>
                          <a:rPr lang="en-US" sz="3200" i="0" dirty="0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3200" i="1" dirty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3200" dirty="0">
                    <a:solidFill>
                      <a:schemeClr val="tx1"/>
                    </a:solidFill>
                  </a:rPr>
                  <a:t>−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2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2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z="32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𝑎𝑖</m:t>
                        </m:r>
                        <m:r>
                          <a:rPr lang="en-US" sz="32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sup>
                        <m:r>
                          <a:rPr lang="en-US" sz="320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32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3200" dirty="0"/>
                  <a:t>=(</a:t>
                </a:r>
                <a:r>
                  <a:rPr lang="en-US" sz="3200" dirty="0" err="1"/>
                  <a:t>z+</a:t>
                </a:r>
                <a:r>
                  <a:rPr lang="en-US" sz="3200" b="0" dirty="0"/>
                  <a:t> </a:t>
                </a:r>
                <a14:m>
                  <m:oMath xmlns:m="http://schemas.openxmlformats.org/officeDocument/2006/math">
                    <m:r>
                      <a:rPr lang="en-US" sz="3200" b="0" i="1" dirty="0" smtClean="0">
                        <a:latin typeface="Cambria Math" panose="02040503050406030204" pitchFamily="18" charset="0"/>
                      </a:rPr>
                      <m:t>𝑎𝑖</m:t>
                    </m:r>
                  </m:oMath>
                </a14:m>
                <a:r>
                  <a:rPr lang="en-US" sz="3200" dirty="0"/>
                  <a:t>)(z−</a:t>
                </a:r>
                <a:r>
                  <a:rPr lang="en-US" sz="3200" b="0" dirty="0"/>
                  <a:t> </a:t>
                </a:r>
                <a14:m>
                  <m:oMath xmlns:m="http://schemas.openxmlformats.org/officeDocument/2006/math">
                    <m:r>
                      <a:rPr lang="en-US" sz="3200" b="0" i="1" dirty="0" smtClean="0">
                        <a:latin typeface="Cambria Math" panose="02040503050406030204" pitchFamily="18" charset="0"/>
                      </a:rPr>
                      <m:t>𝑎𝑖</m:t>
                    </m:r>
                  </m:oMath>
                </a14:m>
                <a:r>
                  <a:rPr lang="en-US" sz="3200" dirty="0"/>
                  <a:t>)</a:t>
                </a:r>
              </a:p>
              <a:p>
                <a:r>
                  <a:rPr lang="en-US" sz="3200" dirty="0"/>
                  <a:t>This allows us to solve equations of the form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200" i="1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en-US" sz="3200" b="0" i="0" dirty="0" smtClean="0">
                            <a:latin typeface="Cambria Math" panose="02040503050406030204" pitchFamily="18" charset="0"/>
                          </a:rPr>
                          <m:t>z</m:t>
                        </m:r>
                      </m:e>
                      <m:sup>
                        <m:r>
                          <a:rPr lang="en-US" sz="3200" i="0" dirty="0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3200" i="1" dirty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3200" dirty="0"/>
                  <a:t>+</a:t>
                </a:r>
                <a:r>
                  <a:rPr lang="en-US" sz="3200" dirty="0">
                    <a:solidFill>
                      <a:srgbClr val="836967"/>
                    </a:solidFill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200" i="1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200" b="0" i="1" dirty="0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r>
                          <a:rPr lang="en-US" sz="3200" i="0" dirty="0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3200" i="1" dirty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3200" dirty="0"/>
                  <a:t>=0.</a:t>
                </a:r>
                <a:endParaRPr lang="en-AU" sz="3200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D34B7329-505A-4A6E-B4CC-2C9BB722F8E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4"/>
                <a:stretch>
                  <a:fillRect l="-1333" t="-2801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432883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000"/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 l="6000" t="4000" r="5000" b="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8E469C-287B-4FB7-A42E-5C05C843E7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</a:t>
            </a:r>
            <a:endParaRPr lang="en-A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D34B7329-505A-4A6E-B4CC-2C9BB722F8E1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1514728"/>
                <a:ext cx="4977384" cy="4684903"/>
              </a:xfrm>
            </p:spPr>
            <p:txBody>
              <a:bodyPr>
                <a:normAutofit/>
              </a:bodyPr>
              <a:lstStyle/>
              <a:p>
                <a:r>
                  <a:rPr lang="pl-PL" dirty="0"/>
                  <a:t>Solve the equations:</a:t>
                </a:r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sz="2800" i="1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en-US" sz="2800" b="0" i="0" dirty="0" smtClean="0">
                            <a:latin typeface="Cambria Math" panose="02040503050406030204" pitchFamily="18" charset="0"/>
                          </a:rPr>
                          <m:t>z</m:t>
                        </m:r>
                      </m:e>
                      <m:sup>
                        <m:r>
                          <a:rPr lang="en-US" sz="2800" i="0" dirty="0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800" i="1" dirty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pl-PL" dirty="0"/>
                  <a:t>+16=0</a:t>
                </a:r>
              </a:p>
              <a:p>
                <a:r>
                  <a:rPr lang="pl-PL" dirty="0"/>
                  <a:t>Solution</a:t>
                </a:r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sz="2800" i="1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en-US" sz="2800" b="0" i="0" dirty="0" smtClean="0">
                            <a:latin typeface="Cambria Math" panose="02040503050406030204" pitchFamily="18" charset="0"/>
                          </a:rPr>
                          <m:t>z</m:t>
                        </m:r>
                      </m:e>
                      <m:sup>
                        <m:r>
                          <a:rPr lang="en-US" sz="2800" i="0" dirty="0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800" i="1" dirty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pl-PL" dirty="0"/>
                  <a:t>+16 =0</a:t>
                </a:r>
                <a:r>
                  <a:rPr lang="en-US" dirty="0"/>
                  <a:t> </a:t>
                </a:r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sz="2800" i="1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en-US" sz="2800" b="0" i="0" dirty="0" smtClean="0">
                            <a:latin typeface="Cambria Math" panose="02040503050406030204" pitchFamily="18" charset="0"/>
                          </a:rPr>
                          <m:t>z</m:t>
                        </m:r>
                      </m:e>
                      <m:sup>
                        <m:r>
                          <a:rPr lang="en-US" sz="2800" i="0" dirty="0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800" i="1" dirty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pl-PL" dirty="0"/>
                  <a:t>−</a:t>
                </a:r>
                <a:r>
                  <a:rPr lang="en-US" dirty="0">
                    <a:solidFill>
                      <a:srgbClr val="836967"/>
                    </a:solidFill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dirty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0" dirty="0" smtClean="0">
                            <a:latin typeface="Cambria Math" panose="02040503050406030204" pitchFamily="18" charset="0"/>
                          </a:rPr>
                          <m:t>16</m:t>
                        </m:r>
                        <m:r>
                          <m:rPr>
                            <m:sty m:val="p"/>
                          </m:rPr>
                          <a:rPr lang="en-US" b="0" i="0" dirty="0" smtClean="0">
                            <a:latin typeface="Cambria Math" panose="02040503050406030204" pitchFamily="18" charset="0"/>
                          </a:rPr>
                          <m:t>i</m:t>
                        </m:r>
                      </m:e>
                      <m:sup>
                        <m:r>
                          <a:rPr lang="en-US" dirty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pl-PL" dirty="0"/>
                  <a:t> =0</a:t>
                </a:r>
                <a:r>
                  <a:rPr lang="en-US" dirty="0"/>
                  <a:t> </a:t>
                </a:r>
              </a:p>
              <a:p>
                <a:r>
                  <a:rPr lang="pl-PL" dirty="0"/>
                  <a:t>(z+4i)(z−4i) =0</a:t>
                </a:r>
                <a:r>
                  <a:rPr lang="en-US" dirty="0"/>
                  <a:t> </a:t>
                </a:r>
              </a:p>
              <a:p>
                <a:r>
                  <a:rPr lang="pl-PL" dirty="0"/>
                  <a:t>∴z</a:t>
                </a:r>
                <a:r>
                  <a:rPr lang="en-US" dirty="0"/>
                  <a:t> </a:t>
                </a:r>
                <a:r>
                  <a:rPr lang="pl-PL" dirty="0"/>
                  <a:t>=±4i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D34B7329-505A-4A6E-B4CC-2C9BB722F8E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514728"/>
                <a:ext cx="4977384" cy="4684903"/>
              </a:xfrm>
              <a:blipFill>
                <a:blip r:embed="rId4"/>
                <a:stretch>
                  <a:fillRect l="-2206" t="-2081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2">
                <a:extLst>
                  <a:ext uri="{FF2B5EF4-FFF2-40B4-BE49-F238E27FC236}">
                    <a16:creationId xmlns:a16="http://schemas.microsoft.com/office/drawing/2014/main" id="{71399ACD-9733-4940-B29E-6CC2EED2DEA8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6096000" y="1368423"/>
                <a:ext cx="4977384" cy="4684903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pl-PL" dirty="0">
                    <a:solidFill>
                      <a:schemeClr val="tx1"/>
                    </a:solidFill>
                  </a:rPr>
                  <a:t>Solve the equations:</a:t>
                </a:r>
              </a:p>
              <a:p>
                <a:r>
                  <a:rPr lang="pl-PL" dirty="0">
                    <a:solidFill>
                      <a:schemeClr val="tx1"/>
                    </a:solidFill>
                  </a:rPr>
                  <a:t>2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en-US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z</m:t>
                        </m:r>
                      </m:e>
                      <m:sup>
                        <m:r>
                          <a:rPr lang="en-US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pl-PL" dirty="0">
                    <a:solidFill>
                      <a:schemeClr val="tx1"/>
                    </a:solidFill>
                  </a:rPr>
                  <a:t>+6=0</a:t>
                </a:r>
              </a:p>
              <a:p>
                <a:r>
                  <a:rPr lang="pl-PL" dirty="0">
                    <a:solidFill>
                      <a:schemeClr val="tx1"/>
                    </a:solidFill>
                  </a:rPr>
                  <a:t>Solution</a:t>
                </a:r>
              </a:p>
              <a:p>
                <a:r>
                  <a:rPr lang="pl-PL" dirty="0">
                    <a:solidFill>
                      <a:schemeClr val="tx1"/>
                    </a:solidFill>
                  </a:rPr>
                  <a:t>2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8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en-US" sz="2800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z</m:t>
                        </m:r>
                      </m:e>
                      <m:sup>
                        <m:r>
                          <a:rPr lang="en-US" sz="280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8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pl-PL" dirty="0">
                    <a:solidFill>
                      <a:schemeClr val="tx1"/>
                    </a:solidFill>
                  </a:rPr>
                  <a:t>+6 =0</a:t>
                </a:r>
                <a:r>
                  <a:rPr lang="en-US" dirty="0">
                    <a:solidFill>
                      <a:schemeClr val="tx1"/>
                    </a:solidFill>
                  </a:rPr>
                  <a:t> </a:t>
                </a:r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sz="28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en-US" sz="2800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z</m:t>
                        </m:r>
                      </m:e>
                      <m:sup>
                        <m:r>
                          <a:rPr lang="en-US" sz="280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8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pl-PL" dirty="0">
                    <a:solidFill>
                      <a:schemeClr val="tx1"/>
                    </a:solidFill>
                  </a:rPr>
                  <a:t>+3 =0</a:t>
                </a:r>
                <a:r>
                  <a:rPr lang="en-US" dirty="0">
                    <a:solidFill>
                      <a:schemeClr val="tx1"/>
                    </a:solidFill>
                  </a:rPr>
                  <a:t> </a:t>
                </a:r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sz="28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en-US" sz="2800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z</m:t>
                        </m:r>
                      </m:e>
                      <m:sup>
                        <m:r>
                          <a:rPr lang="en-US" sz="280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8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pl-PL" dirty="0">
                    <a:solidFill>
                      <a:schemeClr val="tx1"/>
                    </a:solidFill>
                  </a:rPr>
                  <a:t>−</a:t>
                </a:r>
                <a:r>
                  <a:rPr lang="en-US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m:rPr>
                            <m:sty m:val="p"/>
                          </m:rPr>
                          <a:rPr lang="en-US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i</m:t>
                        </m:r>
                      </m:e>
                      <m:sup>
                        <m:r>
                          <a:rPr lang="en-US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pl-PL" dirty="0">
                    <a:solidFill>
                      <a:schemeClr val="tx1"/>
                    </a:solidFill>
                  </a:rPr>
                  <a:t> =0</a:t>
                </a:r>
                <a:r>
                  <a:rPr lang="en-US" dirty="0">
                    <a:solidFill>
                      <a:schemeClr val="tx1"/>
                    </a:solidFill>
                  </a:rPr>
                  <a:t> </a:t>
                </a:r>
              </a:p>
              <a:p>
                <a:r>
                  <a:rPr lang="pl-PL" dirty="0">
                    <a:solidFill>
                      <a:schemeClr val="tx1"/>
                    </a:solidFill>
                  </a:rPr>
                  <a:t>(z+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pl-PL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pl-PL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e>
                    </m:rad>
                  </m:oMath>
                </a14:m>
                <a:r>
                  <a:rPr lang="pl-PL" dirty="0">
                    <a:solidFill>
                      <a:schemeClr val="tx1"/>
                    </a:solidFill>
                  </a:rPr>
                  <a:t>i)(z−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pl-PL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pl-PL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e>
                    </m:rad>
                  </m:oMath>
                </a14:m>
                <a:r>
                  <a:rPr lang="pl-PL" dirty="0">
                    <a:solidFill>
                      <a:schemeClr val="tx1"/>
                    </a:solidFill>
                  </a:rPr>
                  <a:t>i) =0</a:t>
                </a:r>
                <a:r>
                  <a:rPr lang="en-US" dirty="0">
                    <a:solidFill>
                      <a:schemeClr val="tx1"/>
                    </a:solidFill>
                  </a:rPr>
                  <a:t> </a:t>
                </a:r>
              </a:p>
              <a:p>
                <a:r>
                  <a:rPr lang="pl-PL" dirty="0">
                    <a:solidFill>
                      <a:schemeClr val="tx1"/>
                    </a:solidFill>
                  </a:rPr>
                  <a:t>∴z</a:t>
                </a:r>
                <a:r>
                  <a:rPr lang="en-US" dirty="0">
                    <a:solidFill>
                      <a:schemeClr val="tx1"/>
                    </a:solidFill>
                  </a:rPr>
                  <a:t> </a:t>
                </a:r>
                <a:r>
                  <a:rPr lang="pl-PL" dirty="0">
                    <a:solidFill>
                      <a:schemeClr val="tx1"/>
                    </a:solidFill>
                  </a:rPr>
                  <a:t>=±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pl-PL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pl-PL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e>
                    </m:rad>
                  </m:oMath>
                </a14:m>
                <a:r>
                  <a:rPr lang="pl-PL" dirty="0">
                    <a:solidFill>
                      <a:schemeClr val="tx1"/>
                    </a:solidFill>
                  </a:rPr>
                  <a:t>i</a:t>
                </a:r>
                <a:endParaRPr lang="en-AU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" name="Content Placeholder 2">
                <a:extLst>
                  <a:ext uri="{FF2B5EF4-FFF2-40B4-BE49-F238E27FC236}">
                    <a16:creationId xmlns:a16="http://schemas.microsoft.com/office/drawing/2014/main" id="{71399ACD-9733-4940-B29E-6CC2EED2DEA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0" y="1368423"/>
                <a:ext cx="4977384" cy="4684903"/>
              </a:xfrm>
              <a:prstGeom prst="rect">
                <a:avLst/>
              </a:prstGeom>
              <a:blipFill>
                <a:blip r:embed="rId5"/>
                <a:stretch>
                  <a:fillRect l="-2203" t="-2081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153660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000"/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 l="6000" t="4000" r="5000" b="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8E469C-287B-4FB7-A42E-5C05C843E7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Solution of quadratic equations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4B7329-505A-4A6E-B4CC-2C9BB722F8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To solve quadratic equations which have a negative discriminant, we can use the quadratic formula in the usual way.</a:t>
            </a:r>
          </a:p>
          <a:p>
            <a:r>
              <a:rPr lang="en-US" sz="3200" dirty="0"/>
              <a:t>Quadratic equations with a negative discriminant have no real solutions. The introduction of complex numbers enables us to solve such quadratic equations.</a:t>
            </a:r>
            <a:endParaRPr lang="en-AU" sz="3200" dirty="0"/>
          </a:p>
        </p:txBody>
      </p:sp>
    </p:spTree>
    <p:extLst>
      <p:ext uri="{BB962C8B-B14F-4D97-AF65-F5344CB8AC3E}">
        <p14:creationId xmlns:p14="http://schemas.microsoft.com/office/powerpoint/2010/main" val="17582335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BD3092-632B-C644-8CE1-291BF56745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3823" y="627398"/>
            <a:ext cx="9906000" cy="1382156"/>
          </a:xfrm>
        </p:spPr>
        <p:txBody>
          <a:bodyPr/>
          <a:lstStyle/>
          <a:p>
            <a:r>
              <a:rPr lang="en-US" dirty="0"/>
              <a:t>Quadratic  formula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1BEBDC1A-3B22-8B4B-9C6F-4D899AB51248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sz="3600" dirty="0"/>
                  <a:t>Derived from this general formula: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4400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400" b="0" i="1" dirty="0" smtClean="0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AU" sz="4400" i="1" dirty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AU" sz="4400" i="1" dirty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AU" sz="4400" i="1" dirty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4400" dirty="0"/>
                  <a:t>+b𝑥+c=0</a:t>
                </a:r>
                <a:endParaRPr lang="en-US" sz="3600" dirty="0"/>
              </a:p>
              <a:p>
                <a:r>
                  <a:rPr lang="en-US" sz="3600" dirty="0"/>
                  <a:t>The axis of symmetry is the line with equation   </a:t>
                </a:r>
              </a:p>
              <a:p>
                <a:r>
                  <a:rPr lang="en-US" sz="3600" dirty="0"/>
                  <a:t>𝑥=</a:t>
                </a:r>
                <a:r>
                  <a:rPr lang="en-GB" sz="3600" dirty="0"/>
                  <a:t> </a:t>
                </a:r>
                <a14:m>
                  <m:oMath xmlns:m="http://schemas.openxmlformats.org/officeDocument/2006/math">
                    <m:r>
                      <a:rPr lang="en-GB" sz="3600" i="1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n-GB" sz="3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3600" i="1">
                            <a:latin typeface="Cambria Math" panose="02040503050406030204" pitchFamily="18" charset="0"/>
                          </a:rPr>
                          <m:t>𝑏</m:t>
                        </m:r>
                      </m:num>
                      <m:den>
                        <m:r>
                          <a:rPr lang="en-GB" sz="3600" i="1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GB" sz="3600" i="1">
                            <a:latin typeface="Cambria Math" panose="02040503050406030204" pitchFamily="18" charset="0"/>
                          </a:rPr>
                          <m:t>𝑎</m:t>
                        </m:r>
                      </m:den>
                    </m:f>
                  </m:oMath>
                </a14:m>
                <a:endParaRPr lang="en-US" sz="3600" dirty="0"/>
              </a:p>
              <a:p>
                <a:r>
                  <a:rPr lang="en-US" sz="3600" dirty="0"/>
                  <a:t>If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3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3600" i="1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p>
                        <m:r>
                          <a:rPr lang="en-GB" sz="36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3600" dirty="0"/>
                  <a:t>−4𝑎𝑐 &gt; 0, there are two solutions.</a:t>
                </a:r>
              </a:p>
              <a:p>
                <a:r>
                  <a:rPr lang="en-US" sz="3600" dirty="0"/>
                  <a:t>If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3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3600" i="1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p>
                        <m:r>
                          <a:rPr lang="en-GB" sz="36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3600" dirty="0"/>
                  <a:t>−4𝑎𝑐 = 0, there is one solution.</a:t>
                </a:r>
              </a:p>
              <a:p>
                <a:r>
                  <a:rPr lang="en-US" sz="3600" dirty="0"/>
                  <a:t>If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3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3600" i="1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p>
                        <m:r>
                          <a:rPr lang="en-GB" sz="36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3600" dirty="0"/>
                  <a:t>−4𝑎𝑐 &lt; 0, there are no real solutions.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1BEBDC1A-3B22-8B4B-9C6F-4D899AB5124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623" t="-4622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F3A42841-08EC-5841-A5E2-B1EF8E07D967}"/>
                  </a:ext>
                </a:extLst>
              </p:cNvPr>
              <p:cNvSpPr/>
              <p:nvPr/>
            </p:nvSpPr>
            <p:spPr>
              <a:xfrm>
                <a:off x="6546630" y="723703"/>
                <a:ext cx="3707682" cy="1014380"/>
              </a:xfrm>
              <a:prstGeom prst="rect">
                <a:avLst/>
              </a:prstGeom>
              <a:ln>
                <a:solidFill>
                  <a:srgbClr val="C00000"/>
                </a:solidFill>
              </a:ln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80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n-GB" sz="28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8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𝑏</m:t>
                          </m:r>
                        </m:num>
                        <m:den>
                          <m:r>
                            <a:rPr lang="en-GB" sz="28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sz="28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  <m:r>
                        <a:rPr lang="en-GB" sz="2800" i="1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±</m:t>
                      </m:r>
                      <m:f>
                        <m:fPr>
                          <m:ctrlPr>
                            <a:rPr lang="en-GB" sz="28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GB" sz="2800" i="1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en-GB" sz="2800" i="1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2800" i="1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𝑏</m:t>
                                  </m:r>
                                </m:e>
                                <m:sup>
                                  <m:r>
                                    <a:rPr lang="en-GB" sz="2800" i="1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GB" sz="2800" i="1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−4</m:t>
                              </m:r>
                              <m:r>
                                <a:rPr lang="en-GB" sz="2800" i="1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𝑎𝑐</m:t>
                              </m:r>
                            </m:e>
                          </m:rad>
                        </m:num>
                        <m:den>
                          <m:r>
                            <a:rPr lang="en-GB" sz="28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sz="28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</m:oMath>
                  </m:oMathPara>
                </a14:m>
                <a:endParaRPr lang="en-US" sz="2800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F3A42841-08EC-5841-A5E2-B1EF8E07D96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46630" y="723703"/>
                <a:ext cx="3707682" cy="101438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>
                <a:solidFill>
                  <a:srgbClr val="C00000"/>
                </a:solidFill>
              </a:ln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Frame 4">
            <a:extLst>
              <a:ext uri="{FF2B5EF4-FFF2-40B4-BE49-F238E27FC236}">
                <a16:creationId xmlns:a16="http://schemas.microsoft.com/office/drawing/2014/main" id="{26477420-E7AB-F344-978A-5132CBCFAB36}"/>
              </a:ext>
            </a:extLst>
          </p:cNvPr>
          <p:cNvSpPr/>
          <p:nvPr/>
        </p:nvSpPr>
        <p:spPr>
          <a:xfrm>
            <a:off x="1120729" y="3128673"/>
            <a:ext cx="1676400" cy="856855"/>
          </a:xfrm>
          <a:prstGeom prst="frame">
            <a:avLst>
              <a:gd name="adj1" fmla="val 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1098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000"/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 l="6000" t="4000" r="5000" b="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8E469C-287B-4FB7-A42E-5C05C843E7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</a:t>
            </a:r>
            <a:endParaRPr lang="en-A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D34B7329-505A-4A6E-B4CC-2C9BB722F8E1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AU" dirty="0">
                    <a:solidFill>
                      <a:schemeClr val="tx1"/>
                    </a:solidFill>
                  </a:rPr>
                  <a:t>Solve the equation 3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8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en-US" sz="2800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z</m:t>
                        </m:r>
                      </m:e>
                      <m:sup>
                        <m:r>
                          <a:rPr lang="en-US" sz="280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8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AU" dirty="0">
                    <a:solidFill>
                      <a:schemeClr val="tx1"/>
                    </a:solidFill>
                  </a:rPr>
                  <a:t>+5z+3=0.</a:t>
                </a:r>
              </a:p>
              <a:p>
                <a:r>
                  <a:rPr lang="en-AU" dirty="0">
                    <a:solidFill>
                      <a:schemeClr val="tx1"/>
                    </a:solidFill>
                  </a:rPr>
                  <a:t>Solution</a:t>
                </a:r>
              </a:p>
              <a:p>
                <a:r>
                  <a:rPr lang="en-AU" dirty="0">
                    <a:solidFill>
                      <a:schemeClr val="tx1"/>
                    </a:solidFill>
                  </a:rPr>
                  <a:t>Using the quadratic formula:</a:t>
                </a:r>
              </a:p>
              <a:p>
                <a:r>
                  <a:rPr lang="en-AU" dirty="0">
                    <a:solidFill>
                      <a:schemeClr val="tx1"/>
                    </a:solidFill>
                  </a:rPr>
                  <a:t>z=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AU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AU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5±</m:t>
                        </m:r>
                        <m:rad>
                          <m:radPr>
                            <m:degHide m:val="on"/>
                            <m:ctrlPr>
                              <a:rPr lang="en-AU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b="0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25−36</m:t>
                            </m:r>
                          </m:e>
                        </m:rad>
                      </m:num>
                      <m:den>
                        <m:r>
                          <a:rPr lang="en-US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6</m:t>
                        </m:r>
                      </m:den>
                    </m:f>
                    <m:r>
                      <a:rPr lang="en-US" b="0" i="0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AU" dirty="0">
                    <a:solidFill>
                      <a:schemeClr val="tx1"/>
                    </a:solidFill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AU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−5±</m:t>
                        </m:r>
                        <m:rad>
                          <m:radPr>
                            <m:degHide m:val="on"/>
                            <m:ctrlPr>
                              <a:rPr lang="en-AU" i="1" dirty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i="1" dirty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b="0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11</m:t>
                            </m:r>
                          </m:e>
                        </m:rad>
                      </m:num>
                      <m:den>
                        <m:r>
                          <a:rPr lang="en-US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6</m:t>
                        </m:r>
                      </m:den>
                    </m:f>
                    <m:r>
                      <a:rPr lang="en-US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b="0" i="0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AU" dirty="0">
                    <a:solidFill>
                      <a:schemeClr val="tx1"/>
                    </a:solidFill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AU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6</m:t>
                        </m:r>
                      </m:den>
                    </m:f>
                    <m:r>
                      <a:rPr lang="en-US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AU" dirty="0">
                    <a:solidFill>
                      <a:schemeClr val="tx1"/>
                    </a:solidFill>
                  </a:rPr>
                  <a:t>(− </a:t>
                </a:r>
                <a14:m>
                  <m:oMath xmlns:m="http://schemas.openxmlformats.org/officeDocument/2006/math">
                    <m:r>
                      <a:rPr lang="en-AU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5±</m:t>
                    </m:r>
                    <m:rad>
                      <m:radPr>
                        <m:degHide m:val="on"/>
                        <m:ctrlPr>
                          <a:rPr lang="en-AU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−11</m:t>
                        </m:r>
                      </m:e>
                    </m:rad>
                  </m:oMath>
                </a14:m>
                <a:r>
                  <a:rPr lang="en-AU" dirty="0">
                    <a:solidFill>
                      <a:schemeClr val="tx1"/>
                    </a:solidFill>
                  </a:rPr>
                  <a:t>i )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D34B7329-505A-4A6E-B4CC-2C9BB722F8E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4"/>
                <a:stretch>
                  <a:fillRect l="-1043" t="-2241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A132BBAE-B4DD-4A6B-B245-457519D80FDB}"/>
                  </a:ext>
                </a:extLst>
              </p:cNvPr>
              <p:cNvSpPr/>
              <p:nvPr/>
            </p:nvSpPr>
            <p:spPr>
              <a:xfrm>
                <a:off x="6546630" y="723703"/>
                <a:ext cx="3707682" cy="1014380"/>
              </a:xfrm>
              <a:prstGeom prst="rect">
                <a:avLst/>
              </a:prstGeom>
              <a:ln>
                <a:solidFill>
                  <a:srgbClr val="C00000"/>
                </a:solidFill>
              </a:ln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80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n-GB" sz="28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8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𝑏</m:t>
                          </m:r>
                        </m:num>
                        <m:den>
                          <m:r>
                            <a:rPr lang="en-GB" sz="28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sz="28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  <m:r>
                        <a:rPr lang="en-GB" sz="2800" i="1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±</m:t>
                      </m:r>
                      <m:f>
                        <m:fPr>
                          <m:ctrlPr>
                            <a:rPr lang="en-GB" sz="28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GB" sz="2800" i="1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en-GB" sz="2800" i="1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2800" i="1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𝑏</m:t>
                                  </m:r>
                                </m:e>
                                <m:sup>
                                  <m:r>
                                    <a:rPr lang="en-GB" sz="2800" i="1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GB" sz="2800" i="1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−4</m:t>
                              </m:r>
                              <m:r>
                                <a:rPr lang="en-GB" sz="2800" i="1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𝑎𝑐</m:t>
                              </m:r>
                            </m:e>
                          </m:rad>
                        </m:num>
                        <m:den>
                          <m:r>
                            <a:rPr lang="en-GB" sz="28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sz="28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</m:oMath>
                  </m:oMathPara>
                </a14:m>
                <a:endParaRPr lang="en-US" sz="2800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A132BBAE-B4DD-4A6B-B245-457519D80FD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46630" y="723703"/>
                <a:ext cx="3707682" cy="101438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>
                <a:solidFill>
                  <a:srgbClr val="C00000"/>
                </a:solidFill>
              </a:ln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974242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000"/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 l="6000" t="4000" r="5000" b="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8E469C-287B-4FB7-A42E-5C05C843E7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Section summary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D34B7329-505A-4A6E-B4CC-2C9BB722F8E1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Quadratic equations can be solved over the complex numbers using the same techniques as for the real numbers.</a:t>
                </a:r>
              </a:p>
              <a:p>
                <a:r>
                  <a:rPr lang="en-US" dirty="0"/>
                  <a:t>Two properties of complex numbers that are useful when solving equations:</a:t>
                </a:r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sz="2800" i="1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en-US" sz="2800" b="0" i="0" dirty="0" smtClean="0">
                            <a:latin typeface="Cambria Math" panose="02040503050406030204" pitchFamily="18" charset="0"/>
                          </a:rPr>
                          <m:t>z</m:t>
                        </m:r>
                      </m:e>
                      <m:sup>
                        <m:r>
                          <a:rPr lang="en-US" sz="2800" i="0" dirty="0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800" i="1" dirty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800" dirty="0"/>
                  <a:t>+</a:t>
                </a:r>
                <a:r>
                  <a:rPr lang="en-US" sz="2800" dirty="0">
                    <a:solidFill>
                      <a:srgbClr val="836967"/>
                    </a:solidFill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800" i="1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800" b="0" i="1" dirty="0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r>
                          <a:rPr lang="en-US" sz="2800" i="0" dirty="0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800" i="1" dirty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800" dirty="0"/>
                  <a:t>=</a:t>
                </a:r>
                <a:r>
                  <a:rPr lang="en-US" sz="2800" dirty="0">
                    <a:solidFill>
                      <a:srgbClr val="836967"/>
                    </a:solidFill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800" i="1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en-US" sz="2800" b="0" i="0" dirty="0" smtClean="0">
                            <a:latin typeface="Cambria Math" panose="02040503050406030204" pitchFamily="18" charset="0"/>
                          </a:rPr>
                          <m:t>z</m:t>
                        </m:r>
                      </m:e>
                      <m:sup>
                        <m:r>
                          <a:rPr lang="en-US" sz="2800" i="0" dirty="0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800" i="1" dirty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800" dirty="0"/>
                  <a:t>−</a:t>
                </a:r>
                <a:r>
                  <a:rPr lang="en-US" sz="2800" dirty="0">
                    <a:solidFill>
                      <a:srgbClr val="836967"/>
                    </a:solidFill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800" i="1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800" b="0" i="1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z="2800" b="0" i="1" dirty="0" smtClean="0">
                            <a:latin typeface="Cambria Math" panose="02040503050406030204" pitchFamily="18" charset="0"/>
                          </a:rPr>
                          <m:t>𝑎𝑖</m:t>
                        </m:r>
                        <m:r>
                          <a:rPr lang="en-US" sz="2800" b="0" i="1" dirty="0" smtClean="0"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sup>
                        <m:r>
                          <a:rPr lang="en-US" sz="2800" i="0" dirty="0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800" i="1" dirty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800" dirty="0"/>
                  <a:t>=(</a:t>
                </a:r>
                <a:r>
                  <a:rPr lang="en-US" sz="2800" dirty="0" err="1"/>
                  <a:t>z+</a:t>
                </a:r>
                <a:r>
                  <a:rPr lang="en-US" sz="2800" b="0" dirty="0"/>
                  <a:t> </a:t>
                </a:r>
                <a14:m>
                  <m:oMath xmlns:m="http://schemas.openxmlformats.org/officeDocument/2006/math">
                    <m:r>
                      <a:rPr lang="en-US" sz="2800" b="0" i="1" dirty="0" smtClean="0">
                        <a:latin typeface="Cambria Math" panose="02040503050406030204" pitchFamily="18" charset="0"/>
                      </a:rPr>
                      <m:t>𝑎𝑖</m:t>
                    </m:r>
                  </m:oMath>
                </a14:m>
                <a:r>
                  <a:rPr lang="en-US" sz="2800" dirty="0"/>
                  <a:t>)(z−</a:t>
                </a:r>
                <a:r>
                  <a:rPr lang="en-US" sz="2800" b="0" dirty="0"/>
                  <a:t> </a:t>
                </a:r>
                <a14:m>
                  <m:oMath xmlns:m="http://schemas.openxmlformats.org/officeDocument/2006/math">
                    <m:r>
                      <a:rPr lang="en-US" sz="2800" b="0" i="1" dirty="0" smtClean="0">
                        <a:latin typeface="Cambria Math" panose="02040503050406030204" pitchFamily="18" charset="0"/>
                      </a:rPr>
                      <m:t>𝑎𝑖</m:t>
                    </m:r>
                  </m:oMath>
                </a14:m>
                <a:r>
                  <a:rPr lang="en-US" sz="2800" dirty="0"/>
                  <a:t>)</a:t>
                </a:r>
              </a:p>
              <a:p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AU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</m:rad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=</a:t>
                </a:r>
                <a:r>
                  <a:rPr lang="en-US" dirty="0" err="1"/>
                  <a:t>i</a:t>
                </a:r>
                <a:r>
                  <a:rPr lang="en-AU" dirty="0"/>
                  <a:t>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AU" i="1" dirty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</m:rad>
                  </m:oMath>
                </a14:m>
                <a:r>
                  <a:rPr lang="en-US" dirty="0"/>
                  <a:t>, where a is a positive real </a:t>
                </a:r>
                <a:r>
                  <a:rPr lang="en-US"/>
                  <a:t>number.</a:t>
                </a:r>
                <a:endParaRPr lang="en-AU" dirty="0"/>
              </a:p>
              <a:p>
                <a:r>
                  <a:rPr lang="en-AU" dirty="0">
                    <a:hlinkClick r:id="rId4" tooltip="https://kahoot.it/challenge/01486709?challenge-id=866b7e2c-3a48-4847-852c-88711d5afe08_1633469320189"/>
                  </a:rPr>
                  <a:t>https://kahoot.it/challenge/01486709?challenge-id=866b7e2c-3a48-4847-852c-88711d5afe08_1633469320189</a:t>
                </a:r>
                <a:r>
                  <a:rPr lang="en-AU" dirty="0"/>
                  <a:t>​​​​​​​</a:t>
                </a:r>
              </a:p>
              <a:p>
                <a:endParaRPr lang="en-AU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D34B7329-505A-4A6E-B4CC-2C9BB722F8E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5"/>
                <a:stretch>
                  <a:fillRect l="-1043" t="-2241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458646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377</Words>
  <Application>Microsoft Office PowerPoint</Application>
  <PresentationFormat>Widescreen</PresentationFormat>
  <Paragraphs>46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Cambria Math</vt:lpstr>
      <vt:lpstr>Office Theme</vt:lpstr>
      <vt:lpstr>Solving equations over the complex numbers</vt:lpstr>
      <vt:lpstr>Sum of two squares</vt:lpstr>
      <vt:lpstr>Example </vt:lpstr>
      <vt:lpstr>Solution of quadratic equations</vt:lpstr>
      <vt:lpstr>Quadratic  formula</vt:lpstr>
      <vt:lpstr>Example </vt:lpstr>
      <vt:lpstr>Section summary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Solving equations over the complex numbers</dc:title>
  <dc:creator>Lyn ZHANG</dc:creator>
  <cp:lastModifiedBy>Lyn ZHANG</cp:lastModifiedBy>
  <cp:revision>5</cp:revision>
  <dcterms:created xsi:type="dcterms:W3CDTF">2021-07-27T22:43:25Z</dcterms:created>
  <dcterms:modified xsi:type="dcterms:W3CDTF">2021-10-05T21:29:25Z</dcterms:modified>
</cp:coreProperties>
</file>