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8" r:id="rId6"/>
    <p:sldId id="269" r:id="rId7"/>
    <p:sldId id="270" r:id="rId8"/>
    <p:sldId id="271" r:id="rId9"/>
    <p:sldId id="272" r:id="rId10"/>
    <p:sldId id="273" r:id="rId11"/>
    <p:sldId id="274" r:id="rId12"/>
    <p:sldId id="275" r:id="rId13"/>
    <p:sldId id="280" r:id="rId14"/>
    <p:sldId id="276" r:id="rId15"/>
    <p:sldId id="277" r:id="rId16"/>
    <p:sldId id="278"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yn ZHANG" initials="LZ" lastIdx="1" clrIdx="0">
    <p:extLst>
      <p:ext uri="{19B8F6BF-5375-455C-9EA6-DF929625EA0E}">
        <p15:presenceInfo xmlns:p15="http://schemas.microsoft.com/office/powerpoint/2012/main" userId="S::ZHL@wssc.vic.edu.au::9591ced2-a8a0-4e81-8cbe-a10a6a06e3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4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D9CBC-10FA-46A8-BE2F-245D37D089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2FFD85F-801D-4325-967B-0CA3FDEF87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BC6F308E-ACA6-4708-AE5B-F1C7E59886D3}"/>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5" name="Footer Placeholder 4">
            <a:extLst>
              <a:ext uri="{FF2B5EF4-FFF2-40B4-BE49-F238E27FC236}">
                <a16:creationId xmlns:a16="http://schemas.microsoft.com/office/drawing/2014/main" id="{BEA12F2E-04F3-4A1A-BB6A-6BD7FC9D169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E89567C-0684-44AE-BF7B-C53E67D29E73}"/>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19039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9BBC-819B-464B-A341-325F043F3723}"/>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F7E725C-936D-4148-BECA-FA22693041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E694C4A-3823-46A5-A4A3-68E552D0AD4B}"/>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5" name="Footer Placeholder 4">
            <a:extLst>
              <a:ext uri="{FF2B5EF4-FFF2-40B4-BE49-F238E27FC236}">
                <a16:creationId xmlns:a16="http://schemas.microsoft.com/office/drawing/2014/main" id="{9BBE7408-9E61-4664-99DC-810B3CD3F3D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97E1EDF-7896-4995-BAAA-50F7463A73E7}"/>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1017813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3830CE-A18D-4469-B5EA-816413DDDC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D36B304-BAA2-4BAF-9803-200A9BB420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9C20853-74FF-4382-A4E3-7960602A762A}"/>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5" name="Footer Placeholder 4">
            <a:extLst>
              <a:ext uri="{FF2B5EF4-FFF2-40B4-BE49-F238E27FC236}">
                <a16:creationId xmlns:a16="http://schemas.microsoft.com/office/drawing/2014/main" id="{341D7DBF-C5F4-4F76-95EC-77FBEDE997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00F06FF-9CCF-452A-8050-B9228972B978}"/>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2006841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8206-CCB2-4D45-A0CA-0BF34383829D}"/>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C0CF1DB-3FB1-4986-800A-98E2EFADAB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FF7FD52-563F-4D9A-BA48-576E434325B4}"/>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5" name="Footer Placeholder 4">
            <a:extLst>
              <a:ext uri="{FF2B5EF4-FFF2-40B4-BE49-F238E27FC236}">
                <a16:creationId xmlns:a16="http://schemas.microsoft.com/office/drawing/2014/main" id="{6D1A9528-F8E8-4992-99BD-B399B4BCA50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28496F0-8825-4348-9C2C-633DCEBDFDD0}"/>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352190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179B3-64EC-407F-B91A-FEF77E7554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4278044-26A6-4D79-9883-3C3F940916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831683-AF10-4C69-AF00-432B2EC62BDA}"/>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5" name="Footer Placeholder 4">
            <a:extLst>
              <a:ext uri="{FF2B5EF4-FFF2-40B4-BE49-F238E27FC236}">
                <a16:creationId xmlns:a16="http://schemas.microsoft.com/office/drawing/2014/main" id="{80FC378E-FD43-4DE8-8458-B17B769E8BD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CE9BBAE-24F4-4526-ADD2-1F7FB63F1DE3}"/>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99537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65D0B-1240-4397-A7D4-14B83B3191C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DF5F5D0-28DE-4E96-AA10-47ECBA5290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BD2CDD0-FF3E-487F-BB82-54891BB34E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4036D9CD-FB6A-40D0-97F1-EB97C020A447}"/>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6" name="Footer Placeholder 5">
            <a:extLst>
              <a:ext uri="{FF2B5EF4-FFF2-40B4-BE49-F238E27FC236}">
                <a16:creationId xmlns:a16="http://schemas.microsoft.com/office/drawing/2014/main" id="{83010D81-C09F-4D3F-931F-7983717D3B1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DA4889B-05D4-4DCE-9FF5-E78EBEC7B806}"/>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1997182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1AA28-32E5-4E46-AF1B-FCBECA419DCB}"/>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73E5488-E809-4914-ADCD-5443961B63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AE966E-5CEC-4CB5-9072-F3A097F9D2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D84894CB-8A5B-4D44-92C4-8C0BF1659C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C980AD-43A7-4749-B18A-EBE5858D82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BB3D52B-EB7E-44F1-8162-7A8887EBDC07}"/>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8" name="Footer Placeholder 7">
            <a:extLst>
              <a:ext uri="{FF2B5EF4-FFF2-40B4-BE49-F238E27FC236}">
                <a16:creationId xmlns:a16="http://schemas.microsoft.com/office/drawing/2014/main" id="{D4B96C1F-015B-4D8A-A89D-FA0485E0A92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F4A3BA7-E8C2-495E-892A-9C658F57E777}"/>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604916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743D0-8BFF-4AA2-9BB7-57A5A64E55F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DC8FB01-B0C0-441B-87C4-3DFB44528F5E}"/>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4" name="Footer Placeholder 3">
            <a:extLst>
              <a:ext uri="{FF2B5EF4-FFF2-40B4-BE49-F238E27FC236}">
                <a16:creationId xmlns:a16="http://schemas.microsoft.com/office/drawing/2014/main" id="{B997FB21-7130-4EE8-BE9E-F2B6507CB614}"/>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99BDE55-6BE5-4CD7-ACD9-DEB2BABEAA36}"/>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259971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511DFA-4BCE-4466-B90B-FE61D336FF0B}"/>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3" name="Footer Placeholder 2">
            <a:extLst>
              <a:ext uri="{FF2B5EF4-FFF2-40B4-BE49-F238E27FC236}">
                <a16:creationId xmlns:a16="http://schemas.microsoft.com/office/drawing/2014/main" id="{87FFFEAD-3026-4D0D-B0BB-3E698DA3D566}"/>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0182EC1-258F-496C-97B6-8D57303C6264}"/>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2334835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DF892-B5E5-43F6-8775-E0964AEC23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BD9ABD3-B20B-4CB8-A943-DE5D013218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A6DAB3F-022F-4BEA-96FB-B8AE1814A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C0849F-751D-447A-83BC-2A7C62C8DDE4}"/>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6" name="Footer Placeholder 5">
            <a:extLst>
              <a:ext uri="{FF2B5EF4-FFF2-40B4-BE49-F238E27FC236}">
                <a16:creationId xmlns:a16="http://schemas.microsoft.com/office/drawing/2014/main" id="{74383B42-7B73-4B1B-8DE4-835E1FF2C7C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92DB961-F20A-4087-B2CA-AB82DE56C3F3}"/>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223103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6443B-ABE5-477F-BE9A-2355DC69AB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881A20B-909E-4681-A309-678B12705B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F496CBC-A51B-43F2-9FA7-7B491BD55F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A663DD-2308-4F74-91D6-358EB587F069}"/>
              </a:ext>
            </a:extLst>
          </p:cNvPr>
          <p:cNvSpPr>
            <a:spLocks noGrp="1"/>
          </p:cNvSpPr>
          <p:nvPr>
            <p:ph type="dt" sz="half" idx="10"/>
          </p:nvPr>
        </p:nvSpPr>
        <p:spPr/>
        <p:txBody>
          <a:bodyPr/>
          <a:lstStyle/>
          <a:p>
            <a:fld id="{C0E70E45-B09C-428B-8522-943F41E87A78}" type="datetimeFigureOut">
              <a:rPr lang="en-AU" smtClean="0"/>
              <a:t>28/07/2021</a:t>
            </a:fld>
            <a:endParaRPr lang="en-AU"/>
          </a:p>
        </p:txBody>
      </p:sp>
      <p:sp>
        <p:nvSpPr>
          <p:cNvPr id="6" name="Footer Placeholder 5">
            <a:extLst>
              <a:ext uri="{FF2B5EF4-FFF2-40B4-BE49-F238E27FC236}">
                <a16:creationId xmlns:a16="http://schemas.microsoft.com/office/drawing/2014/main" id="{45B161B6-81E1-48EF-B557-6A87532B1FB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56CE9C-53EC-4401-88CE-35CB1258DB4E}"/>
              </a:ext>
            </a:extLst>
          </p:cNvPr>
          <p:cNvSpPr>
            <a:spLocks noGrp="1"/>
          </p:cNvSpPr>
          <p:nvPr>
            <p:ph type="sldNum" sz="quarter" idx="12"/>
          </p:nvPr>
        </p:nvSpPr>
        <p:spPr/>
        <p:txBody>
          <a:bodyPr/>
          <a:lstStyle/>
          <a:p>
            <a:fld id="{47F895E4-160B-4AF8-A821-C01BD5065B55}" type="slidenum">
              <a:rPr lang="en-AU" smtClean="0"/>
              <a:t>‹#›</a:t>
            </a:fld>
            <a:endParaRPr lang="en-AU"/>
          </a:p>
        </p:txBody>
      </p:sp>
    </p:spTree>
    <p:extLst>
      <p:ext uri="{BB962C8B-B14F-4D97-AF65-F5344CB8AC3E}">
        <p14:creationId xmlns:p14="http://schemas.microsoft.com/office/powerpoint/2010/main" val="422862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814A84-CEA0-441D-BCE6-165D12CF3D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46E3A6C-1790-478B-94F5-870C200840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4FB71FB-E769-473B-92DB-83AAF58D05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70E45-B09C-428B-8522-943F41E87A78}" type="datetimeFigureOut">
              <a:rPr lang="en-AU" smtClean="0"/>
              <a:t>28/07/2021</a:t>
            </a:fld>
            <a:endParaRPr lang="en-AU"/>
          </a:p>
        </p:txBody>
      </p:sp>
      <p:sp>
        <p:nvSpPr>
          <p:cNvPr id="5" name="Footer Placeholder 4">
            <a:extLst>
              <a:ext uri="{FF2B5EF4-FFF2-40B4-BE49-F238E27FC236}">
                <a16:creationId xmlns:a16="http://schemas.microsoft.com/office/drawing/2014/main" id="{F5E96F10-A076-446F-972E-1F805C8014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4BEB9AD5-409A-4A04-A405-E41D1A6721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F895E4-160B-4AF8-A821-C01BD5065B55}" type="slidenum">
              <a:rPr lang="en-AU" smtClean="0"/>
              <a:t>‹#›</a:t>
            </a:fld>
            <a:endParaRPr lang="en-AU"/>
          </a:p>
        </p:txBody>
      </p:sp>
    </p:spTree>
    <p:extLst>
      <p:ext uri="{BB962C8B-B14F-4D97-AF65-F5344CB8AC3E}">
        <p14:creationId xmlns:p14="http://schemas.microsoft.com/office/powerpoint/2010/main" val="988288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abiusmaximus.com/2016/11/02/good-news-about-polar-bears/"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hyperlink" Target="http://oer.physics.manchester.ac.uk/Math2/Notes/Notes/Notesse2.xht"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2BD8A-F987-4F4B-B7D8-B663168A35EA}"/>
              </a:ext>
            </a:extLst>
          </p:cNvPr>
          <p:cNvSpPr>
            <a:spLocks noGrp="1"/>
          </p:cNvSpPr>
          <p:nvPr>
            <p:ph type="ctrTitle"/>
          </p:nvPr>
        </p:nvSpPr>
        <p:spPr/>
        <p:txBody>
          <a:bodyPr/>
          <a:lstStyle/>
          <a:p>
            <a:r>
              <a:rPr lang="en-US" dirty="0"/>
              <a:t>Polar form of a complex number</a:t>
            </a:r>
            <a:endParaRPr lang="en-AU" dirty="0"/>
          </a:p>
        </p:txBody>
      </p:sp>
      <p:sp>
        <p:nvSpPr>
          <p:cNvPr id="3" name="Subtitle 2">
            <a:extLst>
              <a:ext uri="{FF2B5EF4-FFF2-40B4-BE49-F238E27FC236}">
                <a16:creationId xmlns:a16="http://schemas.microsoft.com/office/drawing/2014/main" id="{AE42339D-49B8-478D-87EC-EE863FA1366E}"/>
              </a:ext>
            </a:extLst>
          </p:cNvPr>
          <p:cNvSpPr>
            <a:spLocks noGrp="1"/>
          </p:cNvSpPr>
          <p:nvPr>
            <p:ph type="subTitle" idx="1"/>
          </p:nvPr>
        </p:nvSpPr>
        <p:spPr/>
        <p:txBody>
          <a:bodyPr/>
          <a:lstStyle/>
          <a:p>
            <a:r>
              <a:rPr lang="en-US" dirty="0"/>
              <a:t>16E</a:t>
            </a:r>
            <a:endParaRPr lang="en-AU" dirty="0"/>
          </a:p>
        </p:txBody>
      </p:sp>
    </p:spTree>
    <p:extLst>
      <p:ext uri="{BB962C8B-B14F-4D97-AF65-F5344CB8AC3E}">
        <p14:creationId xmlns:p14="http://schemas.microsoft.com/office/powerpoint/2010/main" val="480037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a:xfrm>
            <a:off x="838200" y="365125"/>
            <a:ext cx="10515600" cy="738461"/>
          </a:xfrm>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1" y="1095374"/>
                <a:ext cx="5833241" cy="5179301"/>
              </a:xfrm>
            </p:spPr>
            <p:txBody>
              <a:bodyPr>
                <a:normAutofit fontScale="77500" lnSpcReduction="20000"/>
              </a:bodyPr>
              <a:lstStyle/>
              <a:p>
                <a:pPr>
                  <a:lnSpc>
                    <a:spcPct val="120000"/>
                  </a:lnSpc>
                </a:pPr>
                <a:r>
                  <a:rPr lang="en-AU" dirty="0"/>
                  <a:t>Express each of the following complex numbers in polar form:</a:t>
                </a:r>
              </a:p>
              <a:p>
                <a:pPr>
                  <a:lnSpc>
                    <a:spcPct val="120000"/>
                  </a:lnSpc>
                </a:pPr>
                <a:r>
                  <a:rPr lang="en-AU" dirty="0"/>
                  <a:t>z=1+</a:t>
                </a:r>
                <a14:m>
                  <m:oMath xmlns:m="http://schemas.openxmlformats.org/officeDocument/2006/math">
                    <m:rad>
                      <m:radPr>
                        <m:degHide m:val="on"/>
                        <m:ctrlPr>
                          <a:rPr lang="en-AU" i="1" dirty="0" smtClean="0">
                            <a:solidFill>
                              <a:schemeClr val="tx1"/>
                            </a:solidFill>
                            <a:latin typeface="Cambria Math" panose="02040503050406030204" pitchFamily="18" charset="0"/>
                          </a:rPr>
                        </m:ctrlPr>
                      </m:radPr>
                      <m:deg/>
                      <m:e>
                        <m:r>
                          <a:rPr lang="en-AU" dirty="0" smtClean="0">
                            <a:solidFill>
                              <a:schemeClr val="tx1"/>
                            </a:solidFill>
                            <a:latin typeface="Cambria Math" panose="02040503050406030204" pitchFamily="18" charset="0"/>
                          </a:rPr>
                          <m:t>3</m:t>
                        </m:r>
                      </m:e>
                    </m:rad>
                  </m:oMath>
                </a14:m>
                <a:r>
                  <a:rPr lang="en-AU" dirty="0" err="1">
                    <a:solidFill>
                      <a:schemeClr val="tx1"/>
                    </a:solidFill>
                  </a:rPr>
                  <a:t>i</a:t>
                </a:r>
                <a:endParaRPr lang="en-AU" dirty="0"/>
              </a:p>
              <a:p>
                <a:pPr>
                  <a:lnSpc>
                    <a:spcPct val="120000"/>
                  </a:lnSpc>
                </a:pPr>
                <a:r>
                  <a:rPr lang="en-AU" dirty="0"/>
                  <a:t>We have x=1 and y=</a:t>
                </a:r>
                <a:r>
                  <a:rPr lang="en-AU" dirty="0">
                    <a:solidFill>
                      <a:schemeClr val="tx1"/>
                    </a:solidFill>
                  </a:rPr>
                  <a:t> </a:t>
                </a:r>
                <a14:m>
                  <m:oMath xmlns:m="http://schemas.openxmlformats.org/officeDocument/2006/math">
                    <m:rad>
                      <m:radPr>
                        <m:degHide m:val="on"/>
                        <m:ctrlPr>
                          <a:rPr lang="en-AU" i="1" dirty="0" smtClean="0">
                            <a:solidFill>
                              <a:schemeClr val="tx1"/>
                            </a:solidFill>
                            <a:latin typeface="Cambria Math" panose="02040503050406030204" pitchFamily="18" charset="0"/>
                          </a:rPr>
                        </m:ctrlPr>
                      </m:radPr>
                      <m:deg/>
                      <m:e>
                        <m:r>
                          <a:rPr lang="en-AU" dirty="0" smtClean="0">
                            <a:solidFill>
                              <a:schemeClr val="tx1"/>
                            </a:solidFill>
                            <a:latin typeface="Cambria Math" panose="02040503050406030204" pitchFamily="18" charset="0"/>
                          </a:rPr>
                          <m:t>3</m:t>
                        </m:r>
                      </m:e>
                    </m:rad>
                  </m:oMath>
                </a14:m>
                <a:r>
                  <a:rPr lang="en-AU" dirty="0"/>
                  <a:t>, giving</a:t>
                </a:r>
              </a:p>
              <a:p>
                <a:pPr>
                  <a:lnSpc>
                    <a:spcPct val="120000"/>
                  </a:lnSpc>
                </a:pPr>
                <a:r>
                  <a:rPr lang="en-US" dirty="0">
                    <a:solidFill>
                      <a:schemeClr val="tx1"/>
                    </a:solidFill>
                  </a:rPr>
                  <a:t>r=</a:t>
                </a:r>
                <a14:m>
                  <m:oMath xmlns:m="http://schemas.openxmlformats.org/officeDocument/2006/math">
                    <m:rad>
                      <m:radPr>
                        <m:degHide m:val="on"/>
                        <m:ctrlPr>
                          <a:rPr lang="en-US" i="1" dirty="0" smtClean="0">
                            <a:solidFill>
                              <a:schemeClr val="tx1"/>
                            </a:solidFill>
                            <a:latin typeface="Cambria Math" panose="02040503050406030204" pitchFamily="18" charset="0"/>
                          </a:rPr>
                        </m:ctrlPr>
                      </m:radPr>
                      <m:deg/>
                      <m:e>
                        <m:sSup>
                          <m:sSupPr>
                            <m:ctrlPr>
                              <a:rPr lang="en-US" i="1" dirty="0" smtClean="0">
                                <a:solidFill>
                                  <a:schemeClr val="tx1"/>
                                </a:solidFill>
                                <a:latin typeface="Cambria Math" panose="02040503050406030204" pitchFamily="18" charset="0"/>
                              </a:rPr>
                            </m:ctrlPr>
                          </m:sSupPr>
                          <m:e>
                            <m:r>
                              <a:rPr lang="en-US" i="1" dirty="0" smtClean="0">
                                <a:solidFill>
                                  <a:schemeClr val="tx1"/>
                                </a:solidFill>
                                <a:latin typeface="Cambria Math" panose="02040503050406030204" pitchFamily="18" charset="0"/>
                              </a:rPr>
                              <m:t>𝑥</m:t>
                            </m:r>
                          </m:e>
                          <m:sup>
                            <m:r>
                              <a:rPr lang="en-US" i="0" dirty="0" smtClean="0">
                                <a:solidFill>
                                  <a:schemeClr val="tx1"/>
                                </a:solidFill>
                                <a:latin typeface="Cambria Math" panose="02040503050406030204" pitchFamily="18" charset="0"/>
                              </a:rPr>
                              <m:t>2</m:t>
                            </m:r>
                          </m:sup>
                        </m:sSup>
                        <m:r>
                          <a:rPr lang="en-US" i="0" dirty="0" smtClean="0">
                            <a:solidFill>
                              <a:schemeClr val="tx1"/>
                            </a:solidFill>
                            <a:latin typeface="Cambria Math" panose="02040503050406030204" pitchFamily="18" charset="0"/>
                          </a:rPr>
                          <m:t>+</m:t>
                        </m:r>
                        <m:sSup>
                          <m:sSupPr>
                            <m:ctrlPr>
                              <a:rPr lang="en-US" i="1" dirty="0" smtClean="0">
                                <a:solidFill>
                                  <a:schemeClr val="tx1"/>
                                </a:solidFill>
                                <a:latin typeface="Cambria Math" panose="02040503050406030204" pitchFamily="18" charset="0"/>
                              </a:rPr>
                            </m:ctrlPr>
                          </m:sSupPr>
                          <m:e>
                            <m:r>
                              <a:rPr lang="en-US" i="1" dirty="0" smtClean="0">
                                <a:solidFill>
                                  <a:schemeClr val="tx1"/>
                                </a:solidFill>
                                <a:latin typeface="Cambria Math" panose="02040503050406030204" pitchFamily="18" charset="0"/>
                              </a:rPr>
                              <m:t>𝑦</m:t>
                            </m:r>
                          </m:e>
                          <m:sup>
                            <m:r>
                              <a:rPr lang="en-US" i="0" dirty="0" smtClean="0">
                                <a:solidFill>
                                  <a:schemeClr val="tx1"/>
                                </a:solidFill>
                                <a:latin typeface="Cambria Math" panose="02040503050406030204" pitchFamily="18" charset="0"/>
                              </a:rPr>
                              <m:t>2</m:t>
                            </m:r>
                          </m:sup>
                        </m:sSup>
                      </m:e>
                    </m:rad>
                    <m:r>
                      <a:rPr lang="en-US" i="1" dirty="0" smtClean="0">
                        <a:solidFill>
                          <a:schemeClr val="tx1"/>
                        </a:solidFill>
                        <a:latin typeface="Cambria Math" panose="02040503050406030204" pitchFamily="18" charset="0"/>
                      </a:rPr>
                      <m:t> </m:t>
                    </m:r>
                  </m:oMath>
                </a14:m>
                <a:r>
                  <a:rPr lang="en-AU" dirty="0"/>
                  <a:t>=</a:t>
                </a:r>
                <a:r>
                  <a:rPr lang="en-US" dirty="0">
                    <a:solidFill>
                      <a:schemeClr val="tx1"/>
                    </a:solidFill>
                  </a:rPr>
                  <a:t> </a:t>
                </a:r>
                <a14:m>
                  <m:oMath xmlns:m="http://schemas.openxmlformats.org/officeDocument/2006/math">
                    <m:rad>
                      <m:radPr>
                        <m:degHide m:val="on"/>
                        <m:ctrlPr>
                          <a:rPr lang="en-US" i="1" dirty="0" smtClean="0">
                            <a:solidFill>
                              <a:schemeClr val="tx1"/>
                            </a:solidFill>
                            <a:latin typeface="Cambria Math" panose="02040503050406030204" pitchFamily="18" charset="0"/>
                          </a:rPr>
                        </m:ctrlPr>
                      </m:radPr>
                      <m:deg/>
                      <m:e>
                        <m:r>
                          <a:rPr lang="en-US" b="0" i="1" dirty="0" smtClean="0">
                            <a:solidFill>
                              <a:schemeClr val="tx1"/>
                            </a:solidFill>
                            <a:latin typeface="Cambria Math" panose="02040503050406030204" pitchFamily="18" charset="0"/>
                          </a:rPr>
                          <m:t>1</m:t>
                        </m:r>
                        <m:r>
                          <a:rPr lang="en-US" i="0"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3</m:t>
                        </m:r>
                      </m:e>
                    </m:rad>
                    <m:r>
                      <a:rPr lang="en-US" i="1" dirty="0" smtClean="0">
                        <a:solidFill>
                          <a:schemeClr val="tx1"/>
                        </a:solidFill>
                        <a:latin typeface="Cambria Math" panose="02040503050406030204" pitchFamily="18" charset="0"/>
                      </a:rPr>
                      <m:t> </m:t>
                    </m:r>
                  </m:oMath>
                </a14:m>
                <a:r>
                  <a:rPr lang="en-AU" dirty="0"/>
                  <a:t>=2</a:t>
                </a:r>
              </a:p>
              <a:p>
                <a:pPr>
                  <a:lnSpc>
                    <a:spcPct val="120000"/>
                  </a:lnSpc>
                </a:pPr>
                <a:r>
                  <a:rPr lang="en-AU" dirty="0"/>
                  <a:t>The point z=1+</a:t>
                </a:r>
                <a:r>
                  <a:rPr lang="en-AU" dirty="0">
                    <a:solidFill>
                      <a:schemeClr val="tx1"/>
                    </a:solidFill>
                  </a:rPr>
                  <a:t> </a:t>
                </a:r>
                <a14:m>
                  <m:oMath xmlns:m="http://schemas.openxmlformats.org/officeDocument/2006/math">
                    <m:rad>
                      <m:radPr>
                        <m:degHide m:val="on"/>
                        <m:ctrlPr>
                          <a:rPr lang="en-AU" i="1" dirty="0" smtClean="0">
                            <a:solidFill>
                              <a:schemeClr val="tx1"/>
                            </a:solidFill>
                            <a:latin typeface="Cambria Math" panose="02040503050406030204" pitchFamily="18" charset="0"/>
                          </a:rPr>
                        </m:ctrlPr>
                      </m:radPr>
                      <m:deg/>
                      <m:e>
                        <m:r>
                          <a:rPr lang="en-AU" dirty="0" smtClean="0">
                            <a:solidFill>
                              <a:schemeClr val="tx1"/>
                            </a:solidFill>
                            <a:latin typeface="Cambria Math" panose="02040503050406030204" pitchFamily="18" charset="0"/>
                          </a:rPr>
                          <m:t>3</m:t>
                        </m:r>
                      </m:e>
                    </m:rad>
                  </m:oMath>
                </a14:m>
                <a:r>
                  <a:rPr lang="en-AU" dirty="0" err="1"/>
                  <a:t>i</a:t>
                </a:r>
                <a:r>
                  <a:rPr lang="en-AU" dirty="0"/>
                  <a:t> is in the 1st quadrant, and so 0&lt;</a:t>
                </a:r>
                <a:r>
                  <a:rPr lang="el-GR" dirty="0"/>
                  <a:t>θ&lt;</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2</m:t>
                        </m:r>
                      </m:den>
                    </m:f>
                    <m:r>
                      <a:rPr lang="en-US" i="1" dirty="0">
                        <a:solidFill>
                          <a:schemeClr val="tx1"/>
                        </a:solidFill>
                        <a:latin typeface="Cambria Math" panose="02040503050406030204" pitchFamily="18" charset="0"/>
                      </a:rPr>
                      <m:t> </m:t>
                    </m:r>
                  </m:oMath>
                </a14:m>
                <a:r>
                  <a:rPr lang="el-GR" dirty="0"/>
                  <a:t>.</a:t>
                </a:r>
              </a:p>
              <a:p>
                <a:pPr>
                  <a:lnSpc>
                    <a:spcPct val="120000"/>
                  </a:lnSpc>
                </a:pPr>
                <a:r>
                  <a:rPr lang="en-AU" dirty="0"/>
                  <a:t>Cos</a:t>
                </a:r>
                <a:r>
                  <a:rPr lang="el-GR" dirty="0"/>
                  <a:t>θ =</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𝑥</m:t>
                        </m:r>
                      </m:num>
                      <m:den>
                        <m:r>
                          <m:rPr>
                            <m:sty m:val="p"/>
                          </m:rPr>
                          <a:rPr lang="en-US" b="0" i="0" dirty="0" smtClean="0">
                            <a:solidFill>
                              <a:schemeClr val="tx1"/>
                            </a:solidFill>
                            <a:latin typeface="Cambria Math" panose="02040503050406030204" pitchFamily="18" charset="0"/>
                          </a:rPr>
                          <m:t>r</m:t>
                        </m:r>
                      </m:den>
                    </m:f>
                    <m:r>
                      <a:rPr lang="en-US" i="1" dirty="0">
                        <a:solidFill>
                          <a:schemeClr val="tx1"/>
                        </a:solidFill>
                        <a:latin typeface="Cambria Math" panose="02040503050406030204" pitchFamily="18" charset="0"/>
                      </a:rPr>
                      <m:t> </m:t>
                    </m:r>
                  </m:oMath>
                </a14:m>
                <a:r>
                  <a:rPr lang="en-AU" dirty="0"/>
                  <a:t> =</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1</m:t>
                        </m:r>
                      </m:num>
                      <m:den>
                        <m:r>
                          <a:rPr lang="en-US" b="0" i="0" dirty="0" smtClean="0">
                            <a:solidFill>
                              <a:schemeClr val="tx1"/>
                            </a:solidFill>
                            <a:latin typeface="Cambria Math" panose="02040503050406030204" pitchFamily="18" charset="0"/>
                          </a:rPr>
                          <m:t>2</m:t>
                        </m:r>
                      </m:den>
                    </m:f>
                    <m:r>
                      <a:rPr lang="en-US" i="1" dirty="0">
                        <a:solidFill>
                          <a:schemeClr val="tx1"/>
                        </a:solidFill>
                        <a:latin typeface="Cambria Math" panose="02040503050406030204" pitchFamily="18" charset="0"/>
                      </a:rPr>
                      <m:t> </m:t>
                    </m:r>
                  </m:oMath>
                </a14:m>
                <a:r>
                  <a:rPr lang="en-AU" dirty="0"/>
                  <a:t>   And   Sin</a:t>
                </a:r>
                <a:r>
                  <a:rPr lang="el-GR" dirty="0"/>
                  <a:t>θ</a:t>
                </a:r>
                <a:r>
                  <a:rPr lang="en-US" dirty="0"/>
                  <a:t> </a:t>
                </a:r>
                <a:r>
                  <a:rPr lang="en-AU" dirty="0"/>
                  <a:t>=</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𝑦</m:t>
                        </m:r>
                      </m:num>
                      <m:den>
                        <m:r>
                          <m:rPr>
                            <m:sty m:val="p"/>
                          </m:rPr>
                          <a:rPr lang="en-US" b="0" i="0" dirty="0" smtClean="0">
                            <a:solidFill>
                              <a:schemeClr val="tx1"/>
                            </a:solidFill>
                            <a:latin typeface="Cambria Math" panose="02040503050406030204" pitchFamily="18" charset="0"/>
                          </a:rPr>
                          <m:t>r</m:t>
                        </m:r>
                      </m:den>
                    </m:f>
                    <m:r>
                      <a:rPr lang="en-US" i="1" dirty="0">
                        <a:solidFill>
                          <a:schemeClr val="tx1"/>
                        </a:solidFill>
                        <a:latin typeface="Cambria Math" panose="02040503050406030204" pitchFamily="18" charset="0"/>
                      </a:rPr>
                      <m:t> </m:t>
                    </m:r>
                  </m:oMath>
                </a14:m>
                <a:r>
                  <a:rPr lang="en-AU" dirty="0"/>
                  <a:t> =</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ad>
                          <m:radPr>
                            <m:degHide m:val="on"/>
                            <m:ctrlPr>
                              <a:rPr lang="en-AU" i="1" dirty="0" smtClean="0">
                                <a:solidFill>
                                  <a:schemeClr val="tx1"/>
                                </a:solidFill>
                                <a:latin typeface="Cambria Math" panose="02040503050406030204" pitchFamily="18" charset="0"/>
                              </a:rPr>
                            </m:ctrlPr>
                          </m:radPr>
                          <m:deg/>
                          <m:e>
                            <m:r>
                              <a:rPr lang="en-AU" dirty="0" smtClean="0">
                                <a:solidFill>
                                  <a:schemeClr val="tx1"/>
                                </a:solidFill>
                                <a:latin typeface="Cambria Math" panose="02040503050406030204" pitchFamily="18" charset="0"/>
                              </a:rPr>
                              <m:t>3</m:t>
                            </m:r>
                          </m:e>
                        </m:rad>
                      </m:num>
                      <m:den>
                        <m:r>
                          <a:rPr lang="en-US" b="0" i="0" dirty="0" smtClean="0">
                            <a:solidFill>
                              <a:schemeClr val="tx1"/>
                            </a:solidFill>
                            <a:latin typeface="Cambria Math" panose="02040503050406030204" pitchFamily="18" charset="0"/>
                          </a:rPr>
                          <m:t>2</m:t>
                        </m:r>
                      </m:den>
                    </m:f>
                    <m:r>
                      <a:rPr lang="en-US" i="1" dirty="0">
                        <a:solidFill>
                          <a:schemeClr val="tx1"/>
                        </a:solidFill>
                        <a:latin typeface="Cambria Math" panose="02040503050406030204" pitchFamily="18" charset="0"/>
                      </a:rPr>
                      <m:t> </m:t>
                    </m:r>
                  </m:oMath>
                </a14:m>
                <a:endParaRPr lang="en-AU" dirty="0"/>
              </a:p>
              <a:p>
                <a:pPr>
                  <a:lnSpc>
                    <a:spcPct val="120000"/>
                  </a:lnSpc>
                </a:pPr>
                <a:r>
                  <a:rPr lang="en-AU" dirty="0"/>
                  <a:t>Hence </a:t>
                </a:r>
                <a:r>
                  <a:rPr lang="el-GR" dirty="0"/>
                  <a:t>θ=</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l-GR" dirty="0"/>
                  <a:t> </a:t>
                </a:r>
                <a:r>
                  <a:rPr lang="en-AU" dirty="0"/>
                  <a:t>and therefore</a:t>
                </a:r>
              </a:p>
              <a:p>
                <a:pPr>
                  <a:lnSpc>
                    <a:spcPct val="120000"/>
                  </a:lnSpc>
                </a:pPr>
                <a:r>
                  <a:rPr lang="en-AU" dirty="0"/>
                  <a:t>z=1+</a:t>
                </a:r>
                <a14:m>
                  <m:oMath xmlns:m="http://schemas.openxmlformats.org/officeDocument/2006/math">
                    <m:rad>
                      <m:radPr>
                        <m:degHide m:val="on"/>
                        <m:ctrlPr>
                          <a:rPr lang="en-AU" i="1" dirty="0" smtClean="0">
                            <a:solidFill>
                              <a:schemeClr val="tx1"/>
                            </a:solidFill>
                            <a:latin typeface="Cambria Math" panose="02040503050406030204" pitchFamily="18" charset="0"/>
                          </a:rPr>
                        </m:ctrlPr>
                      </m:radPr>
                      <m:deg/>
                      <m:e>
                        <m:r>
                          <a:rPr lang="en-AU" dirty="0" smtClean="0">
                            <a:solidFill>
                              <a:schemeClr val="tx1"/>
                            </a:solidFill>
                            <a:latin typeface="Cambria Math" panose="02040503050406030204" pitchFamily="18" charset="0"/>
                          </a:rPr>
                          <m:t>3</m:t>
                        </m:r>
                      </m:e>
                    </m:rad>
                  </m:oMath>
                </a14:m>
                <a:r>
                  <a:rPr lang="en-AU" dirty="0">
                    <a:solidFill>
                      <a:schemeClr val="tx1"/>
                    </a:solidFill>
                  </a:rPr>
                  <a:t>i</a:t>
                </a:r>
                <a:r>
                  <a:rPr lang="en-AU" dirty="0"/>
                  <a:t>=2cis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l-GR" dirty="0"/>
                  <a:t>)</a:t>
                </a:r>
              </a:p>
            </p:txBody>
          </p:sp>
        </mc:Choice>
        <mc:Fallback xmlns="">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xfrm>
                <a:off x="-1" y="1095374"/>
                <a:ext cx="5833241" cy="5179301"/>
              </a:xfrm>
              <a:blipFill>
                <a:blip r:embed="rId4"/>
                <a:stretch>
                  <a:fillRect l="-1149" t="-824" r="-1881"/>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09DC328E-1FE4-4347-ACB8-61045F653AA8}"/>
                  </a:ext>
                </a:extLst>
              </p:cNvPr>
              <p:cNvSpPr txBox="1">
                <a:spLocks/>
              </p:cNvSpPr>
              <p:nvPr/>
            </p:nvSpPr>
            <p:spPr>
              <a:xfrm>
                <a:off x="6096000" y="1103585"/>
                <a:ext cx="6096000" cy="517930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AU" dirty="0"/>
                  <a:t>Express each of the following complex numbers in polar form:</a:t>
                </a:r>
              </a:p>
              <a:p>
                <a:pPr>
                  <a:lnSpc>
                    <a:spcPct val="120000"/>
                  </a:lnSpc>
                </a:pPr>
                <a:r>
                  <a:rPr lang="en-AU" dirty="0"/>
                  <a:t>z=2−2i</a:t>
                </a:r>
              </a:p>
              <a:p>
                <a:pPr>
                  <a:lnSpc>
                    <a:spcPct val="120000"/>
                  </a:lnSpc>
                </a:pPr>
                <a:r>
                  <a:rPr lang="en-AU" dirty="0"/>
                  <a:t>We have x=2 and y=−2, giving</a:t>
                </a:r>
              </a:p>
              <a:p>
                <a:pPr>
                  <a:lnSpc>
                    <a:spcPct val="120000"/>
                  </a:lnSpc>
                </a:pPr>
                <a:r>
                  <a:rPr lang="en-US" dirty="0">
                    <a:solidFill>
                      <a:schemeClr val="tx1"/>
                    </a:solidFill>
                  </a:rPr>
                  <a:t>r=</a:t>
                </a:r>
                <a14:m>
                  <m:oMath xmlns:m="http://schemas.openxmlformats.org/officeDocument/2006/math">
                    <m:rad>
                      <m:radPr>
                        <m:degHide m:val="on"/>
                        <m:ctrlPr>
                          <a:rPr lang="en-US" i="1" dirty="0" smtClean="0">
                            <a:solidFill>
                              <a:schemeClr val="tx1"/>
                            </a:solidFill>
                            <a:latin typeface="Cambria Math" panose="02040503050406030204" pitchFamily="18" charset="0"/>
                          </a:rPr>
                        </m:ctrlPr>
                      </m:radPr>
                      <m:deg/>
                      <m:e>
                        <m:sSup>
                          <m:sSupPr>
                            <m:ctrlPr>
                              <a:rPr lang="en-US" i="1" dirty="0" smtClean="0">
                                <a:solidFill>
                                  <a:schemeClr val="tx1"/>
                                </a:solidFill>
                                <a:latin typeface="Cambria Math" panose="02040503050406030204" pitchFamily="18" charset="0"/>
                              </a:rPr>
                            </m:ctrlPr>
                          </m:sSupPr>
                          <m:e>
                            <m:r>
                              <a:rPr lang="en-US" i="1" dirty="0" smtClean="0">
                                <a:solidFill>
                                  <a:schemeClr val="tx1"/>
                                </a:solidFill>
                                <a:latin typeface="Cambria Math" panose="02040503050406030204" pitchFamily="18" charset="0"/>
                              </a:rPr>
                              <m:t>𝑥</m:t>
                            </m:r>
                          </m:e>
                          <m:sup>
                            <m:r>
                              <a:rPr lang="en-US" i="0" dirty="0" smtClean="0">
                                <a:solidFill>
                                  <a:schemeClr val="tx1"/>
                                </a:solidFill>
                                <a:latin typeface="Cambria Math" panose="02040503050406030204" pitchFamily="18" charset="0"/>
                              </a:rPr>
                              <m:t>2</m:t>
                            </m:r>
                          </m:sup>
                        </m:sSup>
                        <m:r>
                          <a:rPr lang="en-US" i="0" dirty="0" smtClean="0">
                            <a:solidFill>
                              <a:schemeClr val="tx1"/>
                            </a:solidFill>
                            <a:latin typeface="Cambria Math" panose="02040503050406030204" pitchFamily="18" charset="0"/>
                          </a:rPr>
                          <m:t>+</m:t>
                        </m:r>
                        <m:sSup>
                          <m:sSupPr>
                            <m:ctrlPr>
                              <a:rPr lang="en-US" i="1" dirty="0" smtClean="0">
                                <a:solidFill>
                                  <a:schemeClr val="tx1"/>
                                </a:solidFill>
                                <a:latin typeface="Cambria Math" panose="02040503050406030204" pitchFamily="18" charset="0"/>
                              </a:rPr>
                            </m:ctrlPr>
                          </m:sSupPr>
                          <m:e>
                            <m:r>
                              <a:rPr lang="en-US" i="1" dirty="0" smtClean="0">
                                <a:solidFill>
                                  <a:schemeClr val="tx1"/>
                                </a:solidFill>
                                <a:latin typeface="Cambria Math" panose="02040503050406030204" pitchFamily="18" charset="0"/>
                              </a:rPr>
                              <m:t>𝑦</m:t>
                            </m:r>
                          </m:e>
                          <m:sup>
                            <m:r>
                              <a:rPr lang="en-US" i="0" dirty="0" smtClean="0">
                                <a:solidFill>
                                  <a:schemeClr val="tx1"/>
                                </a:solidFill>
                                <a:latin typeface="Cambria Math" panose="02040503050406030204" pitchFamily="18" charset="0"/>
                              </a:rPr>
                              <m:t>2</m:t>
                            </m:r>
                          </m:sup>
                        </m:sSup>
                      </m:e>
                    </m:rad>
                    <m:r>
                      <a:rPr lang="en-US" i="1" dirty="0" smtClean="0">
                        <a:solidFill>
                          <a:schemeClr val="tx1"/>
                        </a:solidFill>
                        <a:latin typeface="Cambria Math" panose="02040503050406030204" pitchFamily="18" charset="0"/>
                      </a:rPr>
                      <m:t> </m:t>
                    </m:r>
                  </m:oMath>
                </a14:m>
                <a:r>
                  <a:rPr lang="en-AU" dirty="0"/>
                  <a:t>=</a:t>
                </a:r>
                <a:r>
                  <a:rPr lang="en-US" dirty="0">
                    <a:solidFill>
                      <a:schemeClr val="tx1"/>
                    </a:solidFill>
                  </a:rPr>
                  <a:t> </a:t>
                </a:r>
                <a14:m>
                  <m:oMath xmlns:m="http://schemas.openxmlformats.org/officeDocument/2006/math">
                    <m:rad>
                      <m:radPr>
                        <m:degHide m:val="on"/>
                        <m:ctrlPr>
                          <a:rPr lang="en-US" i="1" dirty="0" smtClean="0">
                            <a:solidFill>
                              <a:schemeClr val="tx1"/>
                            </a:solidFill>
                            <a:latin typeface="Cambria Math" panose="02040503050406030204" pitchFamily="18" charset="0"/>
                          </a:rPr>
                        </m:ctrlPr>
                      </m:radPr>
                      <m:deg/>
                      <m:e>
                        <m:r>
                          <a:rPr lang="en-US" b="0" i="1" dirty="0" smtClean="0">
                            <a:solidFill>
                              <a:schemeClr val="tx1"/>
                            </a:solidFill>
                            <a:latin typeface="Cambria Math" panose="02040503050406030204" pitchFamily="18" charset="0"/>
                          </a:rPr>
                          <m:t>4</m:t>
                        </m:r>
                        <m:r>
                          <a:rPr lang="en-US" i="0"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4</m:t>
                        </m:r>
                      </m:e>
                    </m:rad>
                    <m:r>
                      <a:rPr lang="en-US" i="1" dirty="0" smtClean="0">
                        <a:solidFill>
                          <a:schemeClr val="tx1"/>
                        </a:solidFill>
                        <a:latin typeface="Cambria Math" panose="02040503050406030204" pitchFamily="18" charset="0"/>
                      </a:rPr>
                      <m:t> </m:t>
                    </m:r>
                  </m:oMath>
                </a14:m>
                <a:r>
                  <a:rPr lang="en-AU" dirty="0"/>
                  <a:t>=2</a:t>
                </a:r>
                <a14:m>
                  <m:oMath xmlns:m="http://schemas.openxmlformats.org/officeDocument/2006/math">
                    <m:rad>
                      <m:radPr>
                        <m:degHide m:val="on"/>
                        <m:ctrlPr>
                          <a:rPr lang="en-AU" i="1" dirty="0" smtClean="0">
                            <a:solidFill>
                              <a:schemeClr val="tx1"/>
                            </a:solidFill>
                            <a:latin typeface="Cambria Math" panose="02040503050406030204" pitchFamily="18" charset="0"/>
                          </a:rPr>
                        </m:ctrlPr>
                      </m:radPr>
                      <m:deg/>
                      <m:e>
                        <m:r>
                          <a:rPr lang="en-US" b="0" i="0" dirty="0" smtClean="0">
                            <a:solidFill>
                              <a:schemeClr val="tx1"/>
                            </a:solidFill>
                            <a:latin typeface="Cambria Math" panose="02040503050406030204" pitchFamily="18" charset="0"/>
                          </a:rPr>
                          <m:t>2</m:t>
                        </m:r>
                      </m:e>
                    </m:rad>
                  </m:oMath>
                </a14:m>
                <a:endParaRPr lang="en-AU" dirty="0"/>
              </a:p>
              <a:p>
                <a:pPr>
                  <a:lnSpc>
                    <a:spcPct val="120000"/>
                  </a:lnSpc>
                </a:pPr>
                <a:r>
                  <a:rPr lang="en-AU" dirty="0"/>
                  <a:t>The point z=2−2i is in the 4th quadrant, and so −</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2</m:t>
                        </m:r>
                      </m:den>
                    </m:f>
                    <m:r>
                      <a:rPr lang="en-US" i="1" dirty="0">
                        <a:solidFill>
                          <a:schemeClr val="tx1"/>
                        </a:solidFill>
                        <a:latin typeface="Cambria Math" panose="02040503050406030204" pitchFamily="18" charset="0"/>
                      </a:rPr>
                      <m:t> </m:t>
                    </m:r>
                  </m:oMath>
                </a14:m>
                <a:r>
                  <a:rPr lang="el-GR" dirty="0"/>
                  <a:t>&lt;θ&lt;0.</a:t>
                </a:r>
              </a:p>
              <a:p>
                <a:pPr>
                  <a:lnSpc>
                    <a:spcPct val="120000"/>
                  </a:lnSpc>
                </a:pPr>
                <a:r>
                  <a:rPr lang="en-AU" dirty="0"/>
                  <a:t>Cos</a:t>
                </a:r>
                <a:r>
                  <a:rPr lang="el-GR" dirty="0"/>
                  <a:t>θ =</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𝑥</m:t>
                        </m:r>
                      </m:num>
                      <m:den>
                        <m:r>
                          <m:rPr>
                            <m:sty m:val="p"/>
                          </m:rPr>
                          <a:rPr lang="en-US" b="0" i="0" dirty="0" smtClean="0">
                            <a:solidFill>
                              <a:schemeClr val="tx1"/>
                            </a:solidFill>
                            <a:latin typeface="Cambria Math" panose="02040503050406030204" pitchFamily="18" charset="0"/>
                          </a:rPr>
                          <m:t>r</m:t>
                        </m:r>
                      </m:den>
                    </m:f>
                    <m:r>
                      <a:rPr lang="en-US" i="1" dirty="0">
                        <a:solidFill>
                          <a:schemeClr val="tx1"/>
                        </a:solidFill>
                        <a:latin typeface="Cambria Math" panose="02040503050406030204" pitchFamily="18" charset="0"/>
                      </a:rPr>
                      <m:t> </m:t>
                    </m:r>
                  </m:oMath>
                </a14:m>
                <a:r>
                  <a:rPr lang="en-AU" dirty="0"/>
                  <a:t> =</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1</m:t>
                        </m:r>
                      </m:num>
                      <m:den>
                        <m:rad>
                          <m:radPr>
                            <m:degHide m:val="on"/>
                            <m:ctrlPr>
                              <a:rPr lang="en-AU" i="1" dirty="0" smtClean="0">
                                <a:solidFill>
                                  <a:schemeClr val="tx1"/>
                                </a:solidFill>
                                <a:latin typeface="Cambria Math" panose="02040503050406030204" pitchFamily="18" charset="0"/>
                              </a:rPr>
                            </m:ctrlPr>
                          </m:radPr>
                          <m:deg/>
                          <m:e>
                            <m:r>
                              <a:rPr lang="en-US" b="0" i="0" dirty="0" smtClean="0">
                                <a:solidFill>
                                  <a:schemeClr val="tx1"/>
                                </a:solidFill>
                                <a:latin typeface="Cambria Math" panose="02040503050406030204" pitchFamily="18" charset="0"/>
                              </a:rPr>
                              <m:t>2</m:t>
                            </m:r>
                          </m:e>
                        </m:rad>
                      </m:den>
                    </m:f>
                    <m:r>
                      <a:rPr lang="en-US" i="1" dirty="0">
                        <a:solidFill>
                          <a:schemeClr val="tx1"/>
                        </a:solidFill>
                        <a:latin typeface="Cambria Math" panose="02040503050406030204" pitchFamily="18" charset="0"/>
                      </a:rPr>
                      <m:t> </m:t>
                    </m:r>
                  </m:oMath>
                </a14:m>
                <a:r>
                  <a:rPr lang="en-AU" dirty="0"/>
                  <a:t>   And   Sin</a:t>
                </a:r>
                <a:r>
                  <a:rPr lang="el-GR" dirty="0"/>
                  <a:t>θ</a:t>
                </a:r>
                <a:r>
                  <a:rPr lang="en-US" dirty="0"/>
                  <a:t> </a:t>
                </a:r>
                <a:r>
                  <a:rPr lang="en-AU" dirty="0"/>
                  <a:t>=</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𝑦</m:t>
                        </m:r>
                      </m:num>
                      <m:den>
                        <m:r>
                          <m:rPr>
                            <m:sty m:val="p"/>
                          </m:rPr>
                          <a:rPr lang="en-US" b="0" i="0" dirty="0" smtClean="0">
                            <a:solidFill>
                              <a:schemeClr val="tx1"/>
                            </a:solidFill>
                            <a:latin typeface="Cambria Math" panose="02040503050406030204" pitchFamily="18" charset="0"/>
                          </a:rPr>
                          <m:t>r</m:t>
                        </m:r>
                      </m:den>
                    </m:f>
                    <m:r>
                      <a:rPr lang="en-US" i="1" dirty="0">
                        <a:solidFill>
                          <a:schemeClr val="tx1"/>
                        </a:solidFill>
                        <a:latin typeface="Cambria Math" panose="02040503050406030204" pitchFamily="18" charset="0"/>
                      </a:rPr>
                      <m:t> </m:t>
                    </m:r>
                  </m:oMath>
                </a14:m>
                <a:r>
                  <a:rPr lang="en-AU" dirty="0"/>
                  <a:t> =</a:t>
                </a:r>
                <a:r>
                  <a:rPr lang="en-US" dirty="0">
                    <a:solidFill>
                      <a:schemeClr val="tx1"/>
                    </a:solidFill>
                  </a:rPr>
                  <a:t> </a:t>
                </a:r>
                <a:r>
                  <a:rPr lang="en-AU" dirty="0"/>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1</m:t>
                        </m:r>
                      </m:num>
                      <m:den>
                        <m:rad>
                          <m:radPr>
                            <m:degHide m:val="on"/>
                            <m:ctrlPr>
                              <a:rPr lang="en-AU" i="1" dirty="0" smtClean="0">
                                <a:solidFill>
                                  <a:schemeClr val="tx1"/>
                                </a:solidFill>
                                <a:latin typeface="Cambria Math" panose="02040503050406030204" pitchFamily="18" charset="0"/>
                              </a:rPr>
                            </m:ctrlPr>
                          </m:radPr>
                          <m:deg/>
                          <m:e>
                            <m:r>
                              <a:rPr lang="en-US" b="0" i="0" dirty="0" smtClean="0">
                                <a:solidFill>
                                  <a:schemeClr val="tx1"/>
                                </a:solidFill>
                                <a:latin typeface="Cambria Math" panose="02040503050406030204" pitchFamily="18" charset="0"/>
                              </a:rPr>
                              <m:t>2</m:t>
                            </m:r>
                          </m:e>
                        </m:rad>
                      </m:den>
                    </m:f>
                    <m:r>
                      <a:rPr lang="en-US" i="1" dirty="0">
                        <a:solidFill>
                          <a:schemeClr val="tx1"/>
                        </a:solidFill>
                        <a:latin typeface="Cambria Math" panose="02040503050406030204" pitchFamily="18" charset="0"/>
                      </a:rPr>
                      <m:t> </m:t>
                    </m:r>
                  </m:oMath>
                </a14:m>
                <a:endParaRPr lang="en-AU" dirty="0"/>
              </a:p>
              <a:p>
                <a:pPr>
                  <a:lnSpc>
                    <a:spcPct val="120000"/>
                  </a:lnSpc>
                </a:pPr>
                <a:r>
                  <a:rPr lang="en-AU" dirty="0"/>
                  <a:t>Hence </a:t>
                </a:r>
                <a:r>
                  <a:rPr lang="el-GR" dirty="0"/>
                  <a:t>θ=−</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4</m:t>
                        </m:r>
                      </m:den>
                    </m:f>
                  </m:oMath>
                </a14:m>
                <a:r>
                  <a:rPr lang="el-GR" dirty="0"/>
                  <a:t> </a:t>
                </a:r>
                <a:r>
                  <a:rPr lang="en-AU" dirty="0"/>
                  <a:t>and therefore</a:t>
                </a:r>
              </a:p>
              <a:p>
                <a:pPr>
                  <a:lnSpc>
                    <a:spcPct val="120000"/>
                  </a:lnSpc>
                </a:pPr>
                <a:r>
                  <a:rPr lang="en-AU" dirty="0"/>
                  <a:t>z=2−2i=2</a:t>
                </a:r>
                <a:r>
                  <a:rPr lang="en-AU" dirty="0">
                    <a:solidFill>
                      <a:schemeClr val="tx1"/>
                    </a:solidFill>
                  </a:rPr>
                  <a:t> </a:t>
                </a:r>
                <a14:m>
                  <m:oMath xmlns:m="http://schemas.openxmlformats.org/officeDocument/2006/math">
                    <m:rad>
                      <m:radPr>
                        <m:degHide m:val="on"/>
                        <m:ctrlPr>
                          <a:rPr lang="en-AU" i="1" dirty="0" smtClean="0">
                            <a:solidFill>
                              <a:schemeClr val="tx1"/>
                            </a:solidFill>
                            <a:latin typeface="Cambria Math" panose="02040503050406030204" pitchFamily="18" charset="0"/>
                          </a:rPr>
                        </m:ctrlPr>
                      </m:radPr>
                      <m:deg/>
                      <m:e>
                        <m:r>
                          <a:rPr lang="en-US" b="0" i="0" dirty="0" smtClean="0">
                            <a:solidFill>
                              <a:schemeClr val="tx1"/>
                            </a:solidFill>
                            <a:latin typeface="Cambria Math" panose="02040503050406030204" pitchFamily="18" charset="0"/>
                          </a:rPr>
                          <m:t>2</m:t>
                        </m:r>
                      </m:e>
                    </m:rad>
                    <m:r>
                      <a:rPr lang="en-US" b="0" i="1" dirty="0" smtClean="0">
                        <a:solidFill>
                          <a:schemeClr val="tx1"/>
                        </a:solidFill>
                        <a:latin typeface="Cambria Math" panose="02040503050406030204" pitchFamily="18" charset="0"/>
                      </a:rPr>
                      <m:t> </m:t>
                    </m:r>
                  </m:oMath>
                </a14:m>
                <a:r>
                  <a:rPr lang="en-AU" dirty="0"/>
                  <a:t>cis (−</a:t>
                </a: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4</m:t>
                        </m:r>
                      </m:den>
                    </m:f>
                  </m:oMath>
                </a14:m>
                <a:r>
                  <a:rPr lang="el-GR" dirty="0"/>
                  <a:t> )</a:t>
                </a:r>
                <a:endParaRPr lang="en-AU" dirty="0"/>
              </a:p>
            </p:txBody>
          </p:sp>
        </mc:Choice>
        <mc:Fallback xmlns="">
          <p:sp>
            <p:nvSpPr>
              <p:cNvPr id="4" name="Content Placeholder 2">
                <a:extLst>
                  <a:ext uri="{FF2B5EF4-FFF2-40B4-BE49-F238E27FC236}">
                    <a16:creationId xmlns:a16="http://schemas.microsoft.com/office/drawing/2014/main" id="{09DC328E-1FE4-4347-ACB8-61045F653AA8}"/>
                  </a:ext>
                </a:extLst>
              </p:cNvPr>
              <p:cNvSpPr txBox="1">
                <a:spLocks noRot="1" noChangeAspect="1" noMove="1" noResize="1" noEditPoints="1" noAdjustHandles="1" noChangeArrowheads="1" noChangeShapeType="1" noTextEdit="1"/>
              </p:cNvSpPr>
              <p:nvPr/>
            </p:nvSpPr>
            <p:spPr>
              <a:xfrm>
                <a:off x="6096000" y="1103585"/>
                <a:ext cx="6096000" cy="5179301"/>
              </a:xfrm>
              <a:prstGeom prst="rect">
                <a:avLst/>
              </a:prstGeom>
              <a:blipFill>
                <a:blip r:embed="rId5"/>
                <a:stretch>
                  <a:fillRect l="-1100" t="-824" r="-1900"/>
                </a:stretch>
              </a:blipFill>
            </p:spPr>
            <p:txBody>
              <a:bodyPr/>
              <a:lstStyle/>
              <a:p>
                <a:r>
                  <a:rPr lang="en-AU">
                    <a:noFill/>
                  </a:rPr>
                  <a:t> </a:t>
                </a:r>
              </a:p>
            </p:txBody>
          </p:sp>
        </mc:Fallback>
      </mc:AlternateContent>
    </p:spTree>
    <p:extLst>
      <p:ext uri="{BB962C8B-B14F-4D97-AF65-F5344CB8AC3E}">
        <p14:creationId xmlns:p14="http://schemas.microsoft.com/office/powerpoint/2010/main" val="373371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4">
                                            <p:txEl>
                                              <p:pRg st="0" end="0"/>
                                            </p:txEl>
                                          </p:spTgt>
                                        </p:tgtEl>
                                        <p:attrNameLst>
                                          <p:attrName>style.visibility</p:attrName>
                                        </p:attrNameLst>
                                      </p:cBhvr>
                                      <p:to>
                                        <p:strVal val="visible"/>
                                      </p:to>
                                    </p:set>
                                    <p:anim calcmode="lin" valueType="num">
                                      <p:cBhvr additive="base">
                                        <p:cTn id="4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 end="1"/>
                                            </p:txEl>
                                          </p:spTgt>
                                        </p:tgtEl>
                                        <p:attrNameLst>
                                          <p:attrName>style.visibility</p:attrName>
                                        </p:attrNameLst>
                                      </p:cBhvr>
                                      <p:to>
                                        <p:strVal val="visible"/>
                                      </p:to>
                                    </p:set>
                                    <p:anim calcmode="lin" valueType="num">
                                      <p:cBhvr additive="base">
                                        <p:cTn id="5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4">
                                            <p:txEl>
                                              <p:pRg st="2" end="2"/>
                                            </p:txEl>
                                          </p:spTgt>
                                        </p:tgtEl>
                                        <p:attrNameLst>
                                          <p:attrName>style.visibility</p:attrName>
                                        </p:attrNameLst>
                                      </p:cBhvr>
                                      <p:to>
                                        <p:strVal val="visible"/>
                                      </p:to>
                                    </p:set>
                                    <p:anim calcmode="lin" valueType="num">
                                      <p:cBhvr additive="base">
                                        <p:cTn id="5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
                                            <p:txEl>
                                              <p:pRg st="3" end="3"/>
                                            </p:txEl>
                                          </p:spTgt>
                                        </p:tgtEl>
                                        <p:attrNameLst>
                                          <p:attrName>style.visibility</p:attrName>
                                        </p:attrNameLst>
                                      </p:cBhvr>
                                      <p:to>
                                        <p:strVal val="visible"/>
                                      </p:to>
                                    </p:set>
                                    <p:anim calcmode="lin" valueType="num">
                                      <p:cBhvr additive="base">
                                        <p:cTn id="6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4" end="4"/>
                                            </p:txEl>
                                          </p:spTgt>
                                        </p:tgtEl>
                                        <p:attrNameLst>
                                          <p:attrName>style.visibility</p:attrName>
                                        </p:attrNameLst>
                                      </p:cBhvr>
                                      <p:to>
                                        <p:strVal val="visible"/>
                                      </p:to>
                                    </p:set>
                                    <p:anim calcmode="lin" valueType="num">
                                      <p:cBhvr additive="base">
                                        <p:cTn id="6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4">
                                            <p:txEl>
                                              <p:pRg st="5" end="5"/>
                                            </p:txEl>
                                          </p:spTgt>
                                        </p:tgtEl>
                                        <p:attrNameLst>
                                          <p:attrName>style.visibility</p:attrName>
                                        </p:attrNameLst>
                                      </p:cBhvr>
                                      <p:to>
                                        <p:strVal val="visible"/>
                                      </p:to>
                                    </p:set>
                                    <p:anim calcmode="lin" valueType="num">
                                      <p:cBhvr additive="base">
                                        <p:cTn id="7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4">
                                            <p:txEl>
                                              <p:pRg st="6" end="6"/>
                                            </p:txEl>
                                          </p:spTgt>
                                        </p:tgtEl>
                                        <p:attrNameLst>
                                          <p:attrName>style.visibility</p:attrName>
                                        </p:attrNameLst>
                                      </p:cBhvr>
                                      <p:to>
                                        <p:strVal val="visible"/>
                                      </p:to>
                                    </p:set>
                                    <p:anim calcmode="lin" valueType="num">
                                      <p:cBhvr additive="base">
                                        <p:cTn id="7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4">
                                            <p:txEl>
                                              <p:pRg st="7" end="7"/>
                                            </p:txEl>
                                          </p:spTgt>
                                        </p:tgtEl>
                                        <p:attrNameLst>
                                          <p:attrName>style.visibility</p:attrName>
                                        </p:attrNameLst>
                                      </p:cBhvr>
                                      <p:to>
                                        <p:strVal val="visible"/>
                                      </p:to>
                                    </p:set>
                                    <p:anim calcmode="lin" valueType="num">
                                      <p:cBhvr additive="base">
                                        <p:cTn id="8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p:txBody>
              <a:bodyPr>
                <a:normAutofit/>
              </a:bodyPr>
              <a:lstStyle/>
              <a:p>
                <a:r>
                  <a:rPr lang="en-AU" sz="3200" dirty="0"/>
                  <a:t>Express z=2cis (−</a:t>
                </a:r>
                <a:r>
                  <a:rPr lang="en-US" sz="3200" dirty="0">
                    <a:solidFill>
                      <a:schemeClr val="tx1"/>
                    </a:solidFill>
                  </a:rPr>
                  <a:t> </a:t>
                </a:r>
                <a14:m>
                  <m:oMath xmlns:m="http://schemas.openxmlformats.org/officeDocument/2006/math">
                    <m:f>
                      <m:fPr>
                        <m:ctrlPr>
                          <a:rPr lang="en-US" sz="3200" i="1" dirty="0" smtClean="0">
                            <a:solidFill>
                              <a:schemeClr val="tx1"/>
                            </a:solidFill>
                            <a:latin typeface="Cambria Math" panose="02040503050406030204" pitchFamily="18" charset="0"/>
                          </a:rPr>
                        </m:ctrlPr>
                      </m:fPr>
                      <m:num>
                        <m:r>
                          <a:rPr lang="en-US" sz="3200" b="0" i="1" dirty="0" smtClean="0">
                            <a:solidFill>
                              <a:schemeClr val="tx1"/>
                            </a:solidFill>
                            <a:latin typeface="Cambria Math" panose="02040503050406030204" pitchFamily="18" charset="0"/>
                          </a:rPr>
                          <m:t>2</m:t>
                        </m:r>
                        <m:r>
                          <a:rPr lang="en-US" sz="3200" i="1" dirty="0">
                            <a:solidFill>
                              <a:schemeClr val="tx1"/>
                            </a:solidFill>
                            <a:latin typeface="Cambria Math" panose="02040503050406030204" pitchFamily="18" charset="0"/>
                          </a:rPr>
                          <m:t>𝜋</m:t>
                        </m:r>
                      </m:num>
                      <m:den>
                        <m:r>
                          <a:rPr lang="en-US" sz="3200" b="0" i="0" dirty="0" smtClean="0">
                            <a:solidFill>
                              <a:schemeClr val="tx1"/>
                            </a:solidFill>
                            <a:latin typeface="Cambria Math" panose="02040503050406030204" pitchFamily="18" charset="0"/>
                          </a:rPr>
                          <m:t>3</m:t>
                        </m:r>
                      </m:den>
                    </m:f>
                  </m:oMath>
                </a14:m>
                <a:r>
                  <a:rPr lang="el-GR" sz="3200" dirty="0"/>
                  <a:t> ) </a:t>
                </a:r>
                <a:r>
                  <a:rPr lang="en-AU" sz="3200" dirty="0"/>
                  <a:t>in Cartesian form.</a:t>
                </a:r>
              </a:p>
              <a:p>
                <a:r>
                  <a:rPr lang="en-AU" sz="3200" dirty="0"/>
                  <a:t>Solution</a:t>
                </a:r>
              </a:p>
              <a:p>
                <a:r>
                  <a:rPr lang="en-AU" sz="3200" dirty="0"/>
                  <a:t>x=</a:t>
                </a:r>
                <a:r>
                  <a:rPr lang="en-AU" sz="3200" dirty="0" err="1"/>
                  <a:t>rcos</a:t>
                </a:r>
                <a:r>
                  <a:rPr lang="el-GR" sz="3200" dirty="0"/>
                  <a:t>θ=2</a:t>
                </a:r>
                <a:r>
                  <a:rPr lang="en-AU" sz="3200" dirty="0"/>
                  <a:t>cos(−</a:t>
                </a:r>
                <a:r>
                  <a:rPr lang="en-US" sz="3200" dirty="0">
                    <a:solidFill>
                      <a:schemeClr val="tx1"/>
                    </a:solidFill>
                  </a:rPr>
                  <a:t> </a:t>
                </a:r>
                <a14:m>
                  <m:oMath xmlns:m="http://schemas.openxmlformats.org/officeDocument/2006/math">
                    <m:f>
                      <m:fPr>
                        <m:ctrlPr>
                          <a:rPr lang="en-US" sz="3200" i="1" dirty="0" smtClean="0">
                            <a:solidFill>
                              <a:schemeClr val="tx1"/>
                            </a:solidFill>
                            <a:latin typeface="Cambria Math" panose="02040503050406030204" pitchFamily="18" charset="0"/>
                          </a:rPr>
                        </m:ctrlPr>
                      </m:fPr>
                      <m:num>
                        <m:r>
                          <a:rPr lang="en-US" sz="3200" b="0" i="1" dirty="0" smtClean="0">
                            <a:solidFill>
                              <a:schemeClr val="tx1"/>
                            </a:solidFill>
                            <a:latin typeface="Cambria Math" panose="02040503050406030204" pitchFamily="18" charset="0"/>
                          </a:rPr>
                          <m:t>2</m:t>
                        </m:r>
                        <m:r>
                          <a:rPr lang="en-US" sz="3200" i="1" dirty="0">
                            <a:solidFill>
                              <a:schemeClr val="tx1"/>
                            </a:solidFill>
                            <a:latin typeface="Cambria Math" panose="02040503050406030204" pitchFamily="18" charset="0"/>
                          </a:rPr>
                          <m:t>𝜋</m:t>
                        </m:r>
                      </m:num>
                      <m:den>
                        <m:r>
                          <a:rPr lang="en-US" sz="3200" b="0" i="0" dirty="0" smtClean="0">
                            <a:solidFill>
                              <a:schemeClr val="tx1"/>
                            </a:solidFill>
                            <a:latin typeface="Cambria Math" panose="02040503050406030204" pitchFamily="18" charset="0"/>
                          </a:rPr>
                          <m:t>3</m:t>
                        </m:r>
                      </m:den>
                    </m:f>
                  </m:oMath>
                </a14:m>
                <a:r>
                  <a:rPr lang="el-GR" sz="3200" dirty="0"/>
                  <a:t> )=2×(−</a:t>
                </a:r>
                <a:r>
                  <a:rPr lang="en-US" sz="3200" dirty="0">
                    <a:solidFill>
                      <a:schemeClr val="tx1"/>
                    </a:solidFill>
                  </a:rPr>
                  <a:t> </a:t>
                </a:r>
                <a14:m>
                  <m:oMath xmlns:m="http://schemas.openxmlformats.org/officeDocument/2006/math">
                    <m:f>
                      <m:fPr>
                        <m:ctrlPr>
                          <a:rPr lang="en-US" sz="3200" i="1" dirty="0" smtClean="0">
                            <a:solidFill>
                              <a:schemeClr val="tx1"/>
                            </a:solidFill>
                            <a:latin typeface="Cambria Math" panose="02040503050406030204" pitchFamily="18" charset="0"/>
                          </a:rPr>
                        </m:ctrlPr>
                      </m:fPr>
                      <m:num>
                        <m:r>
                          <a:rPr lang="en-US" sz="3200" b="0" i="1" dirty="0" smtClean="0">
                            <a:solidFill>
                              <a:schemeClr val="tx1"/>
                            </a:solidFill>
                            <a:latin typeface="Cambria Math" panose="02040503050406030204" pitchFamily="18" charset="0"/>
                          </a:rPr>
                          <m:t>1</m:t>
                        </m:r>
                      </m:num>
                      <m:den>
                        <m:r>
                          <a:rPr lang="en-US" sz="3200" b="0" i="0" dirty="0" smtClean="0">
                            <a:solidFill>
                              <a:schemeClr val="tx1"/>
                            </a:solidFill>
                            <a:latin typeface="Cambria Math" panose="02040503050406030204" pitchFamily="18" charset="0"/>
                          </a:rPr>
                          <m:t>2</m:t>
                        </m:r>
                      </m:den>
                    </m:f>
                  </m:oMath>
                </a14:m>
                <a:r>
                  <a:rPr lang="el-GR" sz="3200" dirty="0"/>
                  <a:t> )=−1</a:t>
                </a:r>
                <a:endParaRPr lang="en-US" sz="3200" dirty="0"/>
              </a:p>
              <a:p>
                <a:r>
                  <a:rPr lang="en-AU" sz="3200" dirty="0"/>
                  <a:t>y=</a:t>
                </a:r>
                <a:r>
                  <a:rPr lang="en-AU" sz="3200" dirty="0" err="1"/>
                  <a:t>rsin</a:t>
                </a:r>
                <a:r>
                  <a:rPr lang="el-GR" sz="3200" dirty="0"/>
                  <a:t>θ=2</a:t>
                </a:r>
                <a:r>
                  <a:rPr lang="en-AU" sz="3200" dirty="0"/>
                  <a:t>sin(−</a:t>
                </a:r>
                <a:r>
                  <a:rPr lang="en-US" sz="3200" dirty="0">
                    <a:solidFill>
                      <a:schemeClr val="tx1"/>
                    </a:solidFill>
                  </a:rPr>
                  <a:t> </a:t>
                </a:r>
                <a14:m>
                  <m:oMath xmlns:m="http://schemas.openxmlformats.org/officeDocument/2006/math">
                    <m:f>
                      <m:fPr>
                        <m:ctrlPr>
                          <a:rPr lang="en-US" sz="3200" i="1" dirty="0" smtClean="0">
                            <a:solidFill>
                              <a:schemeClr val="tx1"/>
                            </a:solidFill>
                            <a:latin typeface="Cambria Math" panose="02040503050406030204" pitchFamily="18" charset="0"/>
                          </a:rPr>
                        </m:ctrlPr>
                      </m:fPr>
                      <m:num>
                        <m:r>
                          <a:rPr lang="en-US" sz="3200" b="0" i="1" dirty="0" smtClean="0">
                            <a:solidFill>
                              <a:schemeClr val="tx1"/>
                            </a:solidFill>
                            <a:latin typeface="Cambria Math" panose="02040503050406030204" pitchFamily="18" charset="0"/>
                          </a:rPr>
                          <m:t>2</m:t>
                        </m:r>
                        <m:r>
                          <a:rPr lang="en-US" sz="3200" i="1" dirty="0">
                            <a:solidFill>
                              <a:schemeClr val="tx1"/>
                            </a:solidFill>
                            <a:latin typeface="Cambria Math" panose="02040503050406030204" pitchFamily="18" charset="0"/>
                          </a:rPr>
                          <m:t>𝜋</m:t>
                        </m:r>
                      </m:num>
                      <m:den>
                        <m:r>
                          <a:rPr lang="en-US" sz="3200" b="0" i="0" dirty="0" smtClean="0">
                            <a:solidFill>
                              <a:schemeClr val="tx1"/>
                            </a:solidFill>
                            <a:latin typeface="Cambria Math" panose="02040503050406030204" pitchFamily="18" charset="0"/>
                          </a:rPr>
                          <m:t>3</m:t>
                        </m:r>
                      </m:den>
                    </m:f>
                  </m:oMath>
                </a14:m>
                <a:r>
                  <a:rPr lang="el-GR" sz="3200" dirty="0"/>
                  <a:t> )=2×(−</a:t>
                </a:r>
                <a:r>
                  <a:rPr lang="en-US" sz="3200" dirty="0">
                    <a:solidFill>
                      <a:schemeClr val="tx1"/>
                    </a:solidFill>
                  </a:rPr>
                  <a:t> </a:t>
                </a:r>
                <a14:m>
                  <m:oMath xmlns:m="http://schemas.openxmlformats.org/officeDocument/2006/math">
                    <m:f>
                      <m:fPr>
                        <m:ctrlPr>
                          <a:rPr lang="en-US" sz="3200" i="1" dirty="0" smtClean="0">
                            <a:solidFill>
                              <a:schemeClr val="tx1"/>
                            </a:solidFill>
                            <a:latin typeface="Cambria Math" panose="02040503050406030204" pitchFamily="18" charset="0"/>
                          </a:rPr>
                        </m:ctrlPr>
                      </m:fPr>
                      <m:num>
                        <m:rad>
                          <m:radPr>
                            <m:degHide m:val="on"/>
                            <m:ctrlPr>
                              <a:rPr lang="en-AU" sz="3200" i="1" dirty="0" smtClean="0">
                                <a:solidFill>
                                  <a:schemeClr val="tx1"/>
                                </a:solidFill>
                                <a:latin typeface="Cambria Math" panose="02040503050406030204" pitchFamily="18" charset="0"/>
                              </a:rPr>
                            </m:ctrlPr>
                          </m:radPr>
                          <m:deg/>
                          <m:e>
                            <m:r>
                              <a:rPr lang="en-AU" sz="3200" dirty="0" smtClean="0">
                                <a:solidFill>
                                  <a:schemeClr val="tx1"/>
                                </a:solidFill>
                                <a:latin typeface="Cambria Math" panose="02040503050406030204" pitchFamily="18" charset="0"/>
                              </a:rPr>
                              <m:t>3</m:t>
                            </m:r>
                          </m:e>
                        </m:rad>
                      </m:num>
                      <m:den>
                        <m:r>
                          <a:rPr lang="en-US" sz="3200" b="0" i="0" dirty="0" smtClean="0">
                            <a:solidFill>
                              <a:schemeClr val="tx1"/>
                            </a:solidFill>
                            <a:latin typeface="Cambria Math" panose="02040503050406030204" pitchFamily="18" charset="0"/>
                          </a:rPr>
                          <m:t>2</m:t>
                        </m:r>
                      </m:den>
                    </m:f>
                  </m:oMath>
                </a14:m>
                <a:r>
                  <a:rPr lang="el-GR" sz="3200" dirty="0"/>
                  <a:t> )=−</a:t>
                </a:r>
                <a:r>
                  <a:rPr lang="en-AU" sz="3200" dirty="0">
                    <a:solidFill>
                      <a:schemeClr val="tx1"/>
                    </a:solidFill>
                  </a:rPr>
                  <a:t> </a:t>
                </a:r>
                <a14:m>
                  <m:oMath xmlns:m="http://schemas.openxmlformats.org/officeDocument/2006/math">
                    <m:rad>
                      <m:radPr>
                        <m:degHide m:val="on"/>
                        <m:ctrlPr>
                          <a:rPr lang="en-AU" sz="3200" i="1" dirty="0" smtClean="0">
                            <a:solidFill>
                              <a:schemeClr val="tx1"/>
                            </a:solidFill>
                            <a:latin typeface="Cambria Math" panose="02040503050406030204" pitchFamily="18" charset="0"/>
                          </a:rPr>
                        </m:ctrlPr>
                      </m:radPr>
                      <m:deg/>
                      <m:e>
                        <m:r>
                          <a:rPr lang="en-AU" sz="3200" dirty="0" smtClean="0">
                            <a:solidFill>
                              <a:schemeClr val="tx1"/>
                            </a:solidFill>
                            <a:latin typeface="Cambria Math" panose="02040503050406030204" pitchFamily="18" charset="0"/>
                          </a:rPr>
                          <m:t>3</m:t>
                        </m:r>
                      </m:e>
                    </m:rad>
                  </m:oMath>
                </a14:m>
                <a:endParaRPr lang="el-GR" sz="3200" dirty="0"/>
              </a:p>
              <a:p>
                <a:r>
                  <a:rPr lang="en-AU" sz="3200" dirty="0"/>
                  <a:t>Hence z=2cis (−</a:t>
                </a:r>
                <a:r>
                  <a:rPr lang="en-US" sz="3200" dirty="0">
                    <a:solidFill>
                      <a:schemeClr val="tx1"/>
                    </a:solidFill>
                  </a:rPr>
                  <a:t> </a:t>
                </a:r>
                <a14:m>
                  <m:oMath xmlns:m="http://schemas.openxmlformats.org/officeDocument/2006/math">
                    <m:f>
                      <m:fPr>
                        <m:ctrlPr>
                          <a:rPr lang="en-US" sz="3200" i="1" dirty="0" smtClean="0">
                            <a:solidFill>
                              <a:schemeClr val="tx1"/>
                            </a:solidFill>
                            <a:latin typeface="Cambria Math" panose="02040503050406030204" pitchFamily="18" charset="0"/>
                          </a:rPr>
                        </m:ctrlPr>
                      </m:fPr>
                      <m:num>
                        <m:r>
                          <a:rPr lang="en-US" sz="3200" b="0" i="1" dirty="0" smtClean="0">
                            <a:solidFill>
                              <a:schemeClr val="tx1"/>
                            </a:solidFill>
                            <a:latin typeface="Cambria Math" panose="02040503050406030204" pitchFamily="18" charset="0"/>
                          </a:rPr>
                          <m:t>2</m:t>
                        </m:r>
                        <m:r>
                          <a:rPr lang="en-US" sz="3200" i="1" dirty="0">
                            <a:solidFill>
                              <a:schemeClr val="tx1"/>
                            </a:solidFill>
                            <a:latin typeface="Cambria Math" panose="02040503050406030204" pitchFamily="18" charset="0"/>
                          </a:rPr>
                          <m:t>𝜋</m:t>
                        </m:r>
                      </m:num>
                      <m:den>
                        <m:r>
                          <a:rPr lang="en-US" sz="3200" b="0" i="0" dirty="0" smtClean="0">
                            <a:solidFill>
                              <a:schemeClr val="tx1"/>
                            </a:solidFill>
                            <a:latin typeface="Cambria Math" panose="02040503050406030204" pitchFamily="18" charset="0"/>
                          </a:rPr>
                          <m:t>3</m:t>
                        </m:r>
                      </m:den>
                    </m:f>
                  </m:oMath>
                </a14:m>
                <a:r>
                  <a:rPr lang="el-GR" sz="3200" dirty="0"/>
                  <a:t> )=−1−</a:t>
                </a:r>
                <a:r>
                  <a:rPr lang="en-AU" sz="3200" dirty="0">
                    <a:solidFill>
                      <a:schemeClr val="tx1"/>
                    </a:solidFill>
                  </a:rPr>
                  <a:t> </a:t>
                </a:r>
                <a14:m>
                  <m:oMath xmlns:m="http://schemas.openxmlformats.org/officeDocument/2006/math">
                    <m:rad>
                      <m:radPr>
                        <m:degHide m:val="on"/>
                        <m:ctrlPr>
                          <a:rPr lang="en-AU" sz="3200" i="1" dirty="0" smtClean="0">
                            <a:solidFill>
                              <a:schemeClr val="tx1"/>
                            </a:solidFill>
                            <a:latin typeface="Cambria Math" panose="02040503050406030204" pitchFamily="18" charset="0"/>
                          </a:rPr>
                        </m:ctrlPr>
                      </m:radPr>
                      <m:deg/>
                      <m:e>
                        <m:r>
                          <a:rPr lang="en-AU" sz="3200" dirty="0" smtClean="0">
                            <a:solidFill>
                              <a:schemeClr val="tx1"/>
                            </a:solidFill>
                            <a:latin typeface="Cambria Math" panose="02040503050406030204" pitchFamily="18" charset="0"/>
                          </a:rPr>
                          <m:t>3</m:t>
                        </m:r>
                      </m:e>
                    </m:rad>
                  </m:oMath>
                </a14:m>
                <a:r>
                  <a:rPr lang="en-AU" sz="3200" dirty="0" err="1"/>
                  <a:t>i</a:t>
                </a:r>
                <a:r>
                  <a:rPr lang="en-AU" sz="3200" dirty="0"/>
                  <a:t>.</a:t>
                </a:r>
              </a:p>
            </p:txBody>
          </p:sp>
        </mc:Choice>
        <mc:Fallback xmlns="">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blipFill>
                <a:blip r:embed="rId4"/>
                <a:stretch>
                  <a:fillRect l="-1333" t="-560"/>
                </a:stretch>
              </a:blipFill>
            </p:spPr>
            <p:txBody>
              <a:bodyPr/>
              <a:lstStyle/>
              <a:p>
                <a:r>
                  <a:rPr lang="en-AU">
                    <a:noFill/>
                  </a:rPr>
                  <a:t> </a:t>
                </a:r>
              </a:p>
            </p:txBody>
          </p:sp>
        </mc:Fallback>
      </mc:AlternateContent>
    </p:spTree>
    <p:extLst>
      <p:ext uri="{BB962C8B-B14F-4D97-AF65-F5344CB8AC3E}">
        <p14:creationId xmlns:p14="http://schemas.microsoft.com/office/powerpoint/2010/main" val="328065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US" dirty="0"/>
              <a:t>Multiplication and division in polar form</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709448" y="1690688"/>
                <a:ext cx="10644352" cy="4946595"/>
              </a:xfrm>
            </p:spPr>
            <p:txBody>
              <a:bodyPr/>
              <a:lstStyle/>
              <a:p>
                <a:r>
                  <a:rPr lang="en-US" dirty="0"/>
                  <a:t>We can give a simple geometric interpretation of multiplication and </a:t>
                </a:r>
                <a:r>
                  <a:rPr lang="en-US" dirty="0">
                    <a:solidFill>
                      <a:srgbClr val="C00000"/>
                    </a:solidFill>
                  </a:rPr>
                  <a:t>division of complex numbers </a:t>
                </a:r>
                <a:r>
                  <a:rPr lang="en-US" dirty="0"/>
                  <a:t>in polar form.</a:t>
                </a:r>
              </a:p>
              <a:p>
                <a:r>
                  <a:rPr lang="en-US" b="1" dirty="0"/>
                  <a:t>If </a:t>
                </a:r>
                <a14:m>
                  <m:oMath xmlns:m="http://schemas.openxmlformats.org/officeDocument/2006/math">
                    <m:sSub>
                      <m:sSubPr>
                        <m:ctrlPr>
                          <a:rPr lang="en-US" b="1" dirty="0" smtClean="0">
                            <a:solidFill>
                              <a:srgbClr val="836967"/>
                            </a:solidFill>
                            <a:latin typeface="Cambria Math" panose="02040503050406030204" pitchFamily="18" charset="0"/>
                          </a:rPr>
                        </m:ctrlPr>
                      </m:sSubPr>
                      <m:e>
                        <m:r>
                          <a:rPr lang="en-US" b="1" i="1" dirty="0">
                            <a:latin typeface="Cambria Math" panose="02040503050406030204" pitchFamily="18" charset="0"/>
                          </a:rPr>
                          <m:t>𝒛</m:t>
                        </m:r>
                      </m:e>
                      <m:sub>
                        <m:r>
                          <a:rPr lang="en-US" b="1" i="0" dirty="0">
                            <a:latin typeface="Cambria Math" panose="02040503050406030204" pitchFamily="18" charset="0"/>
                          </a:rPr>
                          <m:t>𝟏</m:t>
                        </m:r>
                      </m:sub>
                    </m:sSub>
                  </m:oMath>
                </a14:m>
                <a:r>
                  <a:rPr lang="en-US" b="1" dirty="0"/>
                  <a:t>=</a:t>
                </a:r>
                <a:r>
                  <a:rPr lang="en-US" b="1" dirty="0">
                    <a:solidFill>
                      <a:srgbClr val="836967"/>
                    </a:solidFill>
                  </a:rPr>
                  <a:t> </a:t>
                </a:r>
                <a14:m>
                  <m:oMath xmlns:m="http://schemas.openxmlformats.org/officeDocument/2006/math">
                    <m:sSub>
                      <m:sSubPr>
                        <m:ctrlPr>
                          <a:rPr lang="en-US" b="1" i="1" dirty="0" smtClean="0">
                            <a:solidFill>
                              <a:schemeClr val="tx1"/>
                            </a:solidFill>
                            <a:latin typeface="Cambria Math" panose="02040503050406030204" pitchFamily="18" charset="0"/>
                          </a:rPr>
                        </m:ctrlPr>
                      </m:sSubPr>
                      <m:e>
                        <m:r>
                          <a:rPr lang="en-US" b="1" i="1" dirty="0" smtClean="0">
                            <a:solidFill>
                              <a:schemeClr val="tx1"/>
                            </a:solidFill>
                            <a:latin typeface="Cambria Math" panose="02040503050406030204" pitchFamily="18" charset="0"/>
                          </a:rPr>
                          <m:t>𝒓</m:t>
                        </m:r>
                      </m:e>
                      <m:sub>
                        <m:r>
                          <a:rPr lang="en-US" b="1" i="1" dirty="0">
                            <a:solidFill>
                              <a:schemeClr val="tx1"/>
                            </a:solidFill>
                            <a:latin typeface="Cambria Math" panose="02040503050406030204" pitchFamily="18" charset="0"/>
                          </a:rPr>
                          <m:t>𝟏</m:t>
                        </m:r>
                      </m:sub>
                    </m:sSub>
                  </m:oMath>
                </a14:m>
                <a:r>
                  <a:rPr lang="en-US" b="1" dirty="0"/>
                  <a:t>cis </a:t>
                </a:r>
                <a14:m>
                  <m:oMath xmlns:m="http://schemas.openxmlformats.org/officeDocument/2006/math">
                    <m:sSub>
                      <m:sSubPr>
                        <m:ctrlPr>
                          <a:rPr lang="en-US" b="1" i="1" dirty="0">
                            <a:solidFill>
                              <a:srgbClr val="836967"/>
                            </a:solidFill>
                            <a:latin typeface="Cambria Math" panose="02040503050406030204" pitchFamily="18" charset="0"/>
                          </a:rPr>
                        </m:ctrlPr>
                      </m:sSubPr>
                      <m:e>
                        <m:r>
                          <a:rPr lang="el-GR" b="1" i="1" dirty="0">
                            <a:latin typeface="Cambria Math" panose="02040503050406030204" pitchFamily="18" charset="0"/>
                          </a:rPr>
                          <m:t>𝜽</m:t>
                        </m:r>
                      </m:e>
                      <m:sub>
                        <m:r>
                          <a:rPr lang="en-US" b="1" i="1" dirty="0">
                            <a:latin typeface="Cambria Math" panose="02040503050406030204" pitchFamily="18" charset="0"/>
                          </a:rPr>
                          <m:t>𝟏</m:t>
                        </m:r>
                      </m:sub>
                    </m:sSub>
                  </m:oMath>
                </a14:m>
                <a:r>
                  <a:rPr lang="en-US" b="1" dirty="0"/>
                  <a:t>   and </a:t>
                </a:r>
                <a14:m>
                  <m:oMath xmlns:m="http://schemas.openxmlformats.org/officeDocument/2006/math">
                    <m:sSub>
                      <m:sSubPr>
                        <m:ctrlPr>
                          <a:rPr lang="en-US" b="1" i="1" dirty="0">
                            <a:solidFill>
                              <a:srgbClr val="836967"/>
                            </a:solidFill>
                            <a:latin typeface="Cambria Math" panose="02040503050406030204" pitchFamily="18" charset="0"/>
                          </a:rPr>
                        </m:ctrlPr>
                      </m:sSubPr>
                      <m:e>
                        <m:r>
                          <a:rPr lang="en-US" b="1" i="1" dirty="0">
                            <a:latin typeface="Cambria Math" panose="02040503050406030204" pitchFamily="18" charset="0"/>
                          </a:rPr>
                          <m:t>𝒛</m:t>
                        </m:r>
                      </m:e>
                      <m:sub>
                        <m:r>
                          <a:rPr lang="en-US" b="1" i="0" dirty="0" smtClean="0">
                            <a:latin typeface="Cambria Math" panose="02040503050406030204" pitchFamily="18" charset="0"/>
                          </a:rPr>
                          <m:t>𝟐</m:t>
                        </m:r>
                      </m:sub>
                    </m:sSub>
                  </m:oMath>
                </a14:m>
                <a:r>
                  <a:rPr lang="en-US" b="1" dirty="0"/>
                  <a:t>=</a:t>
                </a:r>
                <a:r>
                  <a:rPr lang="en-US" b="1" dirty="0">
                    <a:solidFill>
                      <a:srgbClr val="836967"/>
                    </a:solidFill>
                  </a:rPr>
                  <a:t> </a:t>
                </a:r>
                <a14:m>
                  <m:oMath xmlns:m="http://schemas.openxmlformats.org/officeDocument/2006/math">
                    <m:sSub>
                      <m:sSubPr>
                        <m:ctrlPr>
                          <a:rPr lang="en-US" b="1" i="1" dirty="0">
                            <a:latin typeface="Cambria Math" panose="02040503050406030204" pitchFamily="18" charset="0"/>
                          </a:rPr>
                        </m:ctrlPr>
                      </m:sSubPr>
                      <m:e>
                        <m:r>
                          <a:rPr lang="en-US" b="1" i="1" dirty="0">
                            <a:latin typeface="Cambria Math" panose="02040503050406030204" pitchFamily="18" charset="0"/>
                          </a:rPr>
                          <m:t>𝒓</m:t>
                        </m:r>
                      </m:e>
                      <m:sub>
                        <m:r>
                          <a:rPr lang="en-US" b="1" i="0" dirty="0" smtClean="0">
                            <a:latin typeface="Cambria Math" panose="02040503050406030204" pitchFamily="18" charset="0"/>
                          </a:rPr>
                          <m:t>𝟐</m:t>
                        </m:r>
                      </m:sub>
                    </m:sSub>
                  </m:oMath>
                </a14:m>
                <a:r>
                  <a:rPr lang="en-US" b="1" dirty="0"/>
                  <a:t>cis </a:t>
                </a:r>
                <a14:m>
                  <m:oMath xmlns:m="http://schemas.openxmlformats.org/officeDocument/2006/math">
                    <m:sSub>
                      <m:sSubPr>
                        <m:ctrlPr>
                          <a:rPr lang="en-US" b="1" i="1" dirty="0">
                            <a:solidFill>
                              <a:srgbClr val="836967"/>
                            </a:solidFill>
                            <a:latin typeface="Cambria Math" panose="02040503050406030204" pitchFamily="18" charset="0"/>
                          </a:rPr>
                        </m:ctrlPr>
                      </m:sSubPr>
                      <m:e>
                        <m:r>
                          <a:rPr lang="el-GR" b="1" i="1" dirty="0">
                            <a:latin typeface="Cambria Math" panose="02040503050406030204" pitchFamily="18" charset="0"/>
                          </a:rPr>
                          <m:t>𝜽</m:t>
                        </m:r>
                      </m:e>
                      <m:sub>
                        <m:r>
                          <a:rPr lang="en-US" b="1" i="0" dirty="0" smtClean="0">
                            <a:latin typeface="Cambria Math" panose="02040503050406030204" pitchFamily="18" charset="0"/>
                          </a:rPr>
                          <m:t>𝟐</m:t>
                        </m:r>
                      </m:sub>
                    </m:sSub>
                  </m:oMath>
                </a14:m>
                <a:r>
                  <a:rPr lang="en-US" b="1" dirty="0"/>
                  <a:t>, then</a:t>
                </a:r>
              </a:p>
              <a:p>
                <a14:m>
                  <m:oMath xmlns:m="http://schemas.openxmlformats.org/officeDocument/2006/math">
                    <m:sSub>
                      <m:sSubPr>
                        <m:ctrlPr>
                          <a:rPr lang="en-US" b="1" i="1" dirty="0" smtClean="0">
                            <a:solidFill>
                              <a:srgbClr val="836967"/>
                            </a:solidFill>
                            <a:latin typeface="Cambria Math" panose="02040503050406030204" pitchFamily="18" charset="0"/>
                          </a:rPr>
                        </m:ctrlPr>
                      </m:sSubPr>
                      <m:e>
                        <m:r>
                          <a:rPr lang="en-US" b="1" i="1" dirty="0">
                            <a:latin typeface="Cambria Math" panose="02040503050406030204" pitchFamily="18" charset="0"/>
                          </a:rPr>
                          <m:t>𝒛</m:t>
                        </m:r>
                      </m:e>
                      <m:sub>
                        <m:r>
                          <a:rPr lang="en-US" b="1" i="0" dirty="0">
                            <a:latin typeface="Cambria Math" panose="02040503050406030204" pitchFamily="18" charset="0"/>
                          </a:rPr>
                          <m:t>𝟏</m:t>
                        </m:r>
                      </m:sub>
                    </m:sSub>
                    <m:sSub>
                      <m:sSubPr>
                        <m:ctrlPr>
                          <a:rPr lang="en-US" b="1" i="1" dirty="0">
                            <a:solidFill>
                              <a:srgbClr val="836967"/>
                            </a:solidFill>
                            <a:latin typeface="Cambria Math" panose="02040503050406030204" pitchFamily="18" charset="0"/>
                          </a:rPr>
                        </m:ctrlPr>
                      </m:sSubPr>
                      <m:e>
                        <m:r>
                          <a:rPr lang="en-US" b="1" i="1" dirty="0">
                            <a:latin typeface="Cambria Math" panose="02040503050406030204" pitchFamily="18" charset="0"/>
                          </a:rPr>
                          <m:t>𝒛</m:t>
                        </m:r>
                      </m:e>
                      <m:sub>
                        <m:r>
                          <a:rPr lang="en-US" b="1" i="1" dirty="0">
                            <a:latin typeface="Cambria Math" panose="02040503050406030204" pitchFamily="18" charset="0"/>
                          </a:rPr>
                          <m:t>𝟐</m:t>
                        </m:r>
                      </m:sub>
                    </m:sSub>
                    <m:r>
                      <a:rPr lang="en-US" b="1" i="1" dirty="0">
                        <a:latin typeface="Cambria Math" panose="02040503050406030204" pitchFamily="18" charset="0"/>
                      </a:rPr>
                      <m:t> </m:t>
                    </m:r>
                  </m:oMath>
                </a14:m>
                <a:r>
                  <a:rPr lang="en-US" b="1" dirty="0"/>
                  <a:t>= </a:t>
                </a:r>
                <a14:m>
                  <m:oMath xmlns:m="http://schemas.openxmlformats.org/officeDocument/2006/math">
                    <m:sSub>
                      <m:sSubPr>
                        <m:ctrlPr>
                          <a:rPr lang="en-US" b="1" i="1" dirty="0">
                            <a:latin typeface="Cambria Math" panose="02040503050406030204" pitchFamily="18" charset="0"/>
                          </a:rPr>
                        </m:ctrlPr>
                      </m:sSubPr>
                      <m:e>
                        <m:r>
                          <a:rPr lang="en-US" b="1" i="1" dirty="0">
                            <a:latin typeface="Cambria Math" panose="02040503050406030204" pitchFamily="18" charset="0"/>
                          </a:rPr>
                          <m:t>𝒓</m:t>
                        </m:r>
                      </m:e>
                      <m:sub>
                        <m:r>
                          <a:rPr lang="en-US" b="1" i="1" dirty="0">
                            <a:latin typeface="Cambria Math" panose="02040503050406030204" pitchFamily="18" charset="0"/>
                          </a:rPr>
                          <m:t>𝟏</m:t>
                        </m:r>
                      </m:sub>
                    </m:sSub>
                    <m:sSub>
                      <m:sSubPr>
                        <m:ctrlPr>
                          <a:rPr lang="en-US" b="1" i="1" dirty="0">
                            <a:latin typeface="Cambria Math" panose="02040503050406030204" pitchFamily="18" charset="0"/>
                          </a:rPr>
                        </m:ctrlPr>
                      </m:sSubPr>
                      <m:e>
                        <m:r>
                          <a:rPr lang="en-US" b="1" i="1" dirty="0">
                            <a:latin typeface="Cambria Math" panose="02040503050406030204" pitchFamily="18" charset="0"/>
                          </a:rPr>
                          <m:t>𝒓</m:t>
                        </m:r>
                      </m:e>
                      <m:sub>
                        <m:r>
                          <a:rPr lang="en-US" b="1" i="1" dirty="0">
                            <a:latin typeface="Cambria Math" panose="02040503050406030204" pitchFamily="18" charset="0"/>
                          </a:rPr>
                          <m:t>𝟐</m:t>
                        </m:r>
                      </m:sub>
                    </m:sSub>
                    <m:r>
                      <a:rPr lang="en-US" b="1" i="1" dirty="0">
                        <a:latin typeface="Cambria Math" panose="02040503050406030204" pitchFamily="18" charset="0"/>
                      </a:rPr>
                      <m:t> </m:t>
                    </m:r>
                  </m:oMath>
                </a14:m>
                <a:r>
                  <a:rPr lang="en-US" b="1" dirty="0"/>
                  <a:t>cis (</a:t>
                </a:r>
                <a14:m>
                  <m:oMath xmlns:m="http://schemas.openxmlformats.org/officeDocument/2006/math">
                    <m:sSub>
                      <m:sSubPr>
                        <m:ctrlPr>
                          <a:rPr lang="en-US" b="1" i="1" dirty="0">
                            <a:solidFill>
                              <a:srgbClr val="836967"/>
                            </a:solidFill>
                            <a:latin typeface="Cambria Math" panose="02040503050406030204" pitchFamily="18" charset="0"/>
                          </a:rPr>
                        </m:ctrlPr>
                      </m:sSubPr>
                      <m:e>
                        <m:r>
                          <a:rPr lang="el-GR" b="1" i="1" dirty="0">
                            <a:latin typeface="Cambria Math" panose="02040503050406030204" pitchFamily="18" charset="0"/>
                          </a:rPr>
                          <m:t>𝜽</m:t>
                        </m:r>
                      </m:e>
                      <m:sub>
                        <m:r>
                          <a:rPr lang="en-US" b="1" i="1" dirty="0">
                            <a:latin typeface="Cambria Math" panose="02040503050406030204" pitchFamily="18" charset="0"/>
                          </a:rPr>
                          <m:t>𝟏</m:t>
                        </m:r>
                      </m:sub>
                    </m:sSub>
                  </m:oMath>
                </a14:m>
                <a:r>
                  <a:rPr lang="en-US" b="1" dirty="0"/>
                  <a:t> +</a:t>
                </a:r>
                <a:r>
                  <a:rPr lang="en-US" b="1" dirty="0">
                    <a:solidFill>
                      <a:srgbClr val="836967"/>
                    </a:solidFill>
                  </a:rPr>
                  <a:t> </a:t>
                </a:r>
                <a14:m>
                  <m:oMath xmlns:m="http://schemas.openxmlformats.org/officeDocument/2006/math">
                    <m:sSub>
                      <m:sSubPr>
                        <m:ctrlPr>
                          <a:rPr lang="en-US" b="1" i="1" dirty="0">
                            <a:solidFill>
                              <a:srgbClr val="836967"/>
                            </a:solidFill>
                            <a:latin typeface="Cambria Math" panose="02040503050406030204" pitchFamily="18" charset="0"/>
                          </a:rPr>
                        </m:ctrlPr>
                      </m:sSubPr>
                      <m:e>
                        <m:r>
                          <a:rPr lang="el-GR" b="1" i="1" dirty="0">
                            <a:latin typeface="Cambria Math" panose="02040503050406030204" pitchFamily="18" charset="0"/>
                          </a:rPr>
                          <m:t>𝜽</m:t>
                        </m:r>
                      </m:e>
                      <m:sub>
                        <m:r>
                          <a:rPr lang="en-US" b="1" i="1" dirty="0">
                            <a:latin typeface="Cambria Math" panose="02040503050406030204" pitchFamily="18" charset="0"/>
                          </a:rPr>
                          <m:t>𝟐</m:t>
                        </m:r>
                      </m:sub>
                    </m:sSub>
                  </m:oMath>
                </a14:m>
                <a:r>
                  <a:rPr lang="en-US" b="1" dirty="0"/>
                  <a:t>) (multiply the moduli and add the angles) </a:t>
                </a:r>
              </a:p>
              <a:p>
                <a14:m>
                  <m:oMath xmlns:m="http://schemas.openxmlformats.org/officeDocument/2006/math">
                    <m:f>
                      <m:fPr>
                        <m:ctrlPr>
                          <a:rPr lang="en-US" sz="2800" b="1" i="1" dirty="0" smtClean="0">
                            <a:solidFill>
                              <a:schemeClr val="tx1"/>
                            </a:solidFill>
                            <a:latin typeface="Cambria Math" panose="02040503050406030204" pitchFamily="18" charset="0"/>
                          </a:rPr>
                        </m:ctrlPr>
                      </m:fPr>
                      <m:num>
                        <m:sSub>
                          <m:sSubPr>
                            <m:ctrlPr>
                              <a:rPr lang="en-US" b="1" i="1" dirty="0">
                                <a:solidFill>
                                  <a:srgbClr val="836967"/>
                                </a:solidFill>
                                <a:latin typeface="Cambria Math" panose="02040503050406030204" pitchFamily="18" charset="0"/>
                              </a:rPr>
                            </m:ctrlPr>
                          </m:sSubPr>
                          <m:e>
                            <m:r>
                              <a:rPr lang="en-US" b="1" i="1" dirty="0">
                                <a:latin typeface="Cambria Math" panose="02040503050406030204" pitchFamily="18" charset="0"/>
                              </a:rPr>
                              <m:t>𝒛</m:t>
                            </m:r>
                          </m:e>
                          <m:sub>
                            <m:r>
                              <a:rPr lang="en-US" b="1" i="1" dirty="0">
                                <a:latin typeface="Cambria Math" panose="02040503050406030204" pitchFamily="18" charset="0"/>
                              </a:rPr>
                              <m:t>𝟏</m:t>
                            </m:r>
                          </m:sub>
                        </m:sSub>
                      </m:num>
                      <m:den>
                        <m:sSub>
                          <m:sSubPr>
                            <m:ctrlPr>
                              <a:rPr lang="en-US" b="1" i="1" dirty="0">
                                <a:solidFill>
                                  <a:srgbClr val="836967"/>
                                </a:solidFill>
                                <a:latin typeface="Cambria Math" panose="02040503050406030204" pitchFamily="18" charset="0"/>
                              </a:rPr>
                            </m:ctrlPr>
                          </m:sSubPr>
                          <m:e>
                            <m:r>
                              <a:rPr lang="en-US" b="1" i="1" dirty="0">
                                <a:latin typeface="Cambria Math" panose="02040503050406030204" pitchFamily="18" charset="0"/>
                              </a:rPr>
                              <m:t>𝒛</m:t>
                            </m:r>
                          </m:e>
                          <m:sub>
                            <m:r>
                              <a:rPr lang="en-US" b="1" i="1" dirty="0">
                                <a:latin typeface="Cambria Math" panose="02040503050406030204" pitchFamily="18" charset="0"/>
                              </a:rPr>
                              <m:t>𝟐</m:t>
                            </m:r>
                          </m:sub>
                        </m:sSub>
                      </m:den>
                    </m:f>
                  </m:oMath>
                </a14:m>
                <a:r>
                  <a:rPr lang="el-GR" sz="2800" b="1" dirty="0"/>
                  <a:t> </a:t>
                </a:r>
                <a:r>
                  <a:rPr lang="en-US" b="1" dirty="0"/>
                  <a:t> = </a:t>
                </a:r>
                <a14:m>
                  <m:oMath xmlns:m="http://schemas.openxmlformats.org/officeDocument/2006/math">
                    <m:f>
                      <m:fPr>
                        <m:ctrlPr>
                          <a:rPr lang="en-US" b="1" i="1" dirty="0" smtClean="0">
                            <a:solidFill>
                              <a:schemeClr val="tx1"/>
                            </a:solidFill>
                            <a:latin typeface="Cambria Math" panose="02040503050406030204" pitchFamily="18" charset="0"/>
                          </a:rPr>
                        </m:ctrlPr>
                      </m:fPr>
                      <m:num>
                        <m:sSub>
                          <m:sSubPr>
                            <m:ctrlPr>
                              <a:rPr lang="en-US" b="1" i="1" dirty="0">
                                <a:solidFill>
                                  <a:schemeClr val="tx1"/>
                                </a:solidFill>
                                <a:latin typeface="Cambria Math" panose="02040503050406030204" pitchFamily="18" charset="0"/>
                              </a:rPr>
                            </m:ctrlPr>
                          </m:sSubPr>
                          <m:e>
                            <m:r>
                              <a:rPr lang="en-US" b="1" i="1" dirty="0" smtClean="0">
                                <a:solidFill>
                                  <a:schemeClr val="tx1"/>
                                </a:solidFill>
                                <a:latin typeface="Cambria Math" panose="02040503050406030204" pitchFamily="18" charset="0"/>
                              </a:rPr>
                              <m:t>𝒓</m:t>
                            </m:r>
                          </m:e>
                          <m:sub>
                            <m:r>
                              <a:rPr lang="en-US" b="1" i="1" dirty="0">
                                <a:solidFill>
                                  <a:schemeClr val="tx1"/>
                                </a:solidFill>
                                <a:latin typeface="Cambria Math" panose="02040503050406030204" pitchFamily="18" charset="0"/>
                              </a:rPr>
                              <m:t>𝟏</m:t>
                            </m:r>
                          </m:sub>
                        </m:sSub>
                      </m:num>
                      <m:den>
                        <m:sSub>
                          <m:sSubPr>
                            <m:ctrlPr>
                              <a:rPr lang="en-US" b="1" i="1" dirty="0">
                                <a:solidFill>
                                  <a:srgbClr val="836967"/>
                                </a:solidFill>
                                <a:latin typeface="Cambria Math" panose="02040503050406030204" pitchFamily="18" charset="0"/>
                              </a:rPr>
                            </m:ctrlPr>
                          </m:sSubPr>
                          <m:e>
                            <m:r>
                              <a:rPr lang="en-US" b="1" i="1" dirty="0" smtClean="0">
                                <a:latin typeface="Cambria Math" panose="02040503050406030204" pitchFamily="18" charset="0"/>
                              </a:rPr>
                              <m:t>𝒓</m:t>
                            </m:r>
                          </m:e>
                          <m:sub>
                            <m:r>
                              <a:rPr lang="en-US" b="1" i="1" dirty="0">
                                <a:latin typeface="Cambria Math" panose="02040503050406030204" pitchFamily="18" charset="0"/>
                              </a:rPr>
                              <m:t>𝟐</m:t>
                            </m:r>
                          </m:sub>
                        </m:sSub>
                      </m:den>
                    </m:f>
                  </m:oMath>
                </a14:m>
                <a:r>
                  <a:rPr lang="el-GR" b="1" dirty="0"/>
                  <a:t> </a:t>
                </a:r>
                <a:r>
                  <a:rPr lang="en-US" b="1" dirty="0"/>
                  <a:t>cis (</a:t>
                </a:r>
                <a14:m>
                  <m:oMath xmlns:m="http://schemas.openxmlformats.org/officeDocument/2006/math">
                    <m:sSub>
                      <m:sSubPr>
                        <m:ctrlPr>
                          <a:rPr lang="en-US" b="1" i="1" dirty="0">
                            <a:solidFill>
                              <a:srgbClr val="836967"/>
                            </a:solidFill>
                            <a:latin typeface="Cambria Math" panose="02040503050406030204" pitchFamily="18" charset="0"/>
                          </a:rPr>
                        </m:ctrlPr>
                      </m:sSubPr>
                      <m:e>
                        <m:r>
                          <a:rPr lang="el-GR" b="1" i="1" dirty="0">
                            <a:latin typeface="Cambria Math" panose="02040503050406030204" pitchFamily="18" charset="0"/>
                          </a:rPr>
                          <m:t>𝜽</m:t>
                        </m:r>
                      </m:e>
                      <m:sub>
                        <m:r>
                          <a:rPr lang="en-US" b="1" i="1" dirty="0">
                            <a:latin typeface="Cambria Math" panose="02040503050406030204" pitchFamily="18" charset="0"/>
                          </a:rPr>
                          <m:t>𝟏</m:t>
                        </m:r>
                      </m:sub>
                    </m:sSub>
                  </m:oMath>
                </a14:m>
                <a:r>
                  <a:rPr lang="en-US" b="1" dirty="0"/>
                  <a:t> −</a:t>
                </a:r>
                <a:r>
                  <a:rPr lang="en-US" b="1" dirty="0">
                    <a:solidFill>
                      <a:srgbClr val="836967"/>
                    </a:solidFill>
                  </a:rPr>
                  <a:t> </a:t>
                </a:r>
                <a14:m>
                  <m:oMath xmlns:m="http://schemas.openxmlformats.org/officeDocument/2006/math">
                    <m:sSub>
                      <m:sSubPr>
                        <m:ctrlPr>
                          <a:rPr lang="en-US" b="1" i="1" dirty="0">
                            <a:solidFill>
                              <a:srgbClr val="836967"/>
                            </a:solidFill>
                            <a:latin typeface="Cambria Math" panose="02040503050406030204" pitchFamily="18" charset="0"/>
                          </a:rPr>
                        </m:ctrlPr>
                      </m:sSubPr>
                      <m:e>
                        <m:r>
                          <a:rPr lang="el-GR" b="1" i="1" dirty="0">
                            <a:latin typeface="Cambria Math" panose="02040503050406030204" pitchFamily="18" charset="0"/>
                          </a:rPr>
                          <m:t>𝜽</m:t>
                        </m:r>
                      </m:e>
                      <m:sub>
                        <m:r>
                          <a:rPr lang="en-US" b="1" i="1" dirty="0">
                            <a:latin typeface="Cambria Math" panose="02040503050406030204" pitchFamily="18" charset="0"/>
                          </a:rPr>
                          <m:t>𝟐</m:t>
                        </m:r>
                      </m:sub>
                    </m:sSub>
                  </m:oMath>
                </a14:m>
                <a:r>
                  <a:rPr lang="en-US" b="1" dirty="0"/>
                  <a:t>) (divide the moduli and subtract the angles)</a:t>
                </a:r>
              </a:p>
              <a:p>
                <a:r>
                  <a:rPr lang="en-US" dirty="0"/>
                  <a:t>These two results can be proved using the </a:t>
                </a:r>
                <a:r>
                  <a:rPr lang="en-US" dirty="0">
                    <a:solidFill>
                      <a:srgbClr val="C00000"/>
                    </a:solidFill>
                  </a:rPr>
                  <a:t>addition formulas </a:t>
                </a:r>
                <a:r>
                  <a:rPr lang="en-US" dirty="0"/>
                  <a:t>for sine and cosine established in Chapter 14.</a:t>
                </a:r>
                <a:endParaRPr lang="en-AU" dirty="0"/>
              </a:p>
            </p:txBody>
          </p:sp>
        </mc:Choice>
        <mc:Fallback>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xfrm>
                <a:off x="709448" y="1690688"/>
                <a:ext cx="10644352" cy="4946595"/>
              </a:xfrm>
              <a:blipFill>
                <a:blip r:embed="rId4"/>
                <a:stretch>
                  <a:fillRect l="-1030" t="-1970"/>
                </a:stretch>
              </a:blipFill>
            </p:spPr>
            <p:txBody>
              <a:bodyPr/>
              <a:lstStyle/>
              <a:p>
                <a:r>
                  <a:rPr lang="en-AU">
                    <a:noFill/>
                  </a:rPr>
                  <a:t> </a:t>
                </a:r>
              </a:p>
            </p:txBody>
          </p:sp>
        </mc:Fallback>
      </mc:AlternateContent>
    </p:spTree>
    <p:extLst>
      <p:ext uri="{BB962C8B-B14F-4D97-AF65-F5344CB8AC3E}">
        <p14:creationId xmlns:p14="http://schemas.microsoft.com/office/powerpoint/2010/main" val="2138315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US" dirty="0"/>
              <a:t>Addition formulas</a:t>
            </a:r>
            <a:endParaRPr lang="en-AU" dirty="0"/>
          </a:p>
        </p:txBody>
      </p:sp>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p:txBody>
          <a:bodyPr/>
          <a:lstStyle/>
          <a:p>
            <a:r>
              <a:rPr lang="en-AU" b="1" dirty="0">
                <a:solidFill>
                  <a:srgbClr val="0070C0"/>
                </a:solidFill>
                <a:latin typeface="Bradley Hand ITC" panose="03070402050302030203" pitchFamily="66" charset="0"/>
              </a:rPr>
              <a:t>Addition formulas for sine</a:t>
            </a:r>
          </a:p>
          <a:p>
            <a:r>
              <a:rPr lang="en-AU" b="1" dirty="0">
                <a:latin typeface="Bradley Hand ITC" panose="03070402050302030203" pitchFamily="66" charset="0"/>
              </a:rPr>
              <a:t>sin(</a:t>
            </a:r>
            <a:r>
              <a:rPr lang="en-AU" b="1" dirty="0" err="1">
                <a:latin typeface="Bradley Hand ITC" panose="03070402050302030203" pitchFamily="66" charset="0"/>
              </a:rPr>
              <a:t>u+v</a:t>
            </a:r>
            <a:r>
              <a:rPr lang="en-AU" b="1" dirty="0">
                <a:latin typeface="Bradley Hand ITC" panose="03070402050302030203" pitchFamily="66" charset="0"/>
              </a:rPr>
              <a:t>)=</a:t>
            </a:r>
            <a:r>
              <a:rPr lang="en-AU" b="1" dirty="0" err="1">
                <a:latin typeface="Bradley Hand ITC" panose="03070402050302030203" pitchFamily="66" charset="0"/>
              </a:rPr>
              <a:t>sinucosv+cosusinv</a:t>
            </a:r>
            <a:endParaRPr lang="en-AU" b="1" dirty="0">
              <a:latin typeface="Bradley Hand ITC" panose="03070402050302030203" pitchFamily="66" charset="0"/>
            </a:endParaRPr>
          </a:p>
          <a:p>
            <a:r>
              <a:rPr lang="en-AU" b="1" dirty="0">
                <a:latin typeface="Bradley Hand ITC" panose="03070402050302030203" pitchFamily="66" charset="0"/>
              </a:rPr>
              <a:t>sin(u−v)=</a:t>
            </a:r>
            <a:r>
              <a:rPr lang="en-AU" b="1" dirty="0" err="1">
                <a:latin typeface="Bradley Hand ITC" panose="03070402050302030203" pitchFamily="66" charset="0"/>
              </a:rPr>
              <a:t>sinucosv−cosusinv</a:t>
            </a:r>
            <a:endParaRPr lang="en-AU" b="1" dirty="0">
              <a:latin typeface="Bradley Hand ITC" panose="03070402050302030203" pitchFamily="66" charset="0"/>
            </a:endParaRPr>
          </a:p>
          <a:p>
            <a:endParaRPr lang="en-AU" b="1" dirty="0">
              <a:latin typeface="Bradley Hand ITC" panose="03070402050302030203" pitchFamily="66" charset="0"/>
            </a:endParaRPr>
          </a:p>
          <a:p>
            <a:r>
              <a:rPr lang="en-AU" b="1" dirty="0">
                <a:solidFill>
                  <a:srgbClr val="0070C0"/>
                </a:solidFill>
                <a:latin typeface="Bradley Hand ITC" panose="03070402050302030203" pitchFamily="66" charset="0"/>
              </a:rPr>
              <a:t>Addition formulas for cosine</a:t>
            </a:r>
          </a:p>
          <a:p>
            <a:r>
              <a:rPr lang="en-AU" b="1" dirty="0">
                <a:latin typeface="Bradley Hand ITC" panose="03070402050302030203" pitchFamily="66" charset="0"/>
              </a:rPr>
              <a:t>cos(</a:t>
            </a:r>
            <a:r>
              <a:rPr lang="en-AU" b="1" dirty="0" err="1">
                <a:latin typeface="Bradley Hand ITC" panose="03070402050302030203" pitchFamily="66" charset="0"/>
              </a:rPr>
              <a:t>u+v</a:t>
            </a:r>
            <a:r>
              <a:rPr lang="en-AU" b="1" dirty="0">
                <a:latin typeface="Bradley Hand ITC" panose="03070402050302030203" pitchFamily="66" charset="0"/>
              </a:rPr>
              <a:t>)=</a:t>
            </a:r>
            <a:r>
              <a:rPr lang="en-AU" b="1" dirty="0" err="1">
                <a:latin typeface="Bradley Hand ITC" panose="03070402050302030203" pitchFamily="66" charset="0"/>
              </a:rPr>
              <a:t>cosucosv−sinusinv</a:t>
            </a:r>
            <a:endParaRPr lang="en-AU" b="1" dirty="0">
              <a:latin typeface="Bradley Hand ITC" panose="03070402050302030203" pitchFamily="66" charset="0"/>
            </a:endParaRPr>
          </a:p>
          <a:p>
            <a:r>
              <a:rPr lang="en-AU" b="1" dirty="0">
                <a:latin typeface="Bradley Hand ITC" panose="03070402050302030203" pitchFamily="66" charset="0"/>
              </a:rPr>
              <a:t>cos(u−v)=</a:t>
            </a:r>
            <a:r>
              <a:rPr lang="en-AU" b="1" dirty="0" err="1">
                <a:latin typeface="Bradley Hand ITC" panose="03070402050302030203" pitchFamily="66" charset="0"/>
              </a:rPr>
              <a:t>cosucosv+sinusinv</a:t>
            </a:r>
            <a:endParaRPr lang="en-AU" b="1" dirty="0">
              <a:latin typeface="Bradley Hand ITC" panose="03070402050302030203" pitchFamily="66" charset="0"/>
            </a:endParaRPr>
          </a:p>
          <a:p>
            <a:endParaRPr lang="en-AU" b="1" dirty="0">
              <a:latin typeface="Bradley Hand ITC" panose="03070402050302030203" pitchFamily="66" charset="0"/>
            </a:endParaRPr>
          </a:p>
        </p:txBody>
      </p:sp>
    </p:spTree>
    <p:extLst>
      <p:ext uri="{BB962C8B-B14F-4D97-AF65-F5344CB8AC3E}">
        <p14:creationId xmlns:p14="http://schemas.microsoft.com/office/powerpoint/2010/main" val="79770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US" dirty="0"/>
              <a:t>Example</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40166" y="1699806"/>
                <a:ext cx="7682306" cy="4351338"/>
              </a:xfrm>
            </p:spPr>
            <p:txBody>
              <a:bodyPr/>
              <a:lstStyle/>
              <a:p>
                <a:r>
                  <a:rPr lang="en-US" dirty="0"/>
                  <a:t>Let </a:t>
                </a:r>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0" dirty="0">
                            <a:latin typeface="Cambria Math" panose="02040503050406030204" pitchFamily="18" charset="0"/>
                          </a:rPr>
                          <m:t>1</m:t>
                        </m:r>
                      </m:sub>
                    </m:sSub>
                    <m:r>
                      <a:rPr lang="en-US" b="0" i="1" dirty="0">
                        <a:latin typeface="Cambria Math" panose="02040503050406030204" pitchFamily="18" charset="0"/>
                      </a:rPr>
                      <m:t> </m:t>
                    </m:r>
                  </m:oMath>
                </a14:m>
                <a:r>
                  <a:rPr lang="en-US" dirty="0"/>
                  <a:t>=2cis 30° and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2</m:t>
                        </m:r>
                      </m:sub>
                    </m:sSub>
                    <m:r>
                      <a:rPr lang="en-US" i="1" dirty="0">
                        <a:latin typeface="Cambria Math" panose="02040503050406030204" pitchFamily="18" charset="0"/>
                      </a:rPr>
                      <m:t> </m:t>
                    </m:r>
                  </m:oMath>
                </a14:m>
                <a:r>
                  <a:rPr lang="en-US" dirty="0"/>
                  <a:t>=4cis 20°. Find the product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1</m:t>
                        </m:r>
                      </m:sub>
                    </m:sSub>
                    <m:r>
                      <a:rPr lang="en-US" i="1" dirty="0">
                        <a:latin typeface="Cambria Math" panose="02040503050406030204" pitchFamily="18" charset="0"/>
                      </a:rPr>
                      <m:t> </m:t>
                    </m:r>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2</m:t>
                        </m:r>
                      </m:sub>
                    </m:sSub>
                  </m:oMath>
                </a14:m>
                <a:r>
                  <a:rPr lang="en-US" dirty="0"/>
                  <a:t> and represent it on an Argand diagram.</a:t>
                </a:r>
              </a:p>
              <a:p>
                <a:r>
                  <a:rPr lang="en-US" dirty="0"/>
                  <a:t>Solution</a:t>
                </a:r>
              </a:p>
              <a:p>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0" dirty="0">
                            <a:latin typeface="Cambria Math" panose="02040503050406030204" pitchFamily="18" charset="0"/>
                          </a:rPr>
                          <m:t>1</m:t>
                        </m:r>
                      </m:sub>
                    </m:sSub>
                    <m:r>
                      <a:rPr lang="en-US" b="0" i="1" dirty="0">
                        <a:latin typeface="Cambria Math" panose="02040503050406030204" pitchFamily="18" charset="0"/>
                      </a:rPr>
                      <m:t> </m:t>
                    </m:r>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b="0" i="0" dirty="0" smtClean="0">
                            <a:latin typeface="Cambria Math" panose="02040503050406030204" pitchFamily="18" charset="0"/>
                          </a:rPr>
                          <m:t>2</m:t>
                        </m:r>
                      </m:sub>
                    </m:sSub>
                    <m:r>
                      <a:rPr lang="en-US" i="1" dirty="0">
                        <a:latin typeface="Cambria Math" panose="02040503050406030204" pitchFamily="18" charset="0"/>
                      </a:rPr>
                      <m:t> </m:t>
                    </m:r>
                  </m:oMath>
                </a14:m>
                <a:r>
                  <a:rPr lang="en-US" dirty="0"/>
                  <a:t>=</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b="0" i="1" dirty="0" smtClean="0">
                            <a:latin typeface="Cambria Math" panose="02040503050406030204" pitchFamily="18" charset="0"/>
                          </a:rPr>
                          <m:t>𝑟</m:t>
                        </m:r>
                      </m:e>
                      <m:sub>
                        <m:r>
                          <a:rPr lang="en-US" dirty="0">
                            <a:latin typeface="Cambria Math" panose="02040503050406030204" pitchFamily="18" charset="0"/>
                          </a:rPr>
                          <m:t>1</m:t>
                        </m:r>
                      </m:sub>
                    </m:sSub>
                    <m:r>
                      <a:rPr lang="en-US" i="1" dirty="0">
                        <a:latin typeface="Cambria Math" panose="02040503050406030204" pitchFamily="18" charset="0"/>
                      </a:rPr>
                      <m:t> </m:t>
                    </m:r>
                    <m:sSub>
                      <m:sSubPr>
                        <m:ctrlPr>
                          <a:rPr lang="en-US" i="1" dirty="0">
                            <a:solidFill>
                              <a:srgbClr val="836967"/>
                            </a:solidFill>
                            <a:latin typeface="Cambria Math" panose="02040503050406030204" pitchFamily="18" charset="0"/>
                          </a:rPr>
                        </m:ctrlPr>
                      </m:sSubPr>
                      <m:e>
                        <m:r>
                          <a:rPr lang="en-US" b="0" i="1" dirty="0" smtClean="0">
                            <a:latin typeface="Cambria Math" panose="02040503050406030204" pitchFamily="18" charset="0"/>
                          </a:rPr>
                          <m:t>𝑟</m:t>
                        </m:r>
                      </m:e>
                      <m:sub>
                        <m:r>
                          <a:rPr lang="en-US" b="0" i="0" dirty="0" smtClean="0">
                            <a:latin typeface="Cambria Math" panose="02040503050406030204" pitchFamily="18" charset="0"/>
                          </a:rPr>
                          <m:t>2</m:t>
                        </m:r>
                      </m:sub>
                    </m:sSub>
                    <m:r>
                      <a:rPr lang="en-US" i="1" dirty="0">
                        <a:latin typeface="Cambria Math" panose="02040503050406030204" pitchFamily="18" charset="0"/>
                      </a:rPr>
                      <m:t> </m:t>
                    </m:r>
                  </m:oMath>
                </a14:m>
                <a:r>
                  <a:rPr lang="en-US" dirty="0"/>
                  <a:t>cis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1</m:t>
                        </m:r>
                      </m:sub>
                    </m:sSub>
                  </m:oMath>
                </a14:m>
                <a:r>
                  <a:rPr lang="en-US" dirty="0"/>
                  <a:t> +</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i="1" dirty="0">
                            <a:latin typeface="Cambria Math" panose="02040503050406030204" pitchFamily="18" charset="0"/>
                          </a:rPr>
                          <m:t>𝜃</m:t>
                        </m:r>
                      </m:e>
                      <m:sub>
                        <m:r>
                          <a:rPr lang="en-US" b="0" i="1" dirty="0" smtClean="0">
                            <a:latin typeface="Cambria Math" panose="02040503050406030204" pitchFamily="18" charset="0"/>
                          </a:rPr>
                          <m:t>2</m:t>
                        </m:r>
                      </m:sub>
                    </m:sSub>
                  </m:oMath>
                </a14:m>
                <a:r>
                  <a:rPr lang="en-US" dirty="0"/>
                  <a:t> )</a:t>
                </a:r>
              </a:p>
              <a:p>
                <a:r>
                  <a:rPr lang="en-US" dirty="0"/>
                  <a:t>=2×4cis (30°+20°)=8cis 50°</a:t>
                </a:r>
                <a:endParaRPr lang="en-AU" dirty="0"/>
              </a:p>
            </p:txBody>
          </p:sp>
        </mc:Choice>
        <mc:Fallback>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xfrm>
                <a:off x="40166" y="1699806"/>
                <a:ext cx="7682306" cy="4351338"/>
              </a:xfrm>
              <a:blipFill>
                <a:blip r:embed="rId4"/>
                <a:stretch>
                  <a:fillRect l="-1429" t="-2381" r="-1746"/>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54FDBFD0-163A-4EE0-8891-D5EC365C44C2}"/>
              </a:ext>
            </a:extLst>
          </p:cNvPr>
          <p:cNvPicPr>
            <a:picLocks noChangeAspect="1"/>
          </p:cNvPicPr>
          <p:nvPr/>
        </p:nvPicPr>
        <p:blipFill>
          <a:blip r:embed="rId5"/>
          <a:stretch>
            <a:fillRect/>
          </a:stretch>
        </p:blipFill>
        <p:spPr>
          <a:xfrm>
            <a:off x="7722472" y="2296081"/>
            <a:ext cx="4429362" cy="3158788"/>
          </a:xfrm>
          <a:prstGeom prst="rect">
            <a:avLst/>
          </a:prstGeom>
        </p:spPr>
      </p:pic>
    </p:spTree>
    <p:extLst>
      <p:ext uri="{BB962C8B-B14F-4D97-AF65-F5344CB8AC3E}">
        <p14:creationId xmlns:p14="http://schemas.microsoft.com/office/powerpoint/2010/main" val="2369630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US" dirty="0"/>
              <a:t>Example</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p:txBody>
              <a:bodyPr/>
              <a:lstStyle/>
              <a:p>
                <a:r>
                  <a:rPr lang="en-AU" dirty="0"/>
                  <a:t>Let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1</m:t>
                        </m:r>
                      </m:sub>
                    </m:sSub>
                    <m:r>
                      <a:rPr lang="en-US" i="1" dirty="0">
                        <a:latin typeface="Cambria Math" panose="02040503050406030204" pitchFamily="18" charset="0"/>
                      </a:rPr>
                      <m:t> </m:t>
                    </m:r>
                  </m:oMath>
                </a14:m>
                <a:r>
                  <a:rPr lang="en-AU" dirty="0"/>
                  <a:t>=3cis </a:t>
                </a:r>
                <a:r>
                  <a:rPr lang="en-AU" dirty="0">
                    <a:solidFill>
                      <a:schemeClr val="tx1"/>
                    </a:solidFill>
                  </a:rPr>
                  <a:t>(</a:t>
                </a:r>
                <a14:m>
                  <m:oMath xmlns:m="http://schemas.openxmlformats.org/officeDocument/2006/math">
                    <m:f>
                      <m:fPr>
                        <m:ctrlPr>
                          <a:rPr lang="en-US" b="1" i="1" dirty="0" smtClean="0">
                            <a:solidFill>
                              <a:schemeClr val="tx1"/>
                            </a:solidFill>
                            <a:latin typeface="Cambria Math" panose="02040503050406030204" pitchFamily="18" charset="0"/>
                          </a:rPr>
                        </m:ctrlPr>
                      </m:fPr>
                      <m:num>
                        <m:r>
                          <m:rPr>
                            <m:nor/>
                          </m:rPr>
                          <a:rPr lang="el-GR" dirty="0">
                            <a:solidFill>
                              <a:schemeClr val="tx1"/>
                            </a:solidFill>
                          </a:rPr>
                          <m:t>π</m:t>
                        </m:r>
                      </m:num>
                      <m:den>
                        <m:r>
                          <a:rPr lang="en-US" b="1" i="1" dirty="0" smtClean="0">
                            <a:solidFill>
                              <a:schemeClr val="tx1"/>
                            </a:solidFill>
                            <a:latin typeface="Cambria Math" panose="02040503050406030204" pitchFamily="18" charset="0"/>
                          </a:rPr>
                          <m:t>𝟐</m:t>
                        </m:r>
                      </m:den>
                    </m:f>
                  </m:oMath>
                </a14:m>
                <a:r>
                  <a:rPr lang="el-GR" dirty="0">
                    <a:solidFill>
                      <a:schemeClr val="tx1"/>
                    </a:solidFill>
                  </a:rPr>
                  <a:t>) </a:t>
                </a:r>
                <a:r>
                  <a:rPr lang="en-AU" dirty="0"/>
                  <a:t>and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2</m:t>
                        </m:r>
                      </m:sub>
                    </m:sSub>
                    <m:r>
                      <a:rPr lang="en-US" i="1" dirty="0">
                        <a:latin typeface="Cambria Math" panose="02040503050406030204" pitchFamily="18" charset="0"/>
                      </a:rPr>
                      <m:t> </m:t>
                    </m:r>
                  </m:oMath>
                </a14:m>
                <a:r>
                  <a:rPr lang="en-AU" dirty="0"/>
                  <a:t>=2cis (</a:t>
                </a:r>
                <a14:m>
                  <m:oMath xmlns:m="http://schemas.openxmlformats.org/officeDocument/2006/math">
                    <m:f>
                      <m:fPr>
                        <m:ctrlPr>
                          <a:rPr lang="en-US" b="1" i="1" dirty="0">
                            <a:latin typeface="Cambria Math" panose="02040503050406030204" pitchFamily="18" charset="0"/>
                          </a:rPr>
                        </m:ctrlPr>
                      </m:fPr>
                      <m:num>
                        <m:r>
                          <m:rPr>
                            <m:nor/>
                          </m:rPr>
                          <a:rPr lang="en-US" b="0" i="0" dirty="0" smtClean="0">
                            <a:latin typeface="Cambria Math" panose="02040503050406030204" pitchFamily="18" charset="0"/>
                          </a:rPr>
                          <m:t>5</m:t>
                        </m:r>
                        <m:r>
                          <m:rPr>
                            <m:nor/>
                          </m:rPr>
                          <a:rPr lang="el-GR" dirty="0"/>
                          <m:t>π</m:t>
                        </m:r>
                      </m:num>
                      <m:den>
                        <m:r>
                          <a:rPr lang="en-US" b="1" i="1" dirty="0" smtClean="0">
                            <a:latin typeface="Cambria Math" panose="02040503050406030204" pitchFamily="18" charset="0"/>
                          </a:rPr>
                          <m:t>𝟔</m:t>
                        </m:r>
                      </m:den>
                    </m:f>
                    <m:r>
                      <a:rPr lang="en-US" b="1" i="1" dirty="0">
                        <a:latin typeface="Cambria Math" panose="02040503050406030204" pitchFamily="18" charset="0"/>
                      </a:rPr>
                      <m:t> </m:t>
                    </m:r>
                  </m:oMath>
                </a14:m>
                <a:r>
                  <a:rPr lang="el-GR" dirty="0"/>
                  <a:t>). </a:t>
                </a:r>
                <a:r>
                  <a:rPr lang="en-AU" dirty="0"/>
                  <a:t>Find the product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1</m:t>
                        </m:r>
                      </m:sub>
                    </m:sSub>
                    <m:r>
                      <a:rPr lang="en-US" i="1" dirty="0">
                        <a:latin typeface="Cambria Math" panose="02040503050406030204" pitchFamily="18" charset="0"/>
                      </a:rPr>
                      <m:t> </m:t>
                    </m:r>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2</m:t>
                        </m:r>
                      </m:sub>
                    </m:sSub>
                  </m:oMath>
                </a14:m>
                <a:r>
                  <a:rPr lang="en-AU" dirty="0"/>
                  <a:t>.</a:t>
                </a:r>
              </a:p>
              <a:p>
                <a:endParaRPr lang="en-AU" dirty="0"/>
              </a:p>
              <a:p>
                <a:r>
                  <a:rPr lang="en-AU" dirty="0"/>
                  <a:t>Solution</a:t>
                </a:r>
              </a:p>
              <a:p>
                <a:endParaRPr lang="en-AU" dirty="0"/>
              </a:p>
              <a:p>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0" dirty="0">
                            <a:latin typeface="Cambria Math" panose="02040503050406030204" pitchFamily="18" charset="0"/>
                          </a:rPr>
                          <m:t>1</m:t>
                        </m:r>
                      </m:sub>
                    </m:sSub>
                    <m:r>
                      <a:rPr lang="en-US" b="0" i="1" dirty="0">
                        <a:latin typeface="Cambria Math" panose="02040503050406030204" pitchFamily="18" charset="0"/>
                      </a:rPr>
                      <m:t> </m:t>
                    </m:r>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b="0" i="0" dirty="0" smtClean="0">
                            <a:latin typeface="Cambria Math" panose="02040503050406030204" pitchFamily="18" charset="0"/>
                          </a:rPr>
                          <m:t>2</m:t>
                        </m:r>
                      </m:sub>
                    </m:sSub>
                    <m:r>
                      <a:rPr lang="en-US" i="1" dirty="0">
                        <a:latin typeface="Cambria Math" panose="02040503050406030204" pitchFamily="18" charset="0"/>
                      </a:rPr>
                      <m:t> </m:t>
                    </m:r>
                  </m:oMath>
                </a14:m>
                <a:r>
                  <a:rPr lang="en-AU" dirty="0"/>
                  <a:t>=</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b="0" i="1" dirty="0" smtClean="0">
                            <a:latin typeface="Cambria Math" panose="02040503050406030204" pitchFamily="18" charset="0"/>
                          </a:rPr>
                          <m:t>𝑟</m:t>
                        </m:r>
                      </m:e>
                      <m:sub>
                        <m:r>
                          <a:rPr lang="en-US" dirty="0">
                            <a:latin typeface="Cambria Math" panose="02040503050406030204" pitchFamily="18" charset="0"/>
                          </a:rPr>
                          <m:t>1</m:t>
                        </m:r>
                      </m:sub>
                    </m:sSub>
                    <m:r>
                      <a:rPr lang="en-US" i="1" dirty="0">
                        <a:latin typeface="Cambria Math" panose="02040503050406030204" pitchFamily="18" charset="0"/>
                      </a:rPr>
                      <m:t> </m:t>
                    </m:r>
                    <m:sSub>
                      <m:sSubPr>
                        <m:ctrlPr>
                          <a:rPr lang="en-US" i="1" dirty="0">
                            <a:solidFill>
                              <a:srgbClr val="836967"/>
                            </a:solidFill>
                            <a:latin typeface="Cambria Math" panose="02040503050406030204" pitchFamily="18" charset="0"/>
                          </a:rPr>
                        </m:ctrlPr>
                      </m:sSubPr>
                      <m:e>
                        <m:r>
                          <a:rPr lang="en-US" b="0" i="1" dirty="0" smtClean="0">
                            <a:latin typeface="Cambria Math" panose="02040503050406030204" pitchFamily="18" charset="0"/>
                          </a:rPr>
                          <m:t>𝑟</m:t>
                        </m:r>
                      </m:e>
                      <m:sub>
                        <m:r>
                          <a:rPr lang="en-US" dirty="0">
                            <a:latin typeface="Cambria Math" panose="02040503050406030204" pitchFamily="18" charset="0"/>
                          </a:rPr>
                          <m:t>2</m:t>
                        </m:r>
                      </m:sub>
                    </m:sSub>
                    <m:r>
                      <a:rPr lang="en-US" i="1" dirty="0">
                        <a:latin typeface="Cambria Math" panose="02040503050406030204" pitchFamily="18" charset="0"/>
                      </a:rPr>
                      <m:t> </m:t>
                    </m:r>
                  </m:oMath>
                </a14:m>
                <a:r>
                  <a:rPr lang="en-AU" dirty="0"/>
                  <a:t>cis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i="1" dirty="0">
                            <a:latin typeface="Cambria Math" panose="02040503050406030204" pitchFamily="18" charset="0"/>
                          </a:rPr>
                          <m:t>𝜃</m:t>
                        </m:r>
                      </m:e>
                      <m:sub>
                        <m:r>
                          <a:rPr lang="en-US" i="1" dirty="0">
                            <a:latin typeface="Cambria Math" panose="02040503050406030204" pitchFamily="18" charset="0"/>
                          </a:rPr>
                          <m:t>1</m:t>
                        </m:r>
                      </m:sub>
                    </m:sSub>
                  </m:oMath>
                </a14:m>
                <a:r>
                  <a:rPr lang="en-US" dirty="0"/>
                  <a:t> +</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i="1" dirty="0">
                            <a:latin typeface="Cambria Math" panose="02040503050406030204" pitchFamily="18" charset="0"/>
                          </a:rPr>
                          <m:t>𝜃</m:t>
                        </m:r>
                      </m:e>
                      <m:sub>
                        <m:r>
                          <a:rPr lang="en-US" i="1" dirty="0">
                            <a:latin typeface="Cambria Math" panose="02040503050406030204" pitchFamily="18" charset="0"/>
                          </a:rPr>
                          <m:t>2</m:t>
                        </m:r>
                      </m:sub>
                    </m:sSub>
                  </m:oMath>
                </a14:m>
                <a:r>
                  <a:rPr lang="en-US" dirty="0"/>
                  <a:t> </a:t>
                </a:r>
                <a:r>
                  <a:rPr lang="el-GR" dirty="0"/>
                  <a:t>)=6</a:t>
                </a:r>
                <a:r>
                  <a:rPr lang="en-AU" dirty="0"/>
                  <a:t>cis (</a:t>
                </a:r>
                <a14:m>
                  <m:oMath xmlns:m="http://schemas.openxmlformats.org/officeDocument/2006/math">
                    <m:f>
                      <m:fPr>
                        <m:ctrlPr>
                          <a:rPr lang="en-US" b="1" i="1" dirty="0">
                            <a:latin typeface="Cambria Math" panose="02040503050406030204" pitchFamily="18" charset="0"/>
                          </a:rPr>
                        </m:ctrlPr>
                      </m:fPr>
                      <m:num>
                        <m:r>
                          <m:rPr>
                            <m:nor/>
                          </m:rPr>
                          <a:rPr lang="el-GR" dirty="0"/>
                          <m:t>π</m:t>
                        </m:r>
                      </m:num>
                      <m:den>
                        <m:r>
                          <a:rPr lang="en-US" b="1" i="1" dirty="0">
                            <a:latin typeface="Cambria Math" panose="02040503050406030204" pitchFamily="18" charset="0"/>
                          </a:rPr>
                          <m:t>𝟐</m:t>
                        </m:r>
                      </m:den>
                    </m:f>
                    <m:r>
                      <a:rPr lang="en-US" b="1" i="1" dirty="0">
                        <a:latin typeface="Cambria Math" panose="02040503050406030204" pitchFamily="18" charset="0"/>
                      </a:rPr>
                      <m:t> </m:t>
                    </m:r>
                  </m:oMath>
                </a14:m>
                <a:r>
                  <a:rPr lang="el-GR" dirty="0"/>
                  <a:t>+</a:t>
                </a:r>
                <a:r>
                  <a:rPr lang="en-US" b="1" dirty="0"/>
                  <a:t> </a:t>
                </a:r>
                <a14:m>
                  <m:oMath xmlns:m="http://schemas.openxmlformats.org/officeDocument/2006/math">
                    <m:f>
                      <m:fPr>
                        <m:ctrlPr>
                          <a:rPr lang="en-US" b="1" i="1" dirty="0">
                            <a:latin typeface="Cambria Math" panose="02040503050406030204" pitchFamily="18" charset="0"/>
                          </a:rPr>
                        </m:ctrlPr>
                      </m:fPr>
                      <m:num>
                        <m:r>
                          <m:rPr>
                            <m:nor/>
                          </m:rPr>
                          <a:rPr lang="en-US" dirty="0">
                            <a:latin typeface="Cambria Math" panose="02040503050406030204" pitchFamily="18" charset="0"/>
                          </a:rPr>
                          <m:t>5</m:t>
                        </m:r>
                        <m:r>
                          <m:rPr>
                            <m:nor/>
                          </m:rPr>
                          <a:rPr lang="el-GR" dirty="0"/>
                          <m:t>π</m:t>
                        </m:r>
                      </m:num>
                      <m:den>
                        <m:r>
                          <a:rPr lang="en-US" b="1" i="1" dirty="0">
                            <a:latin typeface="Cambria Math" panose="02040503050406030204" pitchFamily="18" charset="0"/>
                          </a:rPr>
                          <m:t>𝟔</m:t>
                        </m:r>
                      </m:den>
                    </m:f>
                    <m:r>
                      <a:rPr lang="en-US" b="1" i="1" dirty="0">
                        <a:latin typeface="Cambria Math" panose="02040503050406030204" pitchFamily="18" charset="0"/>
                      </a:rPr>
                      <m:t> </m:t>
                    </m:r>
                  </m:oMath>
                </a14:m>
                <a:r>
                  <a:rPr lang="el-GR" dirty="0"/>
                  <a:t>)=6</a:t>
                </a:r>
                <a:r>
                  <a:rPr lang="en-AU" dirty="0"/>
                  <a:t>cis (</a:t>
                </a:r>
                <a14:m>
                  <m:oMath xmlns:m="http://schemas.openxmlformats.org/officeDocument/2006/math">
                    <m:f>
                      <m:fPr>
                        <m:ctrlPr>
                          <a:rPr lang="en-US" b="1" i="1" dirty="0">
                            <a:latin typeface="Cambria Math" panose="02040503050406030204" pitchFamily="18" charset="0"/>
                          </a:rPr>
                        </m:ctrlPr>
                      </m:fPr>
                      <m:num>
                        <m:r>
                          <m:rPr>
                            <m:nor/>
                          </m:rPr>
                          <a:rPr lang="en-US" b="0" i="0" dirty="0" smtClean="0">
                            <a:latin typeface="Cambria Math" panose="02040503050406030204" pitchFamily="18" charset="0"/>
                          </a:rPr>
                          <m:t>4</m:t>
                        </m:r>
                        <m:r>
                          <m:rPr>
                            <m:nor/>
                          </m:rPr>
                          <a:rPr lang="el-GR" dirty="0"/>
                          <m:t>π</m:t>
                        </m:r>
                      </m:num>
                      <m:den>
                        <m:r>
                          <a:rPr lang="en-US" b="1" i="1" dirty="0" smtClean="0">
                            <a:latin typeface="Cambria Math" panose="02040503050406030204" pitchFamily="18" charset="0"/>
                          </a:rPr>
                          <m:t>𝟑</m:t>
                        </m:r>
                      </m:den>
                    </m:f>
                    <m:r>
                      <a:rPr lang="en-US" b="1" i="1" dirty="0">
                        <a:latin typeface="Cambria Math" panose="02040503050406030204" pitchFamily="18" charset="0"/>
                      </a:rPr>
                      <m:t> </m:t>
                    </m:r>
                  </m:oMath>
                </a14:m>
                <a:r>
                  <a:rPr lang="el-GR" dirty="0"/>
                  <a:t>)</a:t>
                </a:r>
                <a:r>
                  <a:rPr lang="en-US" dirty="0"/>
                  <a:t> </a:t>
                </a:r>
                <a:endParaRPr lang="en-AU" dirty="0"/>
              </a:p>
              <a:p>
                <a:r>
                  <a:rPr lang="en-AU" dirty="0"/>
                  <a:t>∴ </a:t>
                </a:r>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0" dirty="0">
                            <a:latin typeface="Cambria Math" panose="02040503050406030204" pitchFamily="18" charset="0"/>
                          </a:rPr>
                          <m:t>1</m:t>
                        </m:r>
                      </m:sub>
                    </m:sSub>
                    <m:r>
                      <a:rPr lang="en-US" b="0" i="1" dirty="0">
                        <a:latin typeface="Cambria Math" panose="02040503050406030204" pitchFamily="18" charset="0"/>
                      </a:rPr>
                      <m:t> </m:t>
                    </m:r>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b="0" i="0" dirty="0" smtClean="0">
                            <a:latin typeface="Cambria Math" panose="02040503050406030204" pitchFamily="18" charset="0"/>
                          </a:rPr>
                          <m:t>2</m:t>
                        </m:r>
                      </m:sub>
                    </m:sSub>
                  </m:oMath>
                </a14:m>
                <a:r>
                  <a:rPr lang="en-AU" dirty="0"/>
                  <a:t> </a:t>
                </a:r>
                <a:r>
                  <a:rPr lang="el-GR" dirty="0"/>
                  <a:t>=6</a:t>
                </a:r>
                <a:r>
                  <a:rPr lang="en-AU" dirty="0"/>
                  <a:t>cis (−</a:t>
                </a:r>
                <a:r>
                  <a:rPr lang="en-US" b="1" dirty="0"/>
                  <a:t> </a:t>
                </a:r>
                <a14:m>
                  <m:oMath xmlns:m="http://schemas.openxmlformats.org/officeDocument/2006/math">
                    <m:f>
                      <m:fPr>
                        <m:ctrlPr>
                          <a:rPr lang="en-US" b="1" i="1" dirty="0">
                            <a:latin typeface="Cambria Math" panose="02040503050406030204" pitchFamily="18" charset="0"/>
                          </a:rPr>
                        </m:ctrlPr>
                      </m:fPr>
                      <m:num>
                        <m:r>
                          <m:rPr>
                            <m:nor/>
                          </m:rPr>
                          <a:rPr lang="en-US" b="0" i="0" dirty="0" smtClean="0">
                            <a:latin typeface="Cambria Math" panose="02040503050406030204" pitchFamily="18" charset="0"/>
                          </a:rPr>
                          <m:t>2</m:t>
                        </m:r>
                        <m:r>
                          <m:rPr>
                            <m:nor/>
                          </m:rPr>
                          <a:rPr lang="el-GR" dirty="0"/>
                          <m:t>π</m:t>
                        </m:r>
                      </m:num>
                      <m:den>
                        <m:r>
                          <a:rPr lang="en-US" b="1" i="1" dirty="0">
                            <a:latin typeface="Cambria Math" panose="02040503050406030204" pitchFamily="18" charset="0"/>
                          </a:rPr>
                          <m:t>𝟑</m:t>
                        </m:r>
                      </m:den>
                    </m:f>
                    <m:r>
                      <a:rPr lang="en-US" b="1" i="1" dirty="0">
                        <a:latin typeface="Cambria Math" panose="02040503050406030204" pitchFamily="18" charset="0"/>
                      </a:rPr>
                      <m:t> </m:t>
                    </m:r>
                  </m:oMath>
                </a14:m>
                <a:r>
                  <a:rPr lang="el-GR" dirty="0"/>
                  <a:t>)</a:t>
                </a:r>
                <a:r>
                  <a:rPr lang="en-US" dirty="0"/>
                  <a:t>    </a:t>
                </a:r>
                <a:r>
                  <a:rPr lang="en-AU" dirty="0"/>
                  <a:t>since −</a:t>
                </a:r>
                <a:r>
                  <a:rPr lang="el-GR" dirty="0"/>
                  <a:t>π&lt;</a:t>
                </a:r>
                <a:r>
                  <a:rPr lang="en-AU" dirty="0" err="1"/>
                  <a:t>Arg</a:t>
                </a:r>
                <a:r>
                  <a:rPr lang="en-AU" dirty="0"/>
                  <a:t> z≤</a:t>
                </a:r>
                <a:r>
                  <a:rPr lang="el-GR" dirty="0"/>
                  <a:t>π</a:t>
                </a:r>
                <a:endParaRPr lang="en-AU" dirty="0"/>
              </a:p>
            </p:txBody>
          </p:sp>
        </mc:Choice>
        <mc:Fallback>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blipFill>
                <a:blip r:embed="rId4"/>
                <a:stretch>
                  <a:fillRect l="-1043"/>
                </a:stretch>
              </a:blipFill>
            </p:spPr>
            <p:txBody>
              <a:bodyPr/>
              <a:lstStyle/>
              <a:p>
                <a:r>
                  <a:rPr lang="en-AU">
                    <a:noFill/>
                  </a:rPr>
                  <a:t> </a:t>
                </a:r>
              </a:p>
            </p:txBody>
          </p:sp>
        </mc:Fallback>
      </mc:AlternateContent>
    </p:spTree>
    <p:extLst>
      <p:ext uri="{BB962C8B-B14F-4D97-AF65-F5344CB8AC3E}">
        <p14:creationId xmlns:p14="http://schemas.microsoft.com/office/powerpoint/2010/main" val="2939631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a:xfrm>
            <a:off x="838200" y="365126"/>
            <a:ext cx="10515600" cy="659634"/>
          </a:xfrm>
        </p:spPr>
        <p:txBody>
          <a:bodyPr>
            <a:normAutofit fontScale="90000"/>
          </a:bodyPr>
          <a:lstStyle/>
          <a:p>
            <a:r>
              <a:rPr lang="en-US" dirty="0"/>
              <a:t>Example </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441433" y="1024760"/>
                <a:ext cx="11398469" cy="5152203"/>
              </a:xfrm>
            </p:spPr>
            <p:txBody>
              <a:bodyPr>
                <a:normAutofit fontScale="92500" lnSpcReduction="20000"/>
              </a:bodyPr>
              <a:lstStyle/>
              <a:p>
                <a:r>
                  <a:rPr lang="en-AU" dirty="0"/>
                  <a:t>If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b="0" i="0" dirty="0" smtClean="0">
                            <a:latin typeface="Cambria Math" panose="02040503050406030204" pitchFamily="18" charset="0"/>
                          </a:rPr>
                          <m:t>1</m:t>
                        </m:r>
                      </m:sub>
                    </m:sSub>
                    <m:r>
                      <a:rPr lang="en-US" i="1" dirty="0">
                        <a:latin typeface="Cambria Math" panose="02040503050406030204" pitchFamily="18" charset="0"/>
                      </a:rPr>
                      <m:t> </m:t>
                    </m:r>
                  </m:oMath>
                </a14:m>
                <a:r>
                  <a:rPr lang="en-AU" dirty="0"/>
                  <a:t>=</a:t>
                </a:r>
                <a:r>
                  <a:rPr lang="en-AU" dirty="0">
                    <a:solidFill>
                      <a:schemeClr val="tx1"/>
                    </a:solidFill>
                  </a:rPr>
                  <a:t>−</a:t>
                </a:r>
                <a14:m>
                  <m:oMath xmlns:m="http://schemas.openxmlformats.org/officeDocument/2006/math">
                    <m:rad>
                      <m:radPr>
                        <m:degHide m:val="on"/>
                        <m:ctrlPr>
                          <a:rPr lang="en-AU" dirty="0" smtClean="0">
                            <a:solidFill>
                              <a:schemeClr val="tx1"/>
                            </a:solidFill>
                            <a:latin typeface="Cambria Math" panose="02040503050406030204" pitchFamily="18" charset="0"/>
                          </a:rPr>
                        </m:ctrlPr>
                      </m:radPr>
                      <m:deg/>
                      <m:e>
                        <m:r>
                          <a:rPr lang="en-AU" dirty="0" smtClean="0">
                            <a:solidFill>
                              <a:schemeClr val="tx1"/>
                            </a:solidFill>
                            <a:latin typeface="Cambria Math" panose="02040503050406030204" pitchFamily="18" charset="0"/>
                          </a:rPr>
                          <m:t>3</m:t>
                        </m:r>
                      </m:e>
                    </m:rad>
                  </m:oMath>
                </a14:m>
                <a:r>
                  <a:rPr lang="en-AU" dirty="0">
                    <a:solidFill>
                      <a:schemeClr val="tx1"/>
                    </a:solidFill>
                  </a:rPr>
                  <a:t>+</a:t>
                </a:r>
                <a:r>
                  <a:rPr lang="en-AU" dirty="0" err="1"/>
                  <a:t>i</a:t>
                </a:r>
                <a:r>
                  <a:rPr lang="en-AU" dirty="0"/>
                  <a:t> and </a:t>
                </a:r>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b="0" i="0" dirty="0" smtClean="0">
                            <a:latin typeface="Cambria Math" panose="02040503050406030204" pitchFamily="18" charset="0"/>
                          </a:rPr>
                          <m:t>2</m:t>
                        </m:r>
                      </m:sub>
                    </m:sSub>
                    <m:r>
                      <a:rPr lang="en-US" i="1" dirty="0">
                        <a:latin typeface="Cambria Math" panose="02040503050406030204" pitchFamily="18" charset="0"/>
                      </a:rPr>
                      <m:t> </m:t>
                    </m:r>
                  </m:oMath>
                </a14:m>
                <a:r>
                  <a:rPr lang="en-AU" dirty="0"/>
                  <a:t>=2 </a:t>
                </a:r>
                <a14:m>
                  <m:oMath xmlns:m="http://schemas.openxmlformats.org/officeDocument/2006/math">
                    <m:rad>
                      <m:radPr>
                        <m:degHide m:val="on"/>
                        <m:ctrlPr>
                          <a:rPr lang="en-AU" i="1" dirty="0">
                            <a:latin typeface="Cambria Math" panose="02040503050406030204" pitchFamily="18" charset="0"/>
                          </a:rPr>
                        </m:ctrlPr>
                      </m:radPr>
                      <m:deg/>
                      <m:e>
                        <m:r>
                          <a:rPr lang="en-AU" dirty="0">
                            <a:latin typeface="Cambria Math" panose="02040503050406030204" pitchFamily="18" charset="0"/>
                          </a:rPr>
                          <m:t>3</m:t>
                        </m:r>
                      </m:e>
                    </m:rad>
                  </m:oMath>
                </a14:m>
                <a:r>
                  <a:rPr lang="en-AU" dirty="0"/>
                  <a:t>+2i, find the quotient </a:t>
                </a:r>
                <a14:m>
                  <m:oMath xmlns:m="http://schemas.openxmlformats.org/officeDocument/2006/math">
                    <m:f>
                      <m:fPr>
                        <m:ctrlPr>
                          <a:rPr lang="en-US" i="1" dirty="0">
                            <a:latin typeface="Cambria Math" panose="02040503050406030204" pitchFamily="18" charset="0"/>
                          </a:rPr>
                        </m:ctrlPr>
                      </m:fPr>
                      <m:num>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1</m:t>
                            </m:r>
                          </m:sub>
                        </m:sSub>
                      </m:num>
                      <m:den>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2</m:t>
                            </m:r>
                          </m:sub>
                        </m:sSub>
                      </m:den>
                    </m:f>
                    <m:r>
                      <a:rPr lang="en-US" b="1" i="1" dirty="0">
                        <a:latin typeface="Cambria Math" panose="02040503050406030204" pitchFamily="18" charset="0"/>
                      </a:rPr>
                      <m:t> </m:t>
                    </m:r>
                  </m:oMath>
                </a14:m>
                <a:r>
                  <a:rPr lang="en-AU" dirty="0"/>
                  <a:t>and express in Cartesian form.</a:t>
                </a:r>
              </a:p>
              <a:p>
                <a:r>
                  <a:rPr lang="en-AU" dirty="0"/>
                  <a:t>First express </a:t>
                </a:r>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b="0" i="0" dirty="0" smtClean="0">
                            <a:latin typeface="Cambria Math" panose="02040503050406030204" pitchFamily="18" charset="0"/>
                          </a:rPr>
                          <m:t>1</m:t>
                        </m:r>
                      </m:sub>
                    </m:sSub>
                  </m:oMath>
                </a14:m>
                <a:r>
                  <a:rPr lang="en-AU" dirty="0"/>
                  <a:t> and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1</m:t>
                        </m:r>
                      </m:sub>
                    </m:sSub>
                  </m:oMath>
                </a14:m>
                <a:r>
                  <a:rPr lang="en-AU" dirty="0"/>
                  <a:t> in polar form:</a:t>
                </a:r>
              </a:p>
              <a:p>
                <a:r>
                  <a:rPr lang="en-AU" dirty="0"/>
                  <a:t>|</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b="0" i="0" dirty="0" smtClean="0">
                            <a:latin typeface="Cambria Math" panose="02040503050406030204" pitchFamily="18" charset="0"/>
                          </a:rPr>
                          <m:t>1</m:t>
                        </m:r>
                      </m:sub>
                    </m:sSub>
                    <m:r>
                      <a:rPr lang="en-US" i="1" dirty="0">
                        <a:latin typeface="Cambria Math" panose="02040503050406030204" pitchFamily="18" charset="0"/>
                      </a:rPr>
                      <m:t> </m:t>
                    </m:r>
                  </m:oMath>
                </a14:m>
                <a:r>
                  <a:rPr lang="en-AU" dirty="0"/>
                  <a:t>|= </a:t>
                </a:r>
                <a14:m>
                  <m:oMath xmlns:m="http://schemas.openxmlformats.org/officeDocument/2006/math">
                    <m:rad>
                      <m:radPr>
                        <m:degHide m:val="on"/>
                        <m:ctrlPr>
                          <a:rPr lang="en-AU" i="1" dirty="0">
                            <a:latin typeface="Cambria Math" panose="02040503050406030204" pitchFamily="18" charset="0"/>
                          </a:rPr>
                        </m:ctrlPr>
                      </m:radPr>
                      <m:deg/>
                      <m:e>
                        <m:r>
                          <a:rPr lang="en-AU" dirty="0">
                            <a:latin typeface="Cambria Math" panose="02040503050406030204" pitchFamily="18" charset="0"/>
                          </a:rPr>
                          <m:t>3</m:t>
                        </m:r>
                        <m:r>
                          <a:rPr lang="en-US" b="0" i="0" dirty="0" smtClean="0">
                            <a:latin typeface="Cambria Math" panose="02040503050406030204" pitchFamily="18" charset="0"/>
                          </a:rPr>
                          <m:t>+1</m:t>
                        </m:r>
                      </m:e>
                    </m:rad>
                    <m:r>
                      <a:rPr lang="en-AU" i="1" dirty="0">
                        <a:latin typeface="Cambria Math" panose="02040503050406030204" pitchFamily="18" charset="0"/>
                      </a:rPr>
                      <m:t> </m:t>
                    </m:r>
                  </m:oMath>
                </a14:m>
                <a:r>
                  <a:rPr lang="en-AU" dirty="0"/>
                  <a:t>=2</a:t>
                </a:r>
              </a:p>
              <a:p>
                <a:r>
                  <a:rPr lang="en-AU" dirty="0"/>
                  <a:t>Let </a:t>
                </a:r>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1</m:t>
                        </m:r>
                      </m:sub>
                    </m:sSub>
                  </m:oMath>
                </a14:m>
                <a:r>
                  <a:rPr lang="en-US" dirty="0"/>
                  <a:t> </a:t>
                </a:r>
                <a:r>
                  <a:rPr lang="el-GR" dirty="0"/>
                  <a:t>=</a:t>
                </a:r>
                <a:r>
                  <a:rPr lang="en-AU" dirty="0" err="1"/>
                  <a:t>Arg</a:t>
                </a:r>
                <a:r>
                  <a:rPr lang="en-AU" dirty="0"/>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1</m:t>
                        </m:r>
                      </m:sub>
                    </m:sSub>
                    <m:r>
                      <a:rPr lang="en-US" i="1" dirty="0">
                        <a:latin typeface="Cambria Math" panose="02040503050406030204" pitchFamily="18" charset="0"/>
                      </a:rPr>
                      <m:t> </m:t>
                    </m:r>
                  </m:oMath>
                </a14:m>
                <a:r>
                  <a:rPr lang="en-AU" dirty="0"/>
                  <a:t>. Then cos</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i="1" dirty="0">
                            <a:latin typeface="Cambria Math" panose="02040503050406030204" pitchFamily="18" charset="0"/>
                          </a:rPr>
                          <m:t>𝜃</m:t>
                        </m:r>
                      </m:e>
                      <m:sub>
                        <m:r>
                          <a:rPr lang="en-US" i="1" dirty="0">
                            <a:latin typeface="Cambria Math" panose="02040503050406030204" pitchFamily="18" charset="0"/>
                          </a:rPr>
                          <m:t>1</m:t>
                        </m:r>
                      </m:sub>
                    </m:sSub>
                  </m:oMath>
                </a14:m>
                <a:r>
                  <a:rPr lang="en-US" dirty="0"/>
                  <a:t> </a:t>
                </a:r>
                <a:r>
                  <a:rPr lang="el-GR" dirty="0"/>
                  <a:t>=−</a:t>
                </a:r>
                <a:r>
                  <a:rPr lang="en-US" dirty="0"/>
                  <a:t> </a:t>
                </a:r>
                <a14:m>
                  <m:oMath xmlns:m="http://schemas.openxmlformats.org/officeDocument/2006/math">
                    <m:f>
                      <m:fPr>
                        <m:ctrlPr>
                          <a:rPr lang="en-US" i="1" dirty="0">
                            <a:latin typeface="Cambria Math" panose="02040503050406030204" pitchFamily="18" charset="0"/>
                          </a:rPr>
                        </m:ctrlPr>
                      </m:fPr>
                      <m:num>
                        <m:rad>
                          <m:radPr>
                            <m:degHide m:val="on"/>
                            <m:ctrlPr>
                              <a:rPr lang="en-AU" i="1" dirty="0">
                                <a:latin typeface="Cambria Math" panose="02040503050406030204" pitchFamily="18" charset="0"/>
                              </a:rPr>
                            </m:ctrlPr>
                          </m:radPr>
                          <m:deg/>
                          <m:e>
                            <m:r>
                              <a:rPr lang="en-AU" dirty="0">
                                <a:latin typeface="Cambria Math" panose="02040503050406030204" pitchFamily="18" charset="0"/>
                              </a:rPr>
                              <m:t>3</m:t>
                            </m:r>
                          </m:e>
                        </m:rad>
                      </m:num>
                      <m:den>
                        <m:r>
                          <a:rPr lang="en-US" i="1" dirty="0">
                            <a:latin typeface="Cambria Math" panose="02040503050406030204" pitchFamily="18" charset="0"/>
                          </a:rPr>
                          <m:t>2</m:t>
                        </m:r>
                      </m:den>
                    </m:f>
                    <m:r>
                      <a:rPr lang="en-US" i="1" dirty="0">
                        <a:latin typeface="Cambria Math" panose="02040503050406030204" pitchFamily="18" charset="0"/>
                      </a:rPr>
                      <m:t> </m:t>
                    </m:r>
                  </m:oMath>
                </a14:m>
                <a:r>
                  <a:rPr lang="el-GR" dirty="0"/>
                  <a:t> </a:t>
                </a:r>
                <a:r>
                  <a:rPr lang="en-AU" dirty="0"/>
                  <a:t>and sin</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i="1" dirty="0">
                            <a:latin typeface="Cambria Math" panose="02040503050406030204" pitchFamily="18" charset="0"/>
                          </a:rPr>
                          <m:t>𝜃</m:t>
                        </m:r>
                      </m:e>
                      <m:sub>
                        <m:r>
                          <a:rPr lang="en-US" i="1" dirty="0">
                            <a:latin typeface="Cambria Math" panose="02040503050406030204" pitchFamily="18" charset="0"/>
                          </a:rPr>
                          <m:t>1</m:t>
                        </m:r>
                      </m:sub>
                    </m:sSub>
                  </m:oMath>
                </a14:m>
                <a:r>
                  <a:rPr lang="en-US" dirty="0"/>
                  <a:t> </a:t>
                </a:r>
                <a:r>
                  <a:rPr lang="el-GR" dirty="0"/>
                  <a:t>=</a:t>
                </a:r>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1</m:t>
                        </m:r>
                      </m:num>
                      <m:den>
                        <m:r>
                          <a:rPr lang="en-US" b="0" i="1" dirty="0" smtClean="0">
                            <a:latin typeface="Cambria Math" panose="02040503050406030204" pitchFamily="18" charset="0"/>
                          </a:rPr>
                          <m:t>2</m:t>
                        </m:r>
                      </m:den>
                    </m:f>
                    <m:r>
                      <a:rPr lang="en-US" i="1" dirty="0">
                        <a:latin typeface="Cambria Math" panose="02040503050406030204" pitchFamily="18" charset="0"/>
                      </a:rPr>
                      <m:t> </m:t>
                    </m:r>
                  </m:oMath>
                </a14:m>
                <a:r>
                  <a:rPr lang="el-GR" dirty="0"/>
                  <a:t>, </a:t>
                </a:r>
                <a:r>
                  <a:rPr lang="en-AU" dirty="0"/>
                  <a:t>giving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i="1" dirty="0">
                            <a:latin typeface="Cambria Math" panose="02040503050406030204" pitchFamily="18" charset="0"/>
                          </a:rPr>
                          <m:t>𝜃</m:t>
                        </m:r>
                      </m:e>
                      <m:sub>
                        <m:r>
                          <a:rPr lang="en-US" i="1" dirty="0">
                            <a:latin typeface="Cambria Math" panose="02040503050406030204" pitchFamily="18" charset="0"/>
                          </a:rPr>
                          <m:t>1</m:t>
                        </m:r>
                      </m:sub>
                    </m:sSub>
                  </m:oMath>
                </a14:m>
                <a:r>
                  <a:rPr lang="en-US" dirty="0"/>
                  <a:t> </a:t>
                </a:r>
                <a:r>
                  <a:rPr lang="el-GR" dirty="0"/>
                  <a:t>=</a:t>
                </a:r>
                <a14:m>
                  <m:oMath xmlns:m="http://schemas.openxmlformats.org/officeDocument/2006/math">
                    <m:f>
                      <m:fPr>
                        <m:ctrlPr>
                          <a:rPr lang="en-US" i="1" dirty="0">
                            <a:latin typeface="Cambria Math" panose="02040503050406030204" pitchFamily="18" charset="0"/>
                          </a:rPr>
                        </m:ctrlPr>
                      </m:fPr>
                      <m:num>
                        <m:r>
                          <a:rPr lang="el-GR" i="1" dirty="0">
                            <a:latin typeface="Cambria Math" panose="02040503050406030204" pitchFamily="18" charset="0"/>
                          </a:rPr>
                          <m:t>5</m:t>
                        </m:r>
                        <m:r>
                          <a:rPr lang="el-GR" i="1" dirty="0">
                            <a:latin typeface="Cambria Math" panose="02040503050406030204" pitchFamily="18" charset="0"/>
                          </a:rPr>
                          <m:t>𝜋</m:t>
                        </m:r>
                      </m:num>
                      <m:den>
                        <m:r>
                          <a:rPr lang="en-US" b="0" i="1" dirty="0" smtClean="0">
                            <a:latin typeface="Cambria Math" panose="02040503050406030204" pitchFamily="18" charset="0"/>
                          </a:rPr>
                          <m:t>6</m:t>
                        </m:r>
                      </m:den>
                    </m:f>
                  </m:oMath>
                </a14:m>
                <a:r>
                  <a:rPr lang="el-GR" dirty="0"/>
                  <a:t>.</a:t>
                </a:r>
              </a:p>
              <a:p>
                <a:r>
                  <a:rPr lang="el-GR" dirty="0"/>
                  <a:t>|</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2</m:t>
                        </m:r>
                      </m:sub>
                    </m:sSub>
                    <m:r>
                      <a:rPr lang="en-US" i="1" dirty="0">
                        <a:latin typeface="Cambria Math" panose="02040503050406030204" pitchFamily="18" charset="0"/>
                      </a:rPr>
                      <m:t> </m:t>
                    </m:r>
                  </m:oMath>
                </a14:m>
                <a:r>
                  <a:rPr lang="en-AU" dirty="0"/>
                  <a:t>|= </a:t>
                </a:r>
                <a14:m>
                  <m:oMath xmlns:m="http://schemas.openxmlformats.org/officeDocument/2006/math">
                    <m:rad>
                      <m:radPr>
                        <m:degHide m:val="on"/>
                        <m:ctrlPr>
                          <a:rPr lang="en-AU" i="1" dirty="0">
                            <a:latin typeface="Cambria Math" panose="02040503050406030204" pitchFamily="18" charset="0"/>
                          </a:rPr>
                        </m:ctrlPr>
                      </m:radPr>
                      <m:deg/>
                      <m:e>
                        <m:r>
                          <a:rPr lang="en-US" b="0" i="0" dirty="0" smtClean="0">
                            <a:latin typeface="Cambria Math" panose="02040503050406030204" pitchFamily="18" charset="0"/>
                          </a:rPr>
                          <m:t>12</m:t>
                        </m:r>
                        <m:r>
                          <a:rPr lang="en-US" b="0" i="0" dirty="0" smtClean="0">
                            <a:latin typeface="Cambria Math" panose="02040503050406030204" pitchFamily="18" charset="0"/>
                          </a:rPr>
                          <m:t>+</m:t>
                        </m:r>
                        <m:r>
                          <a:rPr lang="en-US" b="0" i="0" dirty="0" smtClean="0">
                            <a:latin typeface="Cambria Math" panose="02040503050406030204" pitchFamily="18" charset="0"/>
                          </a:rPr>
                          <m:t>4</m:t>
                        </m:r>
                      </m:e>
                    </m:rad>
                    <m:r>
                      <a:rPr lang="en-US" b="0" i="1" dirty="0" smtClean="0">
                        <a:latin typeface="Cambria Math" panose="02040503050406030204" pitchFamily="18" charset="0"/>
                      </a:rPr>
                      <m:t> </m:t>
                    </m:r>
                  </m:oMath>
                </a14:m>
                <a:r>
                  <a:rPr lang="en-AU" dirty="0"/>
                  <a:t>=4</a:t>
                </a:r>
              </a:p>
              <a:p>
                <a:r>
                  <a:rPr lang="en-AU" dirty="0"/>
                  <a:t>Let </a:t>
                </a:r>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smtClean="0">
                            <a:latin typeface="Cambria Math" panose="02040503050406030204" pitchFamily="18" charset="0"/>
                          </a:rPr>
                          <m:t>2</m:t>
                        </m:r>
                      </m:sub>
                    </m:sSub>
                  </m:oMath>
                </a14:m>
                <a:r>
                  <a:rPr lang="en-US" dirty="0"/>
                  <a:t> </a:t>
                </a:r>
                <a:r>
                  <a:rPr lang="el-GR" dirty="0"/>
                  <a:t>=</a:t>
                </a:r>
                <a:r>
                  <a:rPr lang="en-AU" dirty="0" err="1"/>
                  <a:t>Arg</a:t>
                </a:r>
                <a:r>
                  <a:rPr lang="en-AU" dirty="0"/>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2</m:t>
                        </m:r>
                      </m:sub>
                    </m:sSub>
                  </m:oMath>
                </a14:m>
                <a:r>
                  <a:rPr lang="en-AU" dirty="0"/>
                  <a:t>. Then cos</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i="1" dirty="0">
                            <a:latin typeface="Cambria Math" panose="02040503050406030204" pitchFamily="18" charset="0"/>
                          </a:rPr>
                          <m:t>𝜃</m:t>
                        </m:r>
                      </m:e>
                      <m:sub>
                        <m:r>
                          <a:rPr lang="en-US" i="1" dirty="0">
                            <a:latin typeface="Cambria Math" panose="02040503050406030204" pitchFamily="18" charset="0"/>
                          </a:rPr>
                          <m:t>2</m:t>
                        </m:r>
                      </m:sub>
                    </m:sSub>
                  </m:oMath>
                </a14:m>
                <a:r>
                  <a:rPr lang="en-US" dirty="0"/>
                  <a:t> </a:t>
                </a:r>
                <a:r>
                  <a:rPr lang="el-GR" dirty="0"/>
                  <a:t>=</a:t>
                </a:r>
                <a:r>
                  <a:rPr lang="en-US" dirty="0"/>
                  <a:t> </a:t>
                </a:r>
                <a14:m>
                  <m:oMath xmlns:m="http://schemas.openxmlformats.org/officeDocument/2006/math">
                    <m:f>
                      <m:fPr>
                        <m:ctrlPr>
                          <a:rPr lang="en-US" i="1" dirty="0">
                            <a:latin typeface="Cambria Math" panose="02040503050406030204" pitchFamily="18" charset="0"/>
                          </a:rPr>
                        </m:ctrlPr>
                      </m:fPr>
                      <m:num>
                        <m:rad>
                          <m:radPr>
                            <m:degHide m:val="on"/>
                            <m:ctrlPr>
                              <a:rPr lang="en-AU" i="1" dirty="0">
                                <a:latin typeface="Cambria Math" panose="02040503050406030204" pitchFamily="18" charset="0"/>
                              </a:rPr>
                            </m:ctrlPr>
                          </m:radPr>
                          <m:deg/>
                          <m:e>
                            <m:r>
                              <a:rPr lang="en-AU" dirty="0">
                                <a:latin typeface="Cambria Math" panose="02040503050406030204" pitchFamily="18" charset="0"/>
                              </a:rPr>
                              <m:t>3</m:t>
                            </m:r>
                          </m:e>
                        </m:rad>
                      </m:num>
                      <m:den>
                        <m:r>
                          <a:rPr lang="en-US" i="1" dirty="0">
                            <a:latin typeface="Cambria Math" panose="02040503050406030204" pitchFamily="18" charset="0"/>
                          </a:rPr>
                          <m:t>2</m:t>
                        </m:r>
                      </m:den>
                    </m:f>
                  </m:oMath>
                </a14:m>
                <a:r>
                  <a:rPr lang="el-GR" dirty="0"/>
                  <a:t> </a:t>
                </a:r>
                <a:r>
                  <a:rPr lang="en-AU" dirty="0"/>
                  <a:t>and sin</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i="1" dirty="0">
                            <a:latin typeface="Cambria Math" panose="02040503050406030204" pitchFamily="18" charset="0"/>
                          </a:rPr>
                          <m:t>𝜃</m:t>
                        </m:r>
                      </m:e>
                      <m:sub>
                        <m:r>
                          <a:rPr lang="en-US" i="1" dirty="0">
                            <a:latin typeface="Cambria Math" panose="02040503050406030204" pitchFamily="18" charset="0"/>
                          </a:rPr>
                          <m:t>2</m:t>
                        </m:r>
                      </m:sub>
                    </m:sSub>
                  </m:oMath>
                </a14:m>
                <a:r>
                  <a:rPr lang="en-US" dirty="0"/>
                  <a:t> </a:t>
                </a:r>
                <a:r>
                  <a:rPr lang="el-GR" dirty="0"/>
                  <a:t>=</a:t>
                </a:r>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US" i="1" dirty="0">
                            <a:latin typeface="Cambria Math" panose="02040503050406030204" pitchFamily="18" charset="0"/>
                          </a:rPr>
                          <m:t>2</m:t>
                        </m:r>
                      </m:den>
                    </m:f>
                  </m:oMath>
                </a14:m>
                <a:r>
                  <a:rPr lang="el-GR" dirty="0"/>
                  <a:t>, </a:t>
                </a:r>
                <a:r>
                  <a:rPr lang="en-AU" dirty="0"/>
                  <a:t>giving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i="1" dirty="0">
                            <a:latin typeface="Cambria Math" panose="02040503050406030204" pitchFamily="18" charset="0"/>
                          </a:rPr>
                          <m:t>𝜃</m:t>
                        </m:r>
                      </m:e>
                      <m:sub>
                        <m:r>
                          <a:rPr lang="en-US" i="1" dirty="0">
                            <a:latin typeface="Cambria Math" panose="02040503050406030204" pitchFamily="18" charset="0"/>
                          </a:rPr>
                          <m:t>2</m:t>
                        </m:r>
                      </m:sub>
                    </m:sSub>
                  </m:oMath>
                </a14:m>
                <a:r>
                  <a:rPr lang="en-US" dirty="0"/>
                  <a:t> </a:t>
                </a:r>
                <a:r>
                  <a:rPr lang="el-GR" dirty="0"/>
                  <a:t>=</a:t>
                </a:r>
                <a:r>
                  <a:rPr lang="en-US" dirty="0"/>
                  <a:t> </a:t>
                </a:r>
                <a14:m>
                  <m:oMath xmlns:m="http://schemas.openxmlformats.org/officeDocument/2006/math">
                    <m:f>
                      <m:fPr>
                        <m:ctrlPr>
                          <a:rPr lang="en-US" i="1" dirty="0">
                            <a:latin typeface="Cambria Math" panose="02040503050406030204" pitchFamily="18" charset="0"/>
                          </a:rPr>
                        </m:ctrlPr>
                      </m:fPr>
                      <m:num>
                        <m:r>
                          <a:rPr lang="el-GR" i="1" dirty="0">
                            <a:latin typeface="Cambria Math" panose="02040503050406030204" pitchFamily="18" charset="0"/>
                          </a:rPr>
                          <m:t>𝜋</m:t>
                        </m:r>
                      </m:num>
                      <m:den>
                        <m:r>
                          <a:rPr lang="en-US" i="1" dirty="0">
                            <a:latin typeface="Cambria Math" panose="02040503050406030204" pitchFamily="18" charset="0"/>
                          </a:rPr>
                          <m:t>6</m:t>
                        </m:r>
                      </m:den>
                    </m:f>
                  </m:oMath>
                </a14:m>
                <a:r>
                  <a:rPr lang="el-GR" dirty="0"/>
                  <a:t>.</a:t>
                </a:r>
              </a:p>
              <a:p>
                <a:r>
                  <a:rPr lang="en-AU" dirty="0"/>
                  <a:t>Hence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dirty="0">
                            <a:latin typeface="Cambria Math" panose="02040503050406030204" pitchFamily="18" charset="0"/>
                          </a:rPr>
                          <m:t>1</m:t>
                        </m:r>
                      </m:sub>
                    </m:sSub>
                    <m:r>
                      <a:rPr lang="en-US" i="1" dirty="0">
                        <a:latin typeface="Cambria Math" panose="02040503050406030204" pitchFamily="18" charset="0"/>
                      </a:rPr>
                      <m:t> </m:t>
                    </m:r>
                  </m:oMath>
                </a14:m>
                <a:r>
                  <a:rPr lang="en-AU" dirty="0"/>
                  <a:t>=2cis (</a:t>
                </a:r>
                <a14:m>
                  <m:oMath xmlns:m="http://schemas.openxmlformats.org/officeDocument/2006/math">
                    <m:f>
                      <m:fPr>
                        <m:ctrlPr>
                          <a:rPr lang="en-US" i="1" dirty="0">
                            <a:latin typeface="Cambria Math" panose="02040503050406030204" pitchFamily="18" charset="0"/>
                          </a:rPr>
                        </m:ctrlPr>
                      </m:fPr>
                      <m:num>
                        <m:r>
                          <a:rPr lang="el-GR" i="1" dirty="0">
                            <a:latin typeface="Cambria Math" panose="02040503050406030204" pitchFamily="18" charset="0"/>
                          </a:rPr>
                          <m:t>5</m:t>
                        </m:r>
                        <m:r>
                          <a:rPr lang="el-GR" i="1" dirty="0">
                            <a:latin typeface="Cambria Math" panose="02040503050406030204" pitchFamily="18" charset="0"/>
                          </a:rPr>
                          <m:t>𝜋</m:t>
                        </m:r>
                      </m:num>
                      <m:den>
                        <m:r>
                          <a:rPr lang="en-US" i="1" dirty="0">
                            <a:latin typeface="Cambria Math" panose="02040503050406030204" pitchFamily="18" charset="0"/>
                          </a:rPr>
                          <m:t>6</m:t>
                        </m:r>
                      </m:den>
                    </m:f>
                  </m:oMath>
                </a14:m>
                <a:r>
                  <a:rPr lang="el-GR" dirty="0"/>
                  <a:t>) </a:t>
                </a:r>
                <a:r>
                  <a:rPr lang="en-AU" dirty="0"/>
                  <a:t>and </a:t>
                </a:r>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i="1" dirty="0">
                            <a:latin typeface="Cambria Math" panose="02040503050406030204" pitchFamily="18" charset="0"/>
                          </a:rPr>
                          <m:t>𝑧</m:t>
                        </m:r>
                      </m:e>
                      <m:sub>
                        <m:r>
                          <a:rPr lang="en-US" b="0" i="0" dirty="0" smtClean="0">
                            <a:latin typeface="Cambria Math" panose="02040503050406030204" pitchFamily="18" charset="0"/>
                          </a:rPr>
                          <m:t>2</m:t>
                        </m:r>
                      </m:sub>
                    </m:sSub>
                    <m:r>
                      <a:rPr lang="en-US" i="1" dirty="0">
                        <a:latin typeface="Cambria Math" panose="02040503050406030204" pitchFamily="18" charset="0"/>
                      </a:rPr>
                      <m:t> </m:t>
                    </m:r>
                  </m:oMath>
                </a14:m>
                <a:r>
                  <a:rPr lang="en-AU" dirty="0"/>
                  <a:t>=4cis (</a:t>
                </a:r>
                <a14:m>
                  <m:oMath xmlns:m="http://schemas.openxmlformats.org/officeDocument/2006/math">
                    <m:f>
                      <m:fPr>
                        <m:ctrlPr>
                          <a:rPr lang="en-US" i="1" dirty="0">
                            <a:latin typeface="Cambria Math" panose="02040503050406030204" pitchFamily="18" charset="0"/>
                          </a:rPr>
                        </m:ctrlPr>
                      </m:fPr>
                      <m:num>
                        <m:r>
                          <a:rPr lang="el-GR" i="1" dirty="0">
                            <a:latin typeface="Cambria Math" panose="02040503050406030204" pitchFamily="18" charset="0"/>
                          </a:rPr>
                          <m:t>𝜋</m:t>
                        </m:r>
                      </m:num>
                      <m:den>
                        <m:r>
                          <a:rPr lang="en-US" i="1" dirty="0">
                            <a:latin typeface="Cambria Math" panose="02040503050406030204" pitchFamily="18" charset="0"/>
                          </a:rPr>
                          <m:t>6</m:t>
                        </m:r>
                      </m:den>
                    </m:f>
                  </m:oMath>
                </a14:m>
                <a:r>
                  <a:rPr lang="el-GR" dirty="0"/>
                  <a:t>). </a:t>
                </a:r>
                <a:r>
                  <a:rPr lang="en-AU" dirty="0"/>
                  <a:t>Therefore</a:t>
                </a:r>
              </a:p>
              <a:p>
                <a14:m>
                  <m:oMath xmlns:m="http://schemas.openxmlformats.org/officeDocument/2006/math">
                    <m:f>
                      <m:fPr>
                        <m:ctrlPr>
                          <a:rPr lang="en-US" sz="2800" i="1" dirty="0" smtClean="0">
                            <a:solidFill>
                              <a:schemeClr val="tx1"/>
                            </a:solidFill>
                            <a:latin typeface="Cambria Math" panose="02040503050406030204" pitchFamily="18" charset="0"/>
                          </a:rPr>
                        </m:ctrlPr>
                      </m:fPr>
                      <m:num>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1</m:t>
                            </m:r>
                          </m:sub>
                        </m:sSub>
                      </m:num>
                      <m:den>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2</m:t>
                            </m:r>
                          </m:sub>
                        </m:sSub>
                      </m:den>
                    </m:f>
                  </m:oMath>
                </a14:m>
                <a:r>
                  <a:rPr lang="el-GR" sz="2800" dirty="0"/>
                  <a:t> </a:t>
                </a:r>
                <a:r>
                  <a:rPr lang="en-US" dirty="0"/>
                  <a:t> = </a:t>
                </a:r>
                <a14:m>
                  <m:oMath xmlns:m="http://schemas.openxmlformats.org/officeDocument/2006/math">
                    <m:f>
                      <m:fPr>
                        <m:ctrlPr>
                          <a:rPr lang="en-US" i="1" dirty="0" smtClean="0">
                            <a:solidFill>
                              <a:schemeClr val="tx1"/>
                            </a:solidFill>
                            <a:latin typeface="Cambria Math" panose="02040503050406030204" pitchFamily="18" charset="0"/>
                          </a:rPr>
                        </m:ctrlPr>
                      </m:fPr>
                      <m:num>
                        <m:sSub>
                          <m:sSubPr>
                            <m:ctrlPr>
                              <a:rPr lang="en-US" i="1" dirty="0">
                                <a:solidFill>
                                  <a:schemeClr val="tx1"/>
                                </a:solidFill>
                                <a:latin typeface="Cambria Math" panose="02040503050406030204" pitchFamily="18" charset="0"/>
                              </a:rPr>
                            </m:ctrlPr>
                          </m:sSubPr>
                          <m:e>
                            <m:r>
                              <a:rPr lang="en-US" b="0" i="1" dirty="0" smtClean="0">
                                <a:solidFill>
                                  <a:schemeClr val="tx1"/>
                                </a:solidFill>
                                <a:latin typeface="Cambria Math" panose="02040503050406030204" pitchFamily="18" charset="0"/>
                              </a:rPr>
                              <m:t>𝑟</m:t>
                            </m:r>
                          </m:e>
                          <m:sub>
                            <m:r>
                              <a:rPr lang="en-US" b="0" i="1" dirty="0">
                                <a:solidFill>
                                  <a:schemeClr val="tx1"/>
                                </a:solidFill>
                                <a:latin typeface="Cambria Math" panose="02040503050406030204" pitchFamily="18" charset="0"/>
                              </a:rPr>
                              <m:t>1</m:t>
                            </m:r>
                          </m:sub>
                        </m:sSub>
                      </m:num>
                      <m:den>
                        <m:sSub>
                          <m:sSubPr>
                            <m:ctrlPr>
                              <a:rPr lang="en-US" i="1" dirty="0">
                                <a:solidFill>
                                  <a:srgbClr val="836967"/>
                                </a:solidFill>
                                <a:latin typeface="Cambria Math" panose="02040503050406030204" pitchFamily="18" charset="0"/>
                              </a:rPr>
                            </m:ctrlPr>
                          </m:sSubPr>
                          <m:e>
                            <m:r>
                              <a:rPr lang="en-US" b="0" i="1" dirty="0" smtClean="0">
                                <a:latin typeface="Cambria Math" panose="02040503050406030204" pitchFamily="18" charset="0"/>
                              </a:rPr>
                              <m:t>𝑟</m:t>
                            </m:r>
                          </m:e>
                          <m:sub>
                            <m:r>
                              <a:rPr lang="en-US" b="0" i="1" dirty="0">
                                <a:latin typeface="Cambria Math" panose="02040503050406030204" pitchFamily="18" charset="0"/>
                              </a:rPr>
                              <m:t>2</m:t>
                            </m:r>
                          </m:sub>
                        </m:sSub>
                      </m:den>
                    </m:f>
                  </m:oMath>
                </a14:m>
                <a:r>
                  <a:rPr lang="el-GR" dirty="0"/>
                  <a:t> </a:t>
                </a:r>
                <a:r>
                  <a:rPr lang="en-US" dirty="0"/>
                  <a:t>cis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1</m:t>
                        </m:r>
                      </m:sub>
                    </m:sSub>
                  </m:oMath>
                </a14:m>
                <a:r>
                  <a:rPr lang="en-US" dirty="0"/>
                  <a:t> −</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2</m:t>
                        </m:r>
                      </m:sub>
                    </m:sSub>
                  </m:oMath>
                </a14:m>
                <a:r>
                  <a:rPr lang="en-US" dirty="0"/>
                  <a:t>) =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2</m:t>
                        </m:r>
                      </m:num>
                      <m:den>
                        <m:r>
                          <a:rPr lang="en-US" b="0" i="1" dirty="0" smtClean="0">
                            <a:latin typeface="Cambria Math" panose="02040503050406030204" pitchFamily="18" charset="0"/>
                          </a:rPr>
                          <m:t>4</m:t>
                        </m:r>
                      </m:den>
                    </m:f>
                    <m:r>
                      <a:rPr lang="en-US" i="1" dirty="0">
                        <a:latin typeface="Cambria Math" panose="02040503050406030204" pitchFamily="18" charset="0"/>
                      </a:rPr>
                      <m:t> </m:t>
                    </m:r>
                  </m:oMath>
                </a14:m>
                <a:r>
                  <a:rPr lang="en-AU" dirty="0"/>
                  <a:t>cis (</a:t>
                </a:r>
                <a14:m>
                  <m:oMath xmlns:m="http://schemas.openxmlformats.org/officeDocument/2006/math">
                    <m:f>
                      <m:fPr>
                        <m:ctrlPr>
                          <a:rPr lang="en-US" i="1" dirty="0">
                            <a:latin typeface="Cambria Math" panose="02040503050406030204" pitchFamily="18" charset="0"/>
                          </a:rPr>
                        </m:ctrlPr>
                      </m:fPr>
                      <m:num>
                        <m:r>
                          <a:rPr lang="el-GR" i="1" dirty="0">
                            <a:latin typeface="Cambria Math" panose="02040503050406030204" pitchFamily="18" charset="0"/>
                          </a:rPr>
                          <m:t>5</m:t>
                        </m:r>
                        <m:r>
                          <a:rPr lang="el-GR" i="1" dirty="0">
                            <a:latin typeface="Cambria Math" panose="02040503050406030204" pitchFamily="18" charset="0"/>
                          </a:rPr>
                          <m:t>𝜋</m:t>
                        </m:r>
                      </m:num>
                      <m:den>
                        <m:r>
                          <a:rPr lang="en-US" i="1" dirty="0">
                            <a:latin typeface="Cambria Math" panose="02040503050406030204" pitchFamily="18" charset="0"/>
                          </a:rPr>
                          <m:t>6</m:t>
                        </m:r>
                      </m:den>
                    </m:f>
                    <m:r>
                      <a:rPr lang="en-US" i="1" dirty="0">
                        <a:latin typeface="Cambria Math" panose="02040503050406030204" pitchFamily="18" charset="0"/>
                      </a:rPr>
                      <m:t> </m:t>
                    </m:r>
                  </m:oMath>
                </a14:m>
                <a:r>
                  <a:rPr lang="el-GR" dirty="0"/>
                  <a:t>−</a:t>
                </a:r>
                <a:r>
                  <a:rPr lang="en-US" dirty="0"/>
                  <a:t> </a:t>
                </a:r>
                <a14:m>
                  <m:oMath xmlns:m="http://schemas.openxmlformats.org/officeDocument/2006/math">
                    <m:f>
                      <m:fPr>
                        <m:ctrlPr>
                          <a:rPr lang="en-US" i="1" dirty="0">
                            <a:latin typeface="Cambria Math" panose="02040503050406030204" pitchFamily="18" charset="0"/>
                          </a:rPr>
                        </m:ctrlPr>
                      </m:fPr>
                      <m:num>
                        <m:r>
                          <a:rPr lang="el-GR" i="1" dirty="0">
                            <a:latin typeface="Cambria Math" panose="02040503050406030204" pitchFamily="18" charset="0"/>
                          </a:rPr>
                          <m:t>𝜋</m:t>
                        </m:r>
                      </m:num>
                      <m:den>
                        <m:r>
                          <a:rPr lang="en-US" i="1" dirty="0">
                            <a:latin typeface="Cambria Math" panose="02040503050406030204" pitchFamily="18" charset="0"/>
                          </a:rPr>
                          <m:t>6</m:t>
                        </m:r>
                      </m:den>
                    </m:f>
                  </m:oMath>
                </a14:m>
                <a:r>
                  <a:rPr lang="el-GR" dirty="0"/>
                  <a:t>)=</a:t>
                </a:r>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US" i="1" dirty="0">
                            <a:latin typeface="Cambria Math" panose="02040503050406030204" pitchFamily="18" charset="0"/>
                          </a:rPr>
                          <m:t>2</m:t>
                        </m:r>
                      </m:den>
                    </m:f>
                    <m:r>
                      <a:rPr lang="en-US" i="1" dirty="0">
                        <a:latin typeface="Cambria Math" panose="02040503050406030204" pitchFamily="18" charset="0"/>
                      </a:rPr>
                      <m:t> </m:t>
                    </m:r>
                  </m:oMath>
                </a14:m>
                <a:r>
                  <a:rPr lang="en-AU" dirty="0"/>
                  <a:t>cis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2</m:t>
                        </m:r>
                        <m:r>
                          <a:rPr lang="el-GR" i="1" dirty="0">
                            <a:latin typeface="Cambria Math" panose="02040503050406030204" pitchFamily="18" charset="0"/>
                          </a:rPr>
                          <m:t>𝜋</m:t>
                        </m:r>
                      </m:num>
                      <m:den>
                        <m:r>
                          <a:rPr lang="en-US" b="0" i="1" dirty="0" smtClean="0">
                            <a:latin typeface="Cambria Math" panose="02040503050406030204" pitchFamily="18" charset="0"/>
                          </a:rPr>
                          <m:t>3</m:t>
                        </m:r>
                      </m:den>
                    </m:f>
                  </m:oMath>
                </a14:m>
                <a:r>
                  <a:rPr lang="el-GR" dirty="0"/>
                  <a:t>)</a:t>
                </a:r>
              </a:p>
              <a:p>
                <a:r>
                  <a:rPr lang="en-AU" dirty="0"/>
                  <a:t>In Cartesian form:</a:t>
                </a:r>
              </a:p>
              <a:p>
                <a14:m>
                  <m:oMath xmlns:m="http://schemas.openxmlformats.org/officeDocument/2006/math">
                    <m:f>
                      <m:fPr>
                        <m:ctrlPr>
                          <a:rPr lang="en-US" sz="2800" i="1" dirty="0" smtClean="0">
                            <a:solidFill>
                              <a:schemeClr val="tx1"/>
                            </a:solidFill>
                            <a:latin typeface="Cambria Math" panose="02040503050406030204" pitchFamily="18" charset="0"/>
                          </a:rPr>
                        </m:ctrlPr>
                      </m:fPr>
                      <m:num>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1</m:t>
                            </m:r>
                          </m:sub>
                        </m:sSub>
                      </m:num>
                      <m:den>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2</m:t>
                            </m:r>
                          </m:sub>
                        </m:sSub>
                      </m:den>
                    </m:f>
                    <m:r>
                      <a:rPr lang="en-US" b="0" i="1" dirty="0">
                        <a:latin typeface="Cambria Math" panose="02040503050406030204" pitchFamily="18" charset="0"/>
                      </a:rPr>
                      <m:t> </m:t>
                    </m:r>
                  </m:oMath>
                </a14:m>
                <a:r>
                  <a:rPr lang="en-AU" dirty="0"/>
                  <a:t>=</a:t>
                </a:r>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US" i="1" dirty="0">
                            <a:latin typeface="Cambria Math" panose="02040503050406030204" pitchFamily="18" charset="0"/>
                          </a:rPr>
                          <m:t>2</m:t>
                        </m:r>
                      </m:den>
                    </m:f>
                    <m:r>
                      <a:rPr lang="en-US" i="1" dirty="0">
                        <a:latin typeface="Cambria Math" panose="02040503050406030204" pitchFamily="18" charset="0"/>
                      </a:rPr>
                      <m:t> </m:t>
                    </m:r>
                  </m:oMath>
                </a14:m>
                <a:r>
                  <a:rPr lang="en-AU" dirty="0"/>
                  <a:t>cos(</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2</m:t>
                        </m:r>
                        <m:r>
                          <a:rPr lang="el-GR" i="1" dirty="0">
                            <a:latin typeface="Cambria Math" panose="02040503050406030204" pitchFamily="18" charset="0"/>
                          </a:rPr>
                          <m:t>𝜋</m:t>
                        </m:r>
                      </m:num>
                      <m:den>
                        <m:r>
                          <a:rPr lang="en-US" i="1" dirty="0">
                            <a:latin typeface="Cambria Math" panose="02040503050406030204" pitchFamily="18" charset="0"/>
                          </a:rPr>
                          <m:t>3</m:t>
                        </m:r>
                      </m:den>
                    </m:f>
                  </m:oMath>
                </a14:m>
                <a:r>
                  <a:rPr lang="el-GR" dirty="0"/>
                  <a:t>)+</a:t>
                </a:r>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US" i="1" dirty="0">
                            <a:latin typeface="Cambria Math" panose="02040503050406030204" pitchFamily="18" charset="0"/>
                          </a:rPr>
                          <m:t>2</m:t>
                        </m:r>
                      </m:den>
                    </m:f>
                    <m:r>
                      <a:rPr lang="en-US" i="1" dirty="0">
                        <a:latin typeface="Cambria Math" panose="02040503050406030204" pitchFamily="18" charset="0"/>
                      </a:rPr>
                      <m:t> </m:t>
                    </m:r>
                  </m:oMath>
                </a14:m>
                <a:r>
                  <a:rPr lang="en-AU" dirty="0"/>
                  <a:t>sin(</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2</m:t>
                        </m:r>
                        <m:r>
                          <a:rPr lang="el-GR" i="1" dirty="0">
                            <a:latin typeface="Cambria Math" panose="02040503050406030204" pitchFamily="18" charset="0"/>
                          </a:rPr>
                          <m:t>𝜋</m:t>
                        </m:r>
                      </m:num>
                      <m:den>
                        <m:r>
                          <a:rPr lang="en-US" i="1" dirty="0">
                            <a:latin typeface="Cambria Math" panose="02040503050406030204" pitchFamily="18" charset="0"/>
                          </a:rPr>
                          <m:t>3</m:t>
                        </m:r>
                      </m:den>
                    </m:f>
                  </m:oMath>
                </a14:m>
                <a:r>
                  <a:rPr lang="el-GR" dirty="0"/>
                  <a:t>)</a:t>
                </a:r>
                <a:r>
                  <a:rPr lang="en-AU" dirty="0" err="1"/>
                  <a:t>i</a:t>
                </a:r>
                <a:r>
                  <a:rPr lang="en-AU" dirty="0"/>
                  <a:t> =</a:t>
                </a:r>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US" i="1" dirty="0">
                            <a:latin typeface="Cambria Math" panose="02040503050406030204" pitchFamily="18" charset="0"/>
                          </a:rPr>
                          <m:t>2</m:t>
                        </m:r>
                      </m:den>
                    </m:f>
                    <m:r>
                      <a:rPr lang="en-US" i="1" dirty="0">
                        <a:latin typeface="Cambria Math" panose="02040503050406030204" pitchFamily="18" charset="0"/>
                      </a:rPr>
                      <m:t> </m:t>
                    </m:r>
                  </m:oMath>
                </a14:m>
                <a:r>
                  <a:rPr lang="en-AU" dirty="0"/>
                  <a:t>(−</a:t>
                </a:r>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US" i="1" dirty="0">
                            <a:latin typeface="Cambria Math" panose="02040503050406030204" pitchFamily="18" charset="0"/>
                          </a:rPr>
                          <m:t>2</m:t>
                        </m:r>
                      </m:den>
                    </m:f>
                  </m:oMath>
                </a14:m>
                <a:r>
                  <a:rPr lang="en-AU" dirty="0"/>
                  <a:t>)+</a:t>
                </a:r>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US" i="1" dirty="0">
                            <a:latin typeface="Cambria Math" panose="02040503050406030204" pitchFamily="18" charset="0"/>
                          </a:rPr>
                          <m:t>2</m:t>
                        </m:r>
                      </m:den>
                    </m:f>
                    <m:r>
                      <a:rPr lang="en-US" i="1" dirty="0">
                        <a:latin typeface="Cambria Math" panose="02040503050406030204" pitchFamily="18" charset="0"/>
                      </a:rPr>
                      <m:t> </m:t>
                    </m:r>
                  </m:oMath>
                </a14:m>
                <a:r>
                  <a:rPr lang="en-AU" dirty="0"/>
                  <a:t>(</a:t>
                </a:r>
                <a14:m>
                  <m:oMath xmlns:m="http://schemas.openxmlformats.org/officeDocument/2006/math">
                    <m:f>
                      <m:fPr>
                        <m:ctrlPr>
                          <a:rPr lang="en-US" i="1" dirty="0">
                            <a:latin typeface="Cambria Math" panose="02040503050406030204" pitchFamily="18" charset="0"/>
                          </a:rPr>
                        </m:ctrlPr>
                      </m:fPr>
                      <m:num>
                        <m:rad>
                          <m:radPr>
                            <m:degHide m:val="on"/>
                            <m:ctrlPr>
                              <a:rPr lang="en-AU" i="1" dirty="0">
                                <a:latin typeface="Cambria Math" panose="02040503050406030204" pitchFamily="18" charset="0"/>
                              </a:rPr>
                            </m:ctrlPr>
                          </m:radPr>
                          <m:deg/>
                          <m:e>
                            <m:r>
                              <a:rPr lang="en-AU" dirty="0">
                                <a:latin typeface="Cambria Math" panose="02040503050406030204" pitchFamily="18" charset="0"/>
                              </a:rPr>
                              <m:t>3</m:t>
                            </m:r>
                          </m:e>
                        </m:rad>
                      </m:num>
                      <m:den>
                        <m:r>
                          <a:rPr lang="en-US" i="1" dirty="0">
                            <a:latin typeface="Cambria Math" panose="02040503050406030204" pitchFamily="18" charset="0"/>
                          </a:rPr>
                          <m:t>2</m:t>
                        </m:r>
                      </m:den>
                    </m:f>
                    <m:r>
                      <a:rPr lang="en-US" i="1" dirty="0">
                        <a:latin typeface="Cambria Math" panose="02040503050406030204" pitchFamily="18" charset="0"/>
                      </a:rPr>
                      <m:t> </m:t>
                    </m:r>
                  </m:oMath>
                </a14:m>
                <a:r>
                  <a:rPr lang="en-AU" dirty="0"/>
                  <a:t>)</a:t>
                </a:r>
                <a:r>
                  <a:rPr lang="en-AU" dirty="0" err="1"/>
                  <a:t>i</a:t>
                </a:r>
                <a:r>
                  <a:rPr lang="en-AU" dirty="0"/>
                  <a:t> = −</a:t>
                </a:r>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US" b="0" i="1" dirty="0" smtClean="0">
                            <a:latin typeface="Cambria Math" panose="02040503050406030204" pitchFamily="18" charset="0"/>
                          </a:rPr>
                          <m:t>4</m:t>
                        </m:r>
                      </m:den>
                    </m:f>
                    <m:r>
                      <a:rPr lang="en-US" i="1" dirty="0">
                        <a:latin typeface="Cambria Math" panose="02040503050406030204" pitchFamily="18" charset="0"/>
                      </a:rPr>
                      <m:t> </m:t>
                    </m:r>
                  </m:oMath>
                </a14:m>
                <a:r>
                  <a:rPr lang="en-AU" dirty="0"/>
                  <a:t>(1− </a:t>
                </a:r>
                <a14:m>
                  <m:oMath xmlns:m="http://schemas.openxmlformats.org/officeDocument/2006/math">
                    <m:rad>
                      <m:radPr>
                        <m:degHide m:val="on"/>
                        <m:ctrlPr>
                          <a:rPr lang="en-AU" i="1" dirty="0">
                            <a:latin typeface="Cambria Math" panose="02040503050406030204" pitchFamily="18" charset="0"/>
                          </a:rPr>
                        </m:ctrlPr>
                      </m:radPr>
                      <m:deg/>
                      <m:e>
                        <m:r>
                          <a:rPr lang="en-AU" dirty="0">
                            <a:latin typeface="Cambria Math" panose="02040503050406030204" pitchFamily="18" charset="0"/>
                          </a:rPr>
                          <m:t>3</m:t>
                        </m:r>
                      </m:e>
                    </m:rad>
                    <m:r>
                      <a:rPr lang="en-AU" i="1" dirty="0">
                        <a:latin typeface="Cambria Math" panose="02040503050406030204" pitchFamily="18" charset="0"/>
                      </a:rPr>
                      <m:t> </m:t>
                    </m:r>
                  </m:oMath>
                </a14:m>
                <a:r>
                  <a:rPr lang="en-AU" dirty="0" err="1"/>
                  <a:t>i</a:t>
                </a:r>
                <a:r>
                  <a:rPr lang="en-AU" dirty="0"/>
                  <a:t>)</a:t>
                </a:r>
              </a:p>
            </p:txBody>
          </p:sp>
        </mc:Choice>
        <mc:Fallback>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xfrm>
                <a:off x="441433" y="1024760"/>
                <a:ext cx="11398469" cy="5152203"/>
              </a:xfrm>
              <a:blipFill>
                <a:blip r:embed="rId4"/>
                <a:stretch>
                  <a:fillRect l="-802" t="-2485"/>
                </a:stretch>
              </a:blipFill>
            </p:spPr>
            <p:txBody>
              <a:bodyPr/>
              <a:lstStyle/>
              <a:p>
                <a:r>
                  <a:rPr lang="en-AU">
                    <a:noFill/>
                  </a:rPr>
                  <a:t> </a:t>
                </a:r>
              </a:p>
            </p:txBody>
          </p:sp>
        </mc:Fallback>
      </mc:AlternateContent>
    </p:spTree>
    <p:extLst>
      <p:ext uri="{BB962C8B-B14F-4D97-AF65-F5344CB8AC3E}">
        <p14:creationId xmlns:p14="http://schemas.microsoft.com/office/powerpoint/2010/main" val="189545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a:xfrm>
            <a:off x="838200" y="365126"/>
            <a:ext cx="10515600" cy="833054"/>
          </a:xfrm>
        </p:spPr>
        <p:txBody>
          <a:bodyPr/>
          <a:lstStyle/>
          <a:p>
            <a:r>
              <a:rPr lang="en-AU" dirty="0"/>
              <a:t>Section summary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0" y="1198180"/>
                <a:ext cx="12192000" cy="4737265"/>
              </a:xfrm>
            </p:spPr>
            <p:txBody>
              <a:bodyPr>
                <a:normAutofit fontScale="85000" lnSpcReduction="20000"/>
              </a:bodyPr>
              <a:lstStyle/>
              <a:p>
                <a:r>
                  <a:rPr lang="en-US" dirty="0">
                    <a:solidFill>
                      <a:srgbClr val="0070C0"/>
                    </a:solidFill>
                  </a:rPr>
                  <a:t>Polar form</a:t>
                </a:r>
              </a:p>
              <a:p>
                <a:r>
                  <a:rPr lang="en-US" dirty="0"/>
                  <a:t>A complex number in Cartesian form</a:t>
                </a:r>
              </a:p>
              <a:p>
                <a:r>
                  <a:rPr lang="en-US" dirty="0"/>
                  <a:t>z=</a:t>
                </a:r>
                <a:r>
                  <a:rPr lang="en-US" dirty="0" err="1"/>
                  <a:t>x+yi</a:t>
                </a:r>
                <a:endParaRPr lang="en-US" dirty="0"/>
              </a:p>
              <a:p>
                <a:r>
                  <a:rPr lang="en-US" dirty="0"/>
                  <a:t>can be written in polar form as</a:t>
                </a:r>
              </a:p>
              <a:p>
                <a:r>
                  <a:rPr lang="en-US" dirty="0"/>
                  <a:t>z=r(</a:t>
                </a:r>
                <a:r>
                  <a:rPr lang="en-US" dirty="0" err="1"/>
                  <a:t>cosθ+isinθ</a:t>
                </a:r>
                <a:r>
                  <a:rPr lang="en-US" dirty="0"/>
                  <a:t>)=</a:t>
                </a:r>
                <a:r>
                  <a:rPr lang="en-US" dirty="0" err="1"/>
                  <a:t>rcis</a:t>
                </a:r>
                <a:r>
                  <a:rPr lang="en-US" dirty="0"/>
                  <a:t> θ</a:t>
                </a:r>
              </a:p>
              <a:p>
                <a:r>
                  <a:rPr lang="en-US" dirty="0"/>
                  <a:t>The distance r=</a:t>
                </a:r>
                <a:r>
                  <a:rPr lang="en-US" dirty="0">
                    <a:solidFill>
                      <a:schemeClr val="tx1"/>
                    </a:solidFill>
                  </a:rPr>
                  <a:t> </a:t>
                </a:r>
                <a14:m>
                  <m:oMath xmlns:m="http://schemas.openxmlformats.org/officeDocument/2006/math">
                    <m:rad>
                      <m:radPr>
                        <m:degHide m:val="on"/>
                        <m:ctrlPr>
                          <a:rPr lang="en-US" i="1" dirty="0" smtClean="0">
                            <a:solidFill>
                              <a:schemeClr val="tx1"/>
                            </a:solidFill>
                            <a:latin typeface="Cambria Math" panose="02040503050406030204" pitchFamily="18" charset="0"/>
                          </a:rPr>
                        </m:ctrlPr>
                      </m:radPr>
                      <m:deg/>
                      <m:e>
                        <m:sSup>
                          <m:sSupPr>
                            <m:ctrlPr>
                              <a:rPr lang="en-US" i="1" dirty="0" smtClean="0">
                                <a:solidFill>
                                  <a:schemeClr val="tx1"/>
                                </a:solidFill>
                                <a:latin typeface="Cambria Math" panose="02040503050406030204" pitchFamily="18" charset="0"/>
                              </a:rPr>
                            </m:ctrlPr>
                          </m:sSupPr>
                          <m:e>
                            <m:r>
                              <a:rPr lang="en-US" i="1" dirty="0" smtClean="0">
                                <a:solidFill>
                                  <a:schemeClr val="tx1"/>
                                </a:solidFill>
                                <a:latin typeface="Cambria Math" panose="02040503050406030204" pitchFamily="18" charset="0"/>
                              </a:rPr>
                              <m:t>𝑥</m:t>
                            </m:r>
                          </m:e>
                          <m:sup>
                            <m:r>
                              <a:rPr lang="en-US" i="0" dirty="0" smtClean="0">
                                <a:solidFill>
                                  <a:schemeClr val="tx1"/>
                                </a:solidFill>
                                <a:latin typeface="Cambria Math" panose="02040503050406030204" pitchFamily="18" charset="0"/>
                              </a:rPr>
                              <m:t>2</m:t>
                            </m:r>
                          </m:sup>
                        </m:sSup>
                        <m:r>
                          <a:rPr lang="en-US" i="0" dirty="0" smtClean="0">
                            <a:solidFill>
                              <a:schemeClr val="tx1"/>
                            </a:solidFill>
                            <a:latin typeface="Cambria Math" panose="02040503050406030204" pitchFamily="18" charset="0"/>
                          </a:rPr>
                          <m:t>+</m:t>
                        </m:r>
                        <m:sSup>
                          <m:sSupPr>
                            <m:ctrlPr>
                              <a:rPr lang="en-US" i="1" dirty="0" smtClean="0">
                                <a:solidFill>
                                  <a:schemeClr val="tx1"/>
                                </a:solidFill>
                                <a:latin typeface="Cambria Math" panose="02040503050406030204" pitchFamily="18" charset="0"/>
                              </a:rPr>
                            </m:ctrlPr>
                          </m:sSupPr>
                          <m:e>
                            <m:r>
                              <a:rPr lang="en-US" i="1" dirty="0" smtClean="0">
                                <a:solidFill>
                                  <a:schemeClr val="tx1"/>
                                </a:solidFill>
                                <a:latin typeface="Cambria Math" panose="02040503050406030204" pitchFamily="18" charset="0"/>
                              </a:rPr>
                              <m:t>𝑦</m:t>
                            </m:r>
                          </m:e>
                          <m:sup>
                            <m:r>
                              <a:rPr lang="en-US" i="0" dirty="0" smtClean="0">
                                <a:solidFill>
                                  <a:schemeClr val="tx1"/>
                                </a:solidFill>
                                <a:latin typeface="Cambria Math" panose="02040503050406030204" pitchFamily="18" charset="0"/>
                              </a:rPr>
                              <m:t>2</m:t>
                            </m:r>
                          </m:sup>
                        </m:sSup>
                      </m:e>
                    </m:rad>
                    <m:r>
                      <a:rPr lang="en-US" i="1" dirty="0" smtClean="0">
                        <a:solidFill>
                          <a:schemeClr val="tx1"/>
                        </a:solidFill>
                        <a:latin typeface="Cambria Math" panose="02040503050406030204" pitchFamily="18" charset="0"/>
                      </a:rPr>
                      <m:t> </m:t>
                    </m:r>
                  </m:oMath>
                </a14:m>
                <a:r>
                  <a:rPr lang="en-US" dirty="0"/>
                  <a:t>is called the </a:t>
                </a:r>
                <a:r>
                  <a:rPr lang="en-US" b="1" dirty="0"/>
                  <a:t>modulus</a:t>
                </a:r>
                <a:r>
                  <a:rPr lang="en-US" dirty="0"/>
                  <a:t> of z and is denoted by |z|.</a:t>
                </a:r>
              </a:p>
              <a:p>
                <a:r>
                  <a:rPr lang="en-US" dirty="0"/>
                  <a:t>The angle θ, measured anticlockwise from the horizontal axis, is called the </a:t>
                </a:r>
                <a:r>
                  <a:rPr lang="en-US" b="1" dirty="0"/>
                  <a:t>argument</a:t>
                </a:r>
                <a:r>
                  <a:rPr lang="en-US" dirty="0"/>
                  <a:t> of z.</a:t>
                </a:r>
              </a:p>
              <a:p>
                <a:r>
                  <a:rPr lang="en-US" dirty="0"/>
                  <a:t>The polar form of a complex number is not unique. The argument θ of z such that −π&lt;θ≤π is called the </a:t>
                </a:r>
                <a:r>
                  <a:rPr lang="en-US" b="1" dirty="0"/>
                  <a:t>principal value </a:t>
                </a:r>
                <a:r>
                  <a:rPr lang="en-US" dirty="0"/>
                  <a:t>of the argument of z and is denoted by </a:t>
                </a:r>
                <a:r>
                  <a:rPr lang="en-US" dirty="0" err="1"/>
                  <a:t>Arg</a:t>
                </a:r>
                <a:r>
                  <a:rPr lang="en-US" dirty="0"/>
                  <a:t> z.</a:t>
                </a:r>
              </a:p>
              <a:p>
                <a:r>
                  <a:rPr lang="en-US" dirty="0">
                    <a:solidFill>
                      <a:srgbClr val="0070C0"/>
                    </a:solidFill>
                  </a:rPr>
                  <a:t>Multiplication and division in polar form</a:t>
                </a:r>
              </a:p>
              <a:p>
                <a:r>
                  <a:rPr lang="en-US" dirty="0"/>
                  <a:t>If </a:t>
                </a:r>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0" dirty="0">
                            <a:latin typeface="Cambria Math" panose="02040503050406030204" pitchFamily="18" charset="0"/>
                          </a:rPr>
                          <m:t>1</m:t>
                        </m:r>
                      </m:sub>
                    </m:sSub>
                  </m:oMath>
                </a14:m>
                <a:r>
                  <a:rPr lang="en-US" dirty="0"/>
                  <a:t>=</a:t>
                </a:r>
                <a:r>
                  <a:rPr lang="en-US" dirty="0">
                    <a:solidFill>
                      <a:srgbClr val="836967"/>
                    </a:solidFill>
                  </a:rPr>
                  <a:t> </a:t>
                </a:r>
                <a14:m>
                  <m:oMath xmlns:m="http://schemas.openxmlformats.org/officeDocument/2006/math">
                    <m:sSub>
                      <m:sSubPr>
                        <m:ctrlPr>
                          <a:rPr lang="en-US" i="1" dirty="0" smtClean="0">
                            <a:solidFill>
                              <a:schemeClr val="tx1"/>
                            </a:solidFill>
                            <a:latin typeface="Cambria Math" panose="02040503050406030204" pitchFamily="18" charset="0"/>
                          </a:rPr>
                        </m:ctrlPr>
                      </m:sSubPr>
                      <m:e>
                        <m:r>
                          <a:rPr lang="en-US" b="0" i="1" dirty="0" smtClean="0">
                            <a:solidFill>
                              <a:schemeClr val="tx1"/>
                            </a:solidFill>
                            <a:latin typeface="Cambria Math" panose="02040503050406030204" pitchFamily="18" charset="0"/>
                          </a:rPr>
                          <m:t>𝑟</m:t>
                        </m:r>
                      </m:e>
                      <m:sub>
                        <m:r>
                          <a:rPr lang="en-US" b="0" i="1" dirty="0">
                            <a:solidFill>
                              <a:schemeClr val="tx1"/>
                            </a:solidFill>
                            <a:latin typeface="Cambria Math" panose="02040503050406030204" pitchFamily="18" charset="0"/>
                          </a:rPr>
                          <m:t>1</m:t>
                        </m:r>
                      </m:sub>
                    </m:sSub>
                  </m:oMath>
                </a14:m>
                <a:r>
                  <a:rPr lang="en-US" dirty="0"/>
                  <a:t>cis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1</m:t>
                        </m:r>
                      </m:sub>
                    </m:sSub>
                  </m:oMath>
                </a14:m>
                <a:r>
                  <a:rPr lang="en-US" dirty="0"/>
                  <a:t> and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2</m:t>
                        </m:r>
                      </m:sub>
                    </m:sSub>
                  </m:oMath>
                </a14:m>
                <a:r>
                  <a:rPr lang="en-US" dirty="0"/>
                  <a:t>=</a:t>
                </a:r>
                <a:r>
                  <a:rPr lang="en-US" dirty="0">
                    <a:solidFill>
                      <a:srgbClr val="836967"/>
                    </a:solidFill>
                  </a:rPr>
                  <a:t> </a:t>
                </a:r>
                <a14:m>
                  <m:oMath xmlns:m="http://schemas.openxmlformats.org/officeDocument/2006/math">
                    <m:sSub>
                      <m:sSubPr>
                        <m:ctrlPr>
                          <a:rPr lang="en-US" i="1" dirty="0">
                            <a:latin typeface="Cambria Math" panose="02040503050406030204" pitchFamily="18" charset="0"/>
                          </a:rPr>
                        </m:ctrlPr>
                      </m:sSubPr>
                      <m:e>
                        <m:r>
                          <a:rPr lang="en-US" b="0" i="1" dirty="0">
                            <a:latin typeface="Cambria Math" panose="02040503050406030204" pitchFamily="18" charset="0"/>
                          </a:rPr>
                          <m:t>𝑟</m:t>
                        </m:r>
                      </m:e>
                      <m:sub>
                        <m:r>
                          <a:rPr lang="en-US" b="0" i="1" dirty="0">
                            <a:latin typeface="Cambria Math" panose="02040503050406030204" pitchFamily="18" charset="0"/>
                          </a:rPr>
                          <m:t>2</m:t>
                        </m:r>
                      </m:sub>
                    </m:sSub>
                  </m:oMath>
                </a14:m>
                <a:r>
                  <a:rPr lang="en-US" dirty="0"/>
                  <a:t>cis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2</m:t>
                        </m:r>
                      </m:sub>
                    </m:sSub>
                  </m:oMath>
                </a14:m>
                <a:r>
                  <a:rPr lang="en-US" dirty="0"/>
                  <a:t>, then</a:t>
                </a:r>
              </a:p>
              <a:p>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0" dirty="0">
                            <a:latin typeface="Cambria Math" panose="02040503050406030204" pitchFamily="18" charset="0"/>
                          </a:rPr>
                          <m:t>1</m:t>
                        </m:r>
                      </m:sub>
                    </m:sSub>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2</m:t>
                        </m:r>
                      </m:sub>
                    </m:sSub>
                    <m:r>
                      <a:rPr lang="en-US" b="0" i="1" dirty="0">
                        <a:latin typeface="Cambria Math" panose="02040503050406030204" pitchFamily="18" charset="0"/>
                      </a:rPr>
                      <m:t> </m:t>
                    </m:r>
                  </m:oMath>
                </a14:m>
                <a:r>
                  <a:rPr lang="en-US" dirty="0"/>
                  <a:t>= </a:t>
                </a:r>
                <a14:m>
                  <m:oMath xmlns:m="http://schemas.openxmlformats.org/officeDocument/2006/math">
                    <m:sSub>
                      <m:sSubPr>
                        <m:ctrlPr>
                          <a:rPr lang="en-US" i="1" dirty="0">
                            <a:latin typeface="Cambria Math" panose="02040503050406030204" pitchFamily="18" charset="0"/>
                          </a:rPr>
                        </m:ctrlPr>
                      </m:sSubPr>
                      <m:e>
                        <m:r>
                          <a:rPr lang="en-US" b="0" i="1" dirty="0">
                            <a:latin typeface="Cambria Math" panose="02040503050406030204" pitchFamily="18" charset="0"/>
                          </a:rPr>
                          <m:t>𝑟</m:t>
                        </m:r>
                      </m:e>
                      <m:sub>
                        <m:r>
                          <a:rPr lang="en-US" b="0" i="1" dirty="0">
                            <a:latin typeface="Cambria Math" panose="02040503050406030204" pitchFamily="18" charset="0"/>
                          </a:rPr>
                          <m:t>1</m:t>
                        </m:r>
                      </m:sub>
                    </m:sSub>
                    <m:sSub>
                      <m:sSubPr>
                        <m:ctrlPr>
                          <a:rPr lang="en-US" i="1" dirty="0">
                            <a:latin typeface="Cambria Math" panose="02040503050406030204" pitchFamily="18" charset="0"/>
                          </a:rPr>
                        </m:ctrlPr>
                      </m:sSubPr>
                      <m:e>
                        <m:r>
                          <a:rPr lang="en-US" b="0" i="1" dirty="0">
                            <a:latin typeface="Cambria Math" panose="02040503050406030204" pitchFamily="18" charset="0"/>
                          </a:rPr>
                          <m:t>𝑟</m:t>
                        </m:r>
                      </m:e>
                      <m:sub>
                        <m:r>
                          <a:rPr lang="en-US" b="0" i="1" dirty="0">
                            <a:latin typeface="Cambria Math" panose="02040503050406030204" pitchFamily="18" charset="0"/>
                          </a:rPr>
                          <m:t>2</m:t>
                        </m:r>
                      </m:sub>
                    </m:sSub>
                    <m:r>
                      <a:rPr lang="en-US" b="0" i="1" dirty="0">
                        <a:latin typeface="Cambria Math" panose="02040503050406030204" pitchFamily="18" charset="0"/>
                      </a:rPr>
                      <m:t> </m:t>
                    </m:r>
                  </m:oMath>
                </a14:m>
                <a:r>
                  <a:rPr lang="en-US" dirty="0"/>
                  <a:t>cis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1</m:t>
                        </m:r>
                      </m:sub>
                    </m:sSub>
                  </m:oMath>
                </a14:m>
                <a:r>
                  <a:rPr lang="en-US" dirty="0"/>
                  <a:t> +</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2</m:t>
                        </m:r>
                      </m:sub>
                    </m:sSub>
                  </m:oMath>
                </a14:m>
                <a:r>
                  <a:rPr lang="en-US" dirty="0"/>
                  <a:t>)     and    </a:t>
                </a:r>
                <a14:m>
                  <m:oMath xmlns:m="http://schemas.openxmlformats.org/officeDocument/2006/math">
                    <m:f>
                      <m:fPr>
                        <m:ctrlPr>
                          <a:rPr lang="en-US" sz="2800" i="1" dirty="0" smtClean="0">
                            <a:solidFill>
                              <a:schemeClr val="tx1"/>
                            </a:solidFill>
                            <a:latin typeface="Cambria Math" panose="02040503050406030204" pitchFamily="18" charset="0"/>
                          </a:rPr>
                        </m:ctrlPr>
                      </m:fPr>
                      <m:num>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1</m:t>
                            </m:r>
                          </m:sub>
                        </m:sSub>
                      </m:num>
                      <m:den>
                        <m:sSub>
                          <m:sSubPr>
                            <m:ctrlPr>
                              <a:rPr lang="en-US" i="1" dirty="0">
                                <a:solidFill>
                                  <a:srgbClr val="836967"/>
                                </a:solidFill>
                                <a:latin typeface="Cambria Math" panose="02040503050406030204" pitchFamily="18" charset="0"/>
                              </a:rPr>
                            </m:ctrlPr>
                          </m:sSubPr>
                          <m:e>
                            <m:r>
                              <a:rPr lang="en-US" b="0" i="1" dirty="0">
                                <a:latin typeface="Cambria Math" panose="02040503050406030204" pitchFamily="18" charset="0"/>
                              </a:rPr>
                              <m:t>𝑧</m:t>
                            </m:r>
                          </m:e>
                          <m:sub>
                            <m:r>
                              <a:rPr lang="en-US" b="0" i="1" dirty="0">
                                <a:latin typeface="Cambria Math" panose="02040503050406030204" pitchFamily="18" charset="0"/>
                              </a:rPr>
                              <m:t>2</m:t>
                            </m:r>
                          </m:sub>
                        </m:sSub>
                      </m:den>
                    </m:f>
                  </m:oMath>
                </a14:m>
                <a:r>
                  <a:rPr lang="el-GR" sz="2800" dirty="0"/>
                  <a:t> </a:t>
                </a:r>
                <a:r>
                  <a:rPr lang="en-US" dirty="0"/>
                  <a:t> = </a:t>
                </a:r>
                <a14:m>
                  <m:oMath xmlns:m="http://schemas.openxmlformats.org/officeDocument/2006/math">
                    <m:f>
                      <m:fPr>
                        <m:ctrlPr>
                          <a:rPr lang="en-US" i="1" dirty="0" smtClean="0">
                            <a:solidFill>
                              <a:schemeClr val="tx1"/>
                            </a:solidFill>
                            <a:latin typeface="Cambria Math" panose="02040503050406030204" pitchFamily="18" charset="0"/>
                          </a:rPr>
                        </m:ctrlPr>
                      </m:fPr>
                      <m:num>
                        <m:sSub>
                          <m:sSubPr>
                            <m:ctrlPr>
                              <a:rPr lang="en-US" i="1" dirty="0">
                                <a:solidFill>
                                  <a:schemeClr val="tx1"/>
                                </a:solidFill>
                                <a:latin typeface="Cambria Math" panose="02040503050406030204" pitchFamily="18" charset="0"/>
                              </a:rPr>
                            </m:ctrlPr>
                          </m:sSubPr>
                          <m:e>
                            <m:r>
                              <a:rPr lang="en-US" b="0" i="1" dirty="0" smtClean="0">
                                <a:solidFill>
                                  <a:schemeClr val="tx1"/>
                                </a:solidFill>
                                <a:latin typeface="Cambria Math" panose="02040503050406030204" pitchFamily="18" charset="0"/>
                              </a:rPr>
                              <m:t>𝑟</m:t>
                            </m:r>
                          </m:e>
                          <m:sub>
                            <m:r>
                              <a:rPr lang="en-US" b="0" i="1" dirty="0">
                                <a:solidFill>
                                  <a:schemeClr val="tx1"/>
                                </a:solidFill>
                                <a:latin typeface="Cambria Math" panose="02040503050406030204" pitchFamily="18" charset="0"/>
                              </a:rPr>
                              <m:t>1</m:t>
                            </m:r>
                          </m:sub>
                        </m:sSub>
                      </m:num>
                      <m:den>
                        <m:sSub>
                          <m:sSubPr>
                            <m:ctrlPr>
                              <a:rPr lang="en-US" i="1" dirty="0">
                                <a:solidFill>
                                  <a:srgbClr val="836967"/>
                                </a:solidFill>
                                <a:latin typeface="Cambria Math" panose="02040503050406030204" pitchFamily="18" charset="0"/>
                              </a:rPr>
                            </m:ctrlPr>
                          </m:sSubPr>
                          <m:e>
                            <m:r>
                              <a:rPr lang="en-US" b="0" i="1" dirty="0" smtClean="0">
                                <a:latin typeface="Cambria Math" panose="02040503050406030204" pitchFamily="18" charset="0"/>
                              </a:rPr>
                              <m:t>𝑟</m:t>
                            </m:r>
                          </m:e>
                          <m:sub>
                            <m:r>
                              <a:rPr lang="en-US" b="0" i="1" dirty="0">
                                <a:latin typeface="Cambria Math" panose="02040503050406030204" pitchFamily="18" charset="0"/>
                              </a:rPr>
                              <m:t>2</m:t>
                            </m:r>
                          </m:sub>
                        </m:sSub>
                      </m:den>
                    </m:f>
                  </m:oMath>
                </a14:m>
                <a:r>
                  <a:rPr lang="el-GR" dirty="0"/>
                  <a:t> </a:t>
                </a:r>
                <a:r>
                  <a:rPr lang="en-US" dirty="0"/>
                  <a:t>cis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1</m:t>
                        </m:r>
                      </m:sub>
                    </m:sSub>
                  </m:oMath>
                </a14:m>
                <a:r>
                  <a:rPr lang="en-US" dirty="0"/>
                  <a:t> −</a:t>
                </a:r>
                <a:r>
                  <a:rPr lang="en-US" dirty="0">
                    <a:solidFill>
                      <a:srgbClr val="836967"/>
                    </a:solidFill>
                  </a:rPr>
                  <a:t> </a:t>
                </a:r>
                <a14:m>
                  <m:oMath xmlns:m="http://schemas.openxmlformats.org/officeDocument/2006/math">
                    <m:sSub>
                      <m:sSubPr>
                        <m:ctrlPr>
                          <a:rPr lang="en-US" i="1" dirty="0">
                            <a:solidFill>
                              <a:srgbClr val="836967"/>
                            </a:solidFill>
                            <a:latin typeface="Cambria Math" panose="02040503050406030204" pitchFamily="18" charset="0"/>
                          </a:rPr>
                        </m:ctrlPr>
                      </m:sSubPr>
                      <m:e>
                        <m:r>
                          <a:rPr lang="el-GR" b="0" i="1" dirty="0">
                            <a:latin typeface="Cambria Math" panose="02040503050406030204" pitchFamily="18" charset="0"/>
                          </a:rPr>
                          <m:t>𝜃</m:t>
                        </m:r>
                      </m:e>
                      <m:sub>
                        <m:r>
                          <a:rPr lang="en-US" b="0" i="1" dirty="0">
                            <a:latin typeface="Cambria Math" panose="02040503050406030204" pitchFamily="18" charset="0"/>
                          </a:rPr>
                          <m:t>2</m:t>
                        </m:r>
                      </m:sub>
                    </m:sSub>
                  </m:oMath>
                </a14:m>
                <a:r>
                  <a:rPr lang="en-US" dirty="0"/>
                  <a:t>)</a:t>
                </a:r>
                <a:endParaRPr lang="en-AU" dirty="0"/>
              </a:p>
            </p:txBody>
          </p:sp>
        </mc:Choice>
        <mc:Fallback>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xfrm>
                <a:off x="0" y="1198180"/>
                <a:ext cx="12192000" cy="4737265"/>
              </a:xfrm>
              <a:blipFill>
                <a:blip r:embed="rId4"/>
                <a:stretch>
                  <a:fillRect l="-650" t="-2960"/>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6BFE33C7-7AB5-4C7B-9CA3-78D612FEF728}"/>
              </a:ext>
            </a:extLst>
          </p:cNvPr>
          <p:cNvPicPr>
            <a:picLocks noChangeAspect="1"/>
          </p:cNvPicPr>
          <p:nvPr/>
        </p:nvPicPr>
        <p:blipFill>
          <a:blip r:embed="rId5"/>
          <a:stretch>
            <a:fillRect/>
          </a:stretch>
        </p:blipFill>
        <p:spPr>
          <a:xfrm>
            <a:off x="9215342" y="206528"/>
            <a:ext cx="2976658" cy="1890286"/>
          </a:xfrm>
          <a:prstGeom prst="rect">
            <a:avLst/>
          </a:prstGeom>
        </p:spPr>
      </p:pic>
    </p:spTree>
    <p:extLst>
      <p:ext uri="{BB962C8B-B14F-4D97-AF65-F5344CB8AC3E}">
        <p14:creationId xmlns:p14="http://schemas.microsoft.com/office/powerpoint/2010/main" val="53261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a:xfrm>
            <a:off x="1115568" y="365125"/>
            <a:ext cx="10238232" cy="1325563"/>
          </a:xfrm>
        </p:spPr>
        <p:txBody>
          <a:bodyPr/>
          <a:lstStyle/>
          <a:p>
            <a:r>
              <a:rPr lang="en-US" dirty="0"/>
              <a:t>Cartesian </a:t>
            </a:r>
            <a:r>
              <a:rPr lang="en-US" dirty="0">
                <a:sym typeface="Wingdings" panose="05000000000000000000" pitchFamily="2" charset="2"/>
              </a:rPr>
              <a:t> Polar Coordinates</a:t>
            </a:r>
            <a:endParaRPr lang="en-AU" dirty="0"/>
          </a:p>
        </p:txBody>
      </p:sp>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p:txBody>
          <a:bodyPr>
            <a:normAutofit/>
          </a:bodyPr>
          <a:lstStyle/>
          <a:p>
            <a:r>
              <a:rPr lang="en-US" sz="3600" dirty="0"/>
              <a:t>Until now, we have described each point in the plane by a pair of numbers (</a:t>
            </a:r>
            <a:r>
              <a:rPr lang="en-US" sz="3600" dirty="0" err="1"/>
              <a:t>x,y</a:t>
            </a:r>
            <a:r>
              <a:rPr lang="en-US" sz="3600" dirty="0"/>
              <a:t>). These are called </a:t>
            </a:r>
            <a:r>
              <a:rPr lang="en-US" sz="3600" dirty="0">
                <a:solidFill>
                  <a:srgbClr val="FF0000"/>
                </a:solidFill>
              </a:rPr>
              <a:t>Cartesian coordinates</a:t>
            </a:r>
            <a:r>
              <a:rPr lang="en-US" sz="3600" dirty="0"/>
              <a:t>, and take their name from the French intellectual René Descartes (1596–1650) who introduced them. However, they are not the only way to describe points in the plane. In fact, for many situations it is more convenient to use </a:t>
            </a:r>
            <a:r>
              <a:rPr lang="en-US" sz="3600" dirty="0">
                <a:solidFill>
                  <a:srgbClr val="FF0000"/>
                </a:solidFill>
              </a:rPr>
              <a:t>polar coordinates</a:t>
            </a:r>
            <a:r>
              <a:rPr lang="en-US" sz="3600" dirty="0"/>
              <a:t>.</a:t>
            </a:r>
            <a:endParaRPr lang="en-AU" sz="3600" dirty="0"/>
          </a:p>
        </p:txBody>
      </p:sp>
    </p:spTree>
    <p:extLst>
      <p:ext uri="{BB962C8B-B14F-4D97-AF65-F5344CB8AC3E}">
        <p14:creationId xmlns:p14="http://schemas.microsoft.com/office/powerpoint/2010/main" val="66864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US" dirty="0"/>
              <a:t>Polar coordinates</a:t>
            </a:r>
            <a:endParaRPr lang="en-AU" dirty="0"/>
          </a:p>
        </p:txBody>
      </p:sp>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838200" y="1825625"/>
            <a:ext cx="6769608" cy="4351338"/>
          </a:xfrm>
        </p:spPr>
        <p:txBody>
          <a:bodyPr/>
          <a:lstStyle/>
          <a:p>
            <a:r>
              <a:rPr lang="en-US" dirty="0"/>
              <a:t>Using polar coordinates, every point P in the plane is described by a pair of numbers (</a:t>
            </a:r>
            <a:r>
              <a:rPr lang="en-US" dirty="0" err="1"/>
              <a:t>r,θ</a:t>
            </a:r>
            <a:r>
              <a:rPr lang="en-US" dirty="0"/>
              <a:t>).</a:t>
            </a:r>
          </a:p>
          <a:p>
            <a:r>
              <a:rPr lang="en-US" dirty="0"/>
              <a:t>The number r is the distance from the origin O to P.</a:t>
            </a:r>
          </a:p>
          <a:p>
            <a:r>
              <a:rPr lang="en-US" dirty="0"/>
              <a:t>The number θ measures the angle between the positive direction of the x-axis and the ray OP, as shown.</a:t>
            </a:r>
            <a:endParaRPr lang="en-AU" dirty="0"/>
          </a:p>
        </p:txBody>
      </p:sp>
      <p:pic>
        <p:nvPicPr>
          <p:cNvPr id="5" name="Picture 4">
            <a:extLst>
              <a:ext uri="{FF2B5EF4-FFF2-40B4-BE49-F238E27FC236}">
                <a16:creationId xmlns:a16="http://schemas.microsoft.com/office/drawing/2014/main" id="{99EB71B1-18CB-4C8F-B6B6-F6240A3B95F3}"/>
              </a:ext>
            </a:extLst>
          </p:cNvPr>
          <p:cNvPicPr>
            <a:picLocks noChangeAspect="1"/>
          </p:cNvPicPr>
          <p:nvPr/>
        </p:nvPicPr>
        <p:blipFill>
          <a:blip r:embed="rId4"/>
          <a:stretch>
            <a:fillRect/>
          </a:stretch>
        </p:blipFill>
        <p:spPr>
          <a:xfrm>
            <a:off x="8302252" y="1690688"/>
            <a:ext cx="3833491" cy="3704272"/>
          </a:xfrm>
          <a:prstGeom prst="rect">
            <a:avLst/>
          </a:prstGeom>
        </p:spPr>
      </p:pic>
    </p:spTree>
    <p:extLst>
      <p:ext uri="{BB962C8B-B14F-4D97-AF65-F5344CB8AC3E}">
        <p14:creationId xmlns:p14="http://schemas.microsoft.com/office/powerpoint/2010/main" val="277276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a:xfrm>
            <a:off x="838200" y="365126"/>
            <a:ext cx="10515600" cy="814948"/>
          </a:xfrm>
        </p:spPr>
        <p:txBody>
          <a:bodyPr/>
          <a:lstStyle/>
          <a:p>
            <a:r>
              <a:rPr lang="en-US" dirty="0"/>
              <a:t>Polar coordinates</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17840" y="1246001"/>
                <a:ext cx="8046720" cy="5011547"/>
              </a:xfrm>
            </p:spPr>
            <p:txBody>
              <a:bodyPr>
                <a:normAutofit/>
              </a:bodyPr>
              <a:lstStyle/>
              <a:p>
                <a:r>
                  <a:rPr lang="en-US" sz="3200" dirty="0"/>
                  <a:t>For example, the diagram on the right shows the point P with polar coordinates (2,</a:t>
                </a:r>
                <a14:m>
                  <m:oMath xmlns:m="http://schemas.openxmlformats.org/officeDocument/2006/math">
                    <m:f>
                      <m:fPr>
                        <m:ctrlPr>
                          <a:rPr lang="en-US" sz="3200" i="1" dirty="0" smtClean="0">
                            <a:solidFill>
                              <a:srgbClr val="836967"/>
                            </a:solidFill>
                            <a:latin typeface="Cambria Math" panose="02040503050406030204" pitchFamily="18" charset="0"/>
                          </a:rPr>
                        </m:ctrlPr>
                      </m:fPr>
                      <m:num>
                        <m:r>
                          <a:rPr lang="en-US" sz="3200" i="1" dirty="0" smtClean="0">
                            <a:latin typeface="Cambria Math" panose="02040503050406030204" pitchFamily="18" charset="0"/>
                          </a:rPr>
                          <m:t>𝜋</m:t>
                        </m:r>
                      </m:num>
                      <m:den>
                        <m:r>
                          <a:rPr lang="en-US" sz="3200" i="0" dirty="0" smtClean="0">
                            <a:latin typeface="Cambria Math" panose="02040503050406030204" pitchFamily="18" charset="0"/>
                          </a:rPr>
                          <m:t>4</m:t>
                        </m:r>
                      </m:den>
                    </m:f>
                  </m:oMath>
                </a14:m>
                <a:r>
                  <a:rPr lang="en-US" sz="3200" dirty="0"/>
                  <a:t>).</a:t>
                </a:r>
              </a:p>
              <a:p>
                <a:r>
                  <a:rPr lang="en-US" sz="3200" dirty="0"/>
                  <a:t>We can even make sense of polar coordinates such as Q(−2,</a:t>
                </a:r>
                <a:r>
                  <a:rPr lang="en-US" sz="3200" dirty="0">
                    <a:solidFill>
                      <a:srgbClr val="836967"/>
                    </a:solidFill>
                  </a:rPr>
                  <a:t> </a:t>
                </a:r>
                <a14:m>
                  <m:oMath xmlns:m="http://schemas.openxmlformats.org/officeDocument/2006/math">
                    <m:f>
                      <m:fPr>
                        <m:ctrlPr>
                          <a:rPr lang="en-US" sz="3200" i="1" dirty="0" smtClean="0">
                            <a:solidFill>
                              <a:srgbClr val="836967"/>
                            </a:solidFill>
                            <a:latin typeface="Cambria Math" panose="02040503050406030204" pitchFamily="18" charset="0"/>
                          </a:rPr>
                        </m:ctrlPr>
                      </m:fPr>
                      <m:num>
                        <m:r>
                          <a:rPr lang="en-US" sz="3200" i="1" dirty="0" smtClean="0">
                            <a:latin typeface="Cambria Math" panose="02040503050406030204" pitchFamily="18" charset="0"/>
                          </a:rPr>
                          <m:t>𝜋</m:t>
                        </m:r>
                      </m:num>
                      <m:den>
                        <m:r>
                          <a:rPr lang="en-US" sz="3200" i="0" dirty="0" smtClean="0">
                            <a:latin typeface="Cambria Math" panose="02040503050406030204" pitchFamily="18" charset="0"/>
                          </a:rPr>
                          <m:t>4</m:t>
                        </m:r>
                      </m:den>
                    </m:f>
                  </m:oMath>
                </a14:m>
                <a:r>
                  <a:rPr lang="en-US" sz="3200" dirty="0"/>
                  <a:t>):</a:t>
                </a:r>
              </a:p>
              <a:p>
                <a:r>
                  <a:rPr lang="en-US" sz="3200" dirty="0"/>
                  <a:t>go to the direction </a:t>
                </a:r>
                <a14:m>
                  <m:oMath xmlns:m="http://schemas.openxmlformats.org/officeDocument/2006/math">
                    <m:f>
                      <m:fPr>
                        <m:ctrlPr>
                          <a:rPr lang="en-US" sz="3200" i="1" dirty="0" smtClean="0">
                            <a:solidFill>
                              <a:srgbClr val="836967"/>
                            </a:solidFill>
                            <a:latin typeface="Cambria Math" panose="02040503050406030204" pitchFamily="18" charset="0"/>
                          </a:rPr>
                        </m:ctrlPr>
                      </m:fPr>
                      <m:num>
                        <m:r>
                          <a:rPr lang="en-US" sz="3200" i="1" dirty="0" smtClean="0">
                            <a:latin typeface="Cambria Math" panose="02040503050406030204" pitchFamily="18" charset="0"/>
                          </a:rPr>
                          <m:t>𝜋</m:t>
                        </m:r>
                      </m:num>
                      <m:den>
                        <m:r>
                          <a:rPr lang="en-US" sz="3200" i="0" dirty="0" smtClean="0">
                            <a:latin typeface="Cambria Math" panose="02040503050406030204" pitchFamily="18" charset="0"/>
                          </a:rPr>
                          <m:t>4</m:t>
                        </m:r>
                      </m:den>
                    </m:f>
                    <m:r>
                      <a:rPr lang="en-US" sz="3200" i="1" dirty="0" smtClean="0">
                        <a:latin typeface="Cambria Math" panose="02040503050406030204" pitchFamily="18" charset="0"/>
                      </a:rPr>
                      <m:t> </m:t>
                    </m:r>
                  </m:oMath>
                </a14:m>
                <a:r>
                  <a:rPr lang="en-US" sz="3200" dirty="0"/>
                  <a:t>and then move a distance of 2 in the opposite direction.</a:t>
                </a:r>
              </a:p>
              <a:p>
                <a:r>
                  <a:rPr lang="en-US" sz="3200" dirty="0"/>
                  <a:t>Converting between the two coordinate systems requires little more than basic trigonometry.</a:t>
                </a:r>
                <a:endParaRPr lang="en-AU" sz="3200" dirty="0"/>
              </a:p>
            </p:txBody>
          </p:sp>
        </mc:Choice>
        <mc:Fallback xmlns="">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xfrm>
                <a:off x="-17840" y="1246001"/>
                <a:ext cx="8046720" cy="5011547"/>
              </a:xfrm>
              <a:blipFill>
                <a:blip r:embed="rId4"/>
                <a:stretch>
                  <a:fillRect l="-1742" t="-2552" r="-1818" b="-729"/>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88FBE797-F950-47D3-A0C4-849E317D8681}"/>
              </a:ext>
            </a:extLst>
          </p:cNvPr>
          <p:cNvPicPr>
            <a:picLocks noChangeAspect="1"/>
          </p:cNvPicPr>
          <p:nvPr/>
        </p:nvPicPr>
        <p:blipFill>
          <a:blip r:embed="rId5"/>
          <a:stretch>
            <a:fillRect/>
          </a:stretch>
        </p:blipFill>
        <p:spPr>
          <a:xfrm>
            <a:off x="8186481" y="1212160"/>
            <a:ext cx="4005519" cy="3852303"/>
          </a:xfrm>
          <a:prstGeom prst="rect">
            <a:avLst/>
          </a:prstGeom>
        </p:spPr>
      </p:pic>
    </p:spTree>
    <p:extLst>
      <p:ext uri="{BB962C8B-B14F-4D97-AF65-F5344CB8AC3E}">
        <p14:creationId xmlns:p14="http://schemas.microsoft.com/office/powerpoint/2010/main" val="3165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US" dirty="0"/>
              <a:t>Cartesian </a:t>
            </a:r>
            <a:r>
              <a:rPr lang="en-US" dirty="0">
                <a:sym typeface="Wingdings" panose="05000000000000000000" pitchFamily="2" charset="2"/>
              </a:rPr>
              <a:t> Polar Coordinates Converting</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p:txBody>
              <a:bodyPr>
                <a:normAutofit/>
              </a:bodyPr>
              <a:lstStyle/>
              <a:p>
                <a:r>
                  <a:rPr lang="en-AU" sz="3200" dirty="0">
                    <a:solidFill>
                      <a:schemeClr val="tx1"/>
                    </a:solidFill>
                  </a:rPr>
                  <a:t>If a point P has polar coordinates (r,</a:t>
                </a:r>
                <a:r>
                  <a:rPr lang="el-GR" sz="3200" dirty="0">
                    <a:solidFill>
                      <a:schemeClr val="tx1"/>
                    </a:solidFill>
                  </a:rPr>
                  <a:t>θ), </a:t>
                </a:r>
                <a:r>
                  <a:rPr lang="en-AU" sz="3200" dirty="0">
                    <a:solidFill>
                      <a:schemeClr val="tx1"/>
                    </a:solidFill>
                  </a:rPr>
                  <a:t>then its Cartesian coordinates (</a:t>
                </a:r>
                <a:r>
                  <a:rPr lang="en-AU" sz="3200" dirty="0" err="1">
                    <a:solidFill>
                      <a:schemeClr val="tx1"/>
                    </a:solidFill>
                  </a:rPr>
                  <a:t>x,y</a:t>
                </a:r>
                <a:r>
                  <a:rPr lang="en-AU" sz="3200" dirty="0">
                    <a:solidFill>
                      <a:schemeClr val="tx1"/>
                    </a:solidFill>
                  </a:rPr>
                  <a:t>) satisfy</a:t>
                </a:r>
              </a:p>
              <a:p>
                <a:r>
                  <a:rPr lang="en-AU" sz="3200" dirty="0">
                    <a:solidFill>
                      <a:schemeClr val="tx1"/>
                    </a:solidFill>
                  </a:rPr>
                  <a:t>x=</a:t>
                </a:r>
                <a:r>
                  <a:rPr lang="en-AU" sz="3200" dirty="0" err="1">
                    <a:solidFill>
                      <a:schemeClr val="tx1"/>
                    </a:solidFill>
                  </a:rPr>
                  <a:t>rcos</a:t>
                </a:r>
                <a:r>
                  <a:rPr lang="el-GR" sz="3200" dirty="0">
                    <a:solidFill>
                      <a:schemeClr val="tx1"/>
                    </a:solidFill>
                  </a:rPr>
                  <a:t>θ</a:t>
                </a:r>
                <a:r>
                  <a:rPr lang="en-US" sz="3200" dirty="0">
                    <a:solidFill>
                      <a:schemeClr val="tx1"/>
                    </a:solidFill>
                  </a:rPr>
                  <a:t>      </a:t>
                </a:r>
                <a:r>
                  <a:rPr lang="en-AU" sz="3200" dirty="0">
                    <a:solidFill>
                      <a:schemeClr val="tx1"/>
                    </a:solidFill>
                  </a:rPr>
                  <a:t>and      y=</a:t>
                </a:r>
                <a:r>
                  <a:rPr lang="en-AU" sz="3200" dirty="0" err="1">
                    <a:solidFill>
                      <a:schemeClr val="tx1"/>
                    </a:solidFill>
                  </a:rPr>
                  <a:t>rsin</a:t>
                </a:r>
                <a:r>
                  <a:rPr lang="el-GR" sz="3200" dirty="0">
                    <a:solidFill>
                      <a:schemeClr val="tx1"/>
                    </a:solidFill>
                  </a:rPr>
                  <a:t>θ</a:t>
                </a:r>
              </a:p>
              <a:p>
                <a:r>
                  <a:rPr lang="en-AU" sz="3200" dirty="0">
                    <a:solidFill>
                      <a:schemeClr val="tx1"/>
                    </a:solidFill>
                  </a:rPr>
                  <a:t>If a point P has Cartesian coordinates (</a:t>
                </a:r>
                <a:r>
                  <a:rPr lang="en-AU" sz="3200" dirty="0" err="1">
                    <a:solidFill>
                      <a:schemeClr val="tx1"/>
                    </a:solidFill>
                  </a:rPr>
                  <a:t>x,y</a:t>
                </a:r>
                <a:r>
                  <a:rPr lang="en-AU" sz="3200" dirty="0">
                    <a:solidFill>
                      <a:schemeClr val="tx1"/>
                    </a:solidFill>
                  </a:rPr>
                  <a:t>), then its polar coordinates (r,</a:t>
                </a:r>
                <a:r>
                  <a:rPr lang="el-GR" sz="3200" dirty="0">
                    <a:solidFill>
                      <a:schemeClr val="tx1"/>
                    </a:solidFill>
                  </a:rPr>
                  <a:t>θ) </a:t>
                </a:r>
                <a:r>
                  <a:rPr lang="en-AU" sz="3200" dirty="0">
                    <a:solidFill>
                      <a:schemeClr val="tx1"/>
                    </a:solidFill>
                  </a:rPr>
                  <a:t>satisfy</a:t>
                </a:r>
              </a:p>
              <a:p>
                <a14:m>
                  <m:oMath xmlns:m="http://schemas.openxmlformats.org/officeDocument/2006/math">
                    <m:sSup>
                      <m:sSupPr>
                        <m:ctrlPr>
                          <a:rPr lang="en-AU" sz="3200" i="1" dirty="0" smtClean="0">
                            <a:solidFill>
                              <a:schemeClr val="tx1"/>
                            </a:solidFill>
                            <a:latin typeface="Cambria Math" panose="02040503050406030204" pitchFamily="18" charset="0"/>
                          </a:rPr>
                        </m:ctrlPr>
                      </m:sSupPr>
                      <m:e>
                        <m:r>
                          <a:rPr lang="en-AU" sz="3200" i="1" dirty="0" smtClean="0">
                            <a:solidFill>
                              <a:schemeClr val="tx1"/>
                            </a:solidFill>
                            <a:latin typeface="Cambria Math" panose="02040503050406030204" pitchFamily="18" charset="0"/>
                          </a:rPr>
                          <m:t>𝑟</m:t>
                        </m:r>
                      </m:e>
                      <m:sup>
                        <m:r>
                          <a:rPr lang="en-AU" sz="3200" i="0" dirty="0" smtClean="0">
                            <a:solidFill>
                              <a:schemeClr val="tx1"/>
                            </a:solidFill>
                            <a:latin typeface="Cambria Math" panose="02040503050406030204" pitchFamily="18" charset="0"/>
                          </a:rPr>
                          <m:t>2</m:t>
                        </m:r>
                      </m:sup>
                    </m:sSup>
                  </m:oMath>
                </a14:m>
                <a:r>
                  <a:rPr lang="en-AU" sz="3200" dirty="0">
                    <a:solidFill>
                      <a:schemeClr val="tx1"/>
                    </a:solidFill>
                  </a:rPr>
                  <a:t>= </a:t>
                </a:r>
                <a14:m>
                  <m:oMath xmlns:m="http://schemas.openxmlformats.org/officeDocument/2006/math">
                    <m:sSup>
                      <m:sSupPr>
                        <m:ctrlPr>
                          <a:rPr lang="en-AU" sz="3200" i="1" dirty="0" smtClean="0">
                            <a:solidFill>
                              <a:schemeClr val="tx1"/>
                            </a:solidFill>
                            <a:latin typeface="Cambria Math" panose="02040503050406030204" pitchFamily="18" charset="0"/>
                          </a:rPr>
                        </m:ctrlPr>
                      </m:sSupPr>
                      <m:e>
                        <m:r>
                          <a:rPr lang="en-US" sz="3200" b="0" i="1" dirty="0" smtClean="0">
                            <a:solidFill>
                              <a:schemeClr val="tx1"/>
                            </a:solidFill>
                            <a:latin typeface="Cambria Math" panose="02040503050406030204" pitchFamily="18" charset="0"/>
                          </a:rPr>
                          <m:t>𝑥</m:t>
                        </m:r>
                      </m:e>
                      <m:sup>
                        <m:r>
                          <a:rPr lang="en-AU" sz="3200" i="0" dirty="0" smtClean="0">
                            <a:solidFill>
                              <a:schemeClr val="tx1"/>
                            </a:solidFill>
                            <a:latin typeface="Cambria Math" panose="02040503050406030204" pitchFamily="18" charset="0"/>
                          </a:rPr>
                          <m:t>2</m:t>
                        </m:r>
                      </m:sup>
                    </m:sSup>
                    <m:r>
                      <a:rPr lang="en-AU" sz="3200" i="1" dirty="0" smtClean="0">
                        <a:solidFill>
                          <a:schemeClr val="tx1"/>
                        </a:solidFill>
                        <a:latin typeface="Cambria Math" panose="02040503050406030204" pitchFamily="18" charset="0"/>
                      </a:rPr>
                      <m:t> </m:t>
                    </m:r>
                  </m:oMath>
                </a14:m>
                <a:r>
                  <a:rPr lang="en-AU" sz="3200" dirty="0">
                    <a:solidFill>
                      <a:schemeClr val="tx1"/>
                    </a:solidFill>
                  </a:rPr>
                  <a:t>+ </a:t>
                </a:r>
                <a14:m>
                  <m:oMath xmlns:m="http://schemas.openxmlformats.org/officeDocument/2006/math">
                    <m:sSup>
                      <m:sSupPr>
                        <m:ctrlPr>
                          <a:rPr lang="en-AU" sz="3200" i="1" dirty="0" smtClean="0">
                            <a:solidFill>
                              <a:schemeClr val="tx1"/>
                            </a:solidFill>
                            <a:latin typeface="Cambria Math" panose="02040503050406030204" pitchFamily="18" charset="0"/>
                          </a:rPr>
                        </m:ctrlPr>
                      </m:sSupPr>
                      <m:e>
                        <m:r>
                          <a:rPr lang="en-US" sz="3200" b="0" i="1" dirty="0" smtClean="0">
                            <a:solidFill>
                              <a:schemeClr val="tx1"/>
                            </a:solidFill>
                            <a:latin typeface="Cambria Math" panose="02040503050406030204" pitchFamily="18" charset="0"/>
                          </a:rPr>
                          <m:t>𝑦</m:t>
                        </m:r>
                      </m:e>
                      <m:sup>
                        <m:r>
                          <a:rPr lang="en-AU" sz="3200" i="0" dirty="0" smtClean="0">
                            <a:solidFill>
                              <a:schemeClr val="tx1"/>
                            </a:solidFill>
                            <a:latin typeface="Cambria Math" panose="02040503050406030204" pitchFamily="18" charset="0"/>
                          </a:rPr>
                          <m:t>2</m:t>
                        </m:r>
                      </m:sup>
                    </m:sSup>
                    <m:r>
                      <a:rPr lang="en-AU" sz="3200" i="1" dirty="0" smtClean="0">
                        <a:solidFill>
                          <a:schemeClr val="tx1"/>
                        </a:solidFill>
                        <a:latin typeface="Cambria Math" panose="02040503050406030204" pitchFamily="18" charset="0"/>
                      </a:rPr>
                      <m:t> </m:t>
                    </m:r>
                  </m:oMath>
                </a14:m>
                <a:r>
                  <a:rPr lang="en-AU" sz="3200" dirty="0">
                    <a:solidFill>
                      <a:schemeClr val="tx1"/>
                    </a:solidFill>
                  </a:rPr>
                  <a:t>      and      tan</a:t>
                </a:r>
                <a:r>
                  <a:rPr lang="el-GR" sz="3200" dirty="0">
                    <a:solidFill>
                      <a:schemeClr val="tx1"/>
                    </a:solidFill>
                  </a:rPr>
                  <a:t>θ=</a:t>
                </a:r>
                <a14:m>
                  <m:oMath xmlns:m="http://schemas.openxmlformats.org/officeDocument/2006/math">
                    <m:f>
                      <m:fPr>
                        <m:ctrlPr>
                          <a:rPr lang="en-AU" sz="3200" i="1" dirty="0" smtClean="0">
                            <a:solidFill>
                              <a:schemeClr val="tx1"/>
                            </a:solidFill>
                            <a:latin typeface="Cambria Math" panose="02040503050406030204" pitchFamily="18" charset="0"/>
                          </a:rPr>
                        </m:ctrlPr>
                      </m:fPr>
                      <m:num>
                        <m:r>
                          <a:rPr lang="en-AU" sz="3200" i="1" dirty="0" err="1" smtClean="0">
                            <a:solidFill>
                              <a:schemeClr val="tx1"/>
                            </a:solidFill>
                            <a:latin typeface="Cambria Math" panose="02040503050406030204" pitchFamily="18" charset="0"/>
                          </a:rPr>
                          <m:t>𝑦</m:t>
                        </m:r>
                      </m:num>
                      <m:den>
                        <m:r>
                          <a:rPr lang="en-AU" sz="3200" i="1" dirty="0" err="1" smtClean="0">
                            <a:solidFill>
                              <a:schemeClr val="tx1"/>
                            </a:solidFill>
                            <a:latin typeface="Cambria Math" panose="02040503050406030204" pitchFamily="18" charset="0"/>
                          </a:rPr>
                          <m:t>𝑥</m:t>
                        </m:r>
                      </m:den>
                    </m:f>
                  </m:oMath>
                </a14:m>
                <a:r>
                  <a:rPr lang="en-AU" sz="3200" dirty="0">
                    <a:solidFill>
                      <a:schemeClr val="tx1"/>
                    </a:solidFill>
                  </a:rPr>
                  <a:t> (if x≠0)</a:t>
                </a:r>
              </a:p>
            </p:txBody>
          </p:sp>
        </mc:Choice>
        <mc:Fallback xmlns="">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blipFill>
                <a:blip r:embed="rId4"/>
                <a:stretch>
                  <a:fillRect l="-1333" t="-2941"/>
                </a:stretch>
              </a:blipFill>
            </p:spPr>
            <p:txBody>
              <a:bodyPr/>
              <a:lstStyle/>
              <a:p>
                <a:r>
                  <a:rPr lang="en-AU">
                    <a:noFill/>
                  </a:rPr>
                  <a:t> </a:t>
                </a:r>
              </a:p>
            </p:txBody>
          </p:sp>
        </mc:Fallback>
      </mc:AlternateContent>
    </p:spTree>
    <p:extLst>
      <p:ext uri="{BB962C8B-B14F-4D97-AF65-F5344CB8AC3E}">
        <p14:creationId xmlns:p14="http://schemas.microsoft.com/office/powerpoint/2010/main" val="327398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AU" dirty="0"/>
              <a:t>Non-uniqueness of polar coordinates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838200" y="1825625"/>
                <a:ext cx="7574280" cy="4351338"/>
              </a:xfrm>
            </p:spPr>
            <p:txBody>
              <a:bodyPr>
                <a:normAutofit lnSpcReduction="10000"/>
              </a:bodyPr>
              <a:lstStyle/>
              <a:p>
                <a:r>
                  <a:rPr lang="en-US" dirty="0"/>
                  <a:t>Polar coordinates differ from Cartesian coordinates in that each point in the plane has more than one representation in polar coordinates.</a:t>
                </a:r>
              </a:p>
              <a:p>
                <a:r>
                  <a:rPr lang="en-US" dirty="0"/>
                  <a:t>For example, the following polar coordinates all represent the same point:</a:t>
                </a:r>
              </a:p>
              <a:p>
                <a:r>
                  <a:rPr lang="en-US" dirty="0"/>
                  <a:t>(</a:t>
                </a:r>
                <a:r>
                  <a:rPr lang="en-US" dirty="0">
                    <a:solidFill>
                      <a:schemeClr val="tx1"/>
                    </a:solidFill>
                  </a:rPr>
                  <a:t>2, </a:t>
                </a:r>
                <a14:m>
                  <m:oMath xmlns:m="http://schemas.openxmlformats.org/officeDocument/2006/math">
                    <m:f>
                      <m:fPr>
                        <m:ctrlPr>
                          <a:rPr lang="en-US" i="1" dirty="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n-US" dirty="0">
                    <a:solidFill>
                      <a:schemeClr val="tx1"/>
                    </a:solidFill>
                  </a:rPr>
                  <a:t>),(−2, </a:t>
                </a:r>
                <a14:m>
                  <m:oMath xmlns:m="http://schemas.openxmlformats.org/officeDocument/2006/math">
                    <m:f>
                      <m:fPr>
                        <m:ctrlPr>
                          <a:rPr lang="en-US" i="1" dirty="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4</m:t>
                        </m:r>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n-US" dirty="0">
                    <a:solidFill>
                      <a:schemeClr val="tx1"/>
                    </a:solidFill>
                  </a:rPr>
                  <a:t>)and(2, </a:t>
                </a:r>
                <a14:m>
                  <m:oMath xmlns:m="http://schemas.openxmlformats.org/officeDocument/2006/math">
                    <m:f>
                      <m:fPr>
                        <m:ctrlPr>
                          <a:rPr lang="en-US" i="1" dirty="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7</m:t>
                        </m:r>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n-US" dirty="0">
                    <a:solidFill>
                      <a:schemeClr val="tx1"/>
                    </a:solidFill>
                  </a:rPr>
                  <a:t>)</a:t>
                </a:r>
              </a:p>
              <a:p>
                <a:r>
                  <a:rPr lang="en-US" dirty="0"/>
                  <a:t>The point P(</a:t>
                </a:r>
                <a:r>
                  <a:rPr lang="en-US" dirty="0" err="1"/>
                  <a:t>r,θ</a:t>
                </a:r>
                <a:r>
                  <a:rPr lang="en-US" dirty="0"/>
                  <a:t>) can be described in infinitely many ways:</a:t>
                </a:r>
              </a:p>
              <a:p>
                <a:r>
                  <a:rPr lang="en-US" dirty="0"/>
                  <a:t>(r, θ+2nπ)    and    (−r, θ+(2n+1)π)   for all </a:t>
                </a:r>
                <a:r>
                  <a:rPr lang="en-US" dirty="0" err="1"/>
                  <a:t>n∈</a:t>
                </a:r>
                <a:r>
                  <a:rPr lang="en-US" dirty="0" err="1">
                    <a:latin typeface="Castellar" panose="020A0402060406010301" pitchFamily="18" charset="0"/>
                  </a:rPr>
                  <a:t>Z</a:t>
                </a:r>
                <a:endParaRPr lang="en-AU" dirty="0">
                  <a:latin typeface="Castellar" panose="020A0402060406010301" pitchFamily="18" charset="0"/>
                </a:endParaRPr>
              </a:p>
            </p:txBody>
          </p:sp>
        </mc:Choice>
        <mc:Fallback xmlns="">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xfrm>
                <a:off x="838200" y="1825625"/>
                <a:ext cx="7574280" cy="4351338"/>
              </a:xfrm>
              <a:blipFill>
                <a:blip r:embed="rId4"/>
                <a:stretch>
                  <a:fillRect l="-1449" t="-3081"/>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D1AC9A19-597E-4A58-A532-01FFA43B5EDE}"/>
              </a:ext>
            </a:extLst>
          </p:cNvPr>
          <p:cNvPicPr>
            <a:picLocks noChangeAspect="1"/>
          </p:cNvPicPr>
          <p:nvPr/>
        </p:nvPicPr>
        <p:blipFill>
          <a:blip r:embed="rId5"/>
          <a:stretch>
            <a:fillRect/>
          </a:stretch>
        </p:blipFill>
        <p:spPr>
          <a:xfrm>
            <a:off x="8412480" y="1548616"/>
            <a:ext cx="3779520" cy="4033909"/>
          </a:xfrm>
          <a:prstGeom prst="rect">
            <a:avLst/>
          </a:prstGeom>
        </p:spPr>
      </p:pic>
    </p:spTree>
    <p:extLst>
      <p:ext uri="{BB962C8B-B14F-4D97-AF65-F5344CB8AC3E}">
        <p14:creationId xmlns:p14="http://schemas.microsoft.com/office/powerpoint/2010/main" val="160863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US" dirty="0"/>
              <a:t>Polar form of the complex numbers</a:t>
            </a:r>
            <a:endParaRPr lang="en-AU" dirty="0"/>
          </a:p>
        </p:txBody>
      </p:sp>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838199" y="1825625"/>
            <a:ext cx="7063263" cy="4351338"/>
          </a:xfrm>
        </p:spPr>
        <p:txBody>
          <a:bodyPr/>
          <a:lstStyle/>
          <a:p>
            <a:r>
              <a:rPr lang="en-US" dirty="0"/>
              <a:t>The diagram shows the point P corresponding to the complex number z=</a:t>
            </a:r>
            <a:r>
              <a:rPr lang="en-US" dirty="0" err="1"/>
              <a:t>x+yi</a:t>
            </a:r>
            <a:r>
              <a:rPr lang="en-US" dirty="0"/>
              <a:t>. We see that x=</a:t>
            </a:r>
            <a:r>
              <a:rPr lang="en-US" dirty="0" err="1"/>
              <a:t>rcosθ</a:t>
            </a:r>
            <a:r>
              <a:rPr lang="en-US" dirty="0"/>
              <a:t> and y=</a:t>
            </a:r>
            <a:r>
              <a:rPr lang="en-US" dirty="0" err="1"/>
              <a:t>rsinθ</a:t>
            </a:r>
            <a:r>
              <a:rPr lang="en-US" dirty="0"/>
              <a:t>, and so we can write</a:t>
            </a:r>
          </a:p>
          <a:p>
            <a:r>
              <a:rPr lang="en-US" dirty="0"/>
              <a:t>z=</a:t>
            </a:r>
            <a:r>
              <a:rPr lang="en-US" dirty="0" err="1"/>
              <a:t>x+yi</a:t>
            </a:r>
            <a:r>
              <a:rPr lang="en-US" dirty="0"/>
              <a:t>=</a:t>
            </a:r>
            <a:r>
              <a:rPr lang="en-US" dirty="0" err="1"/>
              <a:t>rcosθ</a:t>
            </a:r>
            <a:r>
              <a:rPr lang="en-US" dirty="0"/>
              <a:t>+(</a:t>
            </a:r>
            <a:r>
              <a:rPr lang="en-US" dirty="0" err="1"/>
              <a:t>rsinθ</a:t>
            </a:r>
            <a:r>
              <a:rPr lang="en-US" dirty="0"/>
              <a:t>)</a:t>
            </a:r>
            <a:r>
              <a:rPr lang="en-US" dirty="0" err="1"/>
              <a:t>i</a:t>
            </a:r>
            <a:r>
              <a:rPr lang="en-US" dirty="0"/>
              <a:t>=r(</a:t>
            </a:r>
            <a:r>
              <a:rPr lang="en-US" dirty="0" err="1"/>
              <a:t>cosθ+isinθ</a:t>
            </a:r>
            <a:r>
              <a:rPr lang="en-US" dirty="0"/>
              <a:t>)</a:t>
            </a:r>
          </a:p>
          <a:p>
            <a:r>
              <a:rPr lang="en-US" dirty="0"/>
              <a:t>This is called </a:t>
            </a:r>
            <a:r>
              <a:rPr lang="en-US" dirty="0">
                <a:solidFill>
                  <a:srgbClr val="C00000"/>
                </a:solidFill>
              </a:rPr>
              <a:t>the polar form of the complex number</a:t>
            </a:r>
            <a:r>
              <a:rPr lang="en-US" dirty="0"/>
              <a:t>. The polar form is abbreviated to</a:t>
            </a:r>
          </a:p>
          <a:p>
            <a:r>
              <a:rPr lang="en-US" dirty="0">
                <a:solidFill>
                  <a:srgbClr val="C00000"/>
                </a:solidFill>
              </a:rPr>
              <a:t>z=r cis θ</a:t>
            </a:r>
            <a:endParaRPr lang="en-AU" dirty="0">
              <a:solidFill>
                <a:srgbClr val="C00000"/>
              </a:solidFill>
            </a:endParaRPr>
          </a:p>
        </p:txBody>
      </p:sp>
      <p:pic>
        <p:nvPicPr>
          <p:cNvPr id="5" name="Picture 4">
            <a:extLst>
              <a:ext uri="{FF2B5EF4-FFF2-40B4-BE49-F238E27FC236}">
                <a16:creationId xmlns:a16="http://schemas.microsoft.com/office/drawing/2014/main" id="{7046BD8B-E023-4808-965A-122D6B528977}"/>
              </a:ext>
            </a:extLst>
          </p:cNvPr>
          <p:cNvPicPr>
            <a:picLocks noChangeAspect="1"/>
          </p:cNvPicPr>
          <p:nvPr/>
        </p:nvPicPr>
        <p:blipFill>
          <a:blip r:embed="rId4"/>
          <a:stretch>
            <a:fillRect/>
          </a:stretch>
        </p:blipFill>
        <p:spPr>
          <a:xfrm>
            <a:off x="7901463" y="2085260"/>
            <a:ext cx="4290537" cy="2687479"/>
          </a:xfrm>
          <a:prstGeom prst="rect">
            <a:avLst/>
          </a:prstGeom>
        </p:spPr>
      </p:pic>
    </p:spTree>
    <p:extLst>
      <p:ext uri="{BB962C8B-B14F-4D97-AF65-F5344CB8AC3E}">
        <p14:creationId xmlns:p14="http://schemas.microsoft.com/office/powerpoint/2010/main" val="262733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US" dirty="0"/>
              <a:t>Polar form of the complex numbers</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a:xfrm>
                <a:off x="0" y="1825625"/>
                <a:ext cx="7772400" cy="4351338"/>
              </a:xfrm>
            </p:spPr>
            <p:txBody>
              <a:bodyPr>
                <a:normAutofit/>
              </a:bodyPr>
              <a:lstStyle/>
              <a:p>
                <a:r>
                  <a:rPr lang="en-US" dirty="0"/>
                  <a:t>The distance </a:t>
                </a:r>
                <a:r>
                  <a:rPr lang="en-US" dirty="0">
                    <a:solidFill>
                      <a:schemeClr val="tx1"/>
                    </a:solidFill>
                  </a:rPr>
                  <a:t>r=</a:t>
                </a:r>
                <a14:m>
                  <m:oMath xmlns:m="http://schemas.openxmlformats.org/officeDocument/2006/math">
                    <m:rad>
                      <m:radPr>
                        <m:degHide m:val="on"/>
                        <m:ctrlPr>
                          <a:rPr lang="en-US" i="1" dirty="0" smtClean="0">
                            <a:solidFill>
                              <a:schemeClr val="tx1"/>
                            </a:solidFill>
                            <a:latin typeface="Cambria Math" panose="02040503050406030204" pitchFamily="18" charset="0"/>
                          </a:rPr>
                        </m:ctrlPr>
                      </m:radPr>
                      <m:deg/>
                      <m:e>
                        <m:sSup>
                          <m:sSupPr>
                            <m:ctrlPr>
                              <a:rPr lang="en-US" i="1" dirty="0" smtClean="0">
                                <a:solidFill>
                                  <a:schemeClr val="tx1"/>
                                </a:solidFill>
                                <a:latin typeface="Cambria Math" panose="02040503050406030204" pitchFamily="18" charset="0"/>
                              </a:rPr>
                            </m:ctrlPr>
                          </m:sSupPr>
                          <m:e>
                            <m:r>
                              <a:rPr lang="en-US" i="1" dirty="0" smtClean="0">
                                <a:solidFill>
                                  <a:schemeClr val="tx1"/>
                                </a:solidFill>
                                <a:latin typeface="Cambria Math" panose="02040503050406030204" pitchFamily="18" charset="0"/>
                              </a:rPr>
                              <m:t>𝑥</m:t>
                            </m:r>
                          </m:e>
                          <m:sup>
                            <m:r>
                              <a:rPr lang="en-US" i="0" dirty="0" smtClean="0">
                                <a:solidFill>
                                  <a:schemeClr val="tx1"/>
                                </a:solidFill>
                                <a:latin typeface="Cambria Math" panose="02040503050406030204" pitchFamily="18" charset="0"/>
                              </a:rPr>
                              <m:t>2</m:t>
                            </m:r>
                          </m:sup>
                        </m:sSup>
                        <m:r>
                          <a:rPr lang="en-US" i="0" dirty="0" smtClean="0">
                            <a:solidFill>
                              <a:schemeClr val="tx1"/>
                            </a:solidFill>
                            <a:latin typeface="Cambria Math" panose="02040503050406030204" pitchFamily="18" charset="0"/>
                          </a:rPr>
                          <m:t>+</m:t>
                        </m:r>
                        <m:sSup>
                          <m:sSupPr>
                            <m:ctrlPr>
                              <a:rPr lang="en-US" i="1" dirty="0" smtClean="0">
                                <a:solidFill>
                                  <a:schemeClr val="tx1"/>
                                </a:solidFill>
                                <a:latin typeface="Cambria Math" panose="02040503050406030204" pitchFamily="18" charset="0"/>
                              </a:rPr>
                            </m:ctrlPr>
                          </m:sSupPr>
                          <m:e>
                            <m:r>
                              <a:rPr lang="en-US" i="1" dirty="0" smtClean="0">
                                <a:solidFill>
                                  <a:schemeClr val="tx1"/>
                                </a:solidFill>
                                <a:latin typeface="Cambria Math" panose="02040503050406030204" pitchFamily="18" charset="0"/>
                              </a:rPr>
                              <m:t>𝑦</m:t>
                            </m:r>
                          </m:e>
                          <m:sup>
                            <m:r>
                              <a:rPr lang="en-US" i="0" dirty="0" smtClean="0">
                                <a:solidFill>
                                  <a:schemeClr val="tx1"/>
                                </a:solidFill>
                                <a:latin typeface="Cambria Math" panose="02040503050406030204" pitchFamily="18" charset="0"/>
                              </a:rPr>
                              <m:t>2</m:t>
                            </m:r>
                          </m:sup>
                        </m:sSup>
                      </m:e>
                    </m:rad>
                  </m:oMath>
                </a14:m>
                <a:r>
                  <a:rPr lang="en-US" dirty="0"/>
                  <a:t> is called the </a:t>
                </a:r>
                <a:r>
                  <a:rPr lang="en-US" dirty="0">
                    <a:solidFill>
                      <a:srgbClr val="C00000"/>
                    </a:solidFill>
                  </a:rPr>
                  <a:t>modulus</a:t>
                </a:r>
                <a:r>
                  <a:rPr lang="en-US" dirty="0"/>
                  <a:t> of z and is denoted by |z|.</a:t>
                </a:r>
              </a:p>
              <a:p>
                <a:r>
                  <a:rPr lang="en-US" dirty="0"/>
                  <a:t>The angle θ, measured anticlockwise from the horizontal axis, is called the </a:t>
                </a:r>
                <a:r>
                  <a:rPr lang="en-US" dirty="0">
                    <a:solidFill>
                      <a:srgbClr val="C00000"/>
                    </a:solidFill>
                  </a:rPr>
                  <a:t>argument</a:t>
                </a:r>
                <a:r>
                  <a:rPr lang="en-US" dirty="0"/>
                  <a:t> of z.</a:t>
                </a:r>
              </a:p>
              <a:p>
                <a:r>
                  <a:rPr lang="en-US" dirty="0"/>
                  <a:t>Polar form for complex numbers is also called </a:t>
                </a:r>
                <a:r>
                  <a:rPr lang="en-US" dirty="0">
                    <a:solidFill>
                      <a:srgbClr val="C00000"/>
                    </a:solidFill>
                  </a:rPr>
                  <a:t>modulus–argument form</a:t>
                </a:r>
                <a:r>
                  <a:rPr lang="en-US" dirty="0"/>
                  <a:t>.</a:t>
                </a:r>
              </a:p>
              <a:p>
                <a:r>
                  <a:rPr lang="en-US" dirty="0"/>
                  <a:t>This </a:t>
                </a:r>
                <a:r>
                  <a:rPr lang="en-US" dirty="0">
                    <a:solidFill>
                      <a:srgbClr val="C00000"/>
                    </a:solidFill>
                  </a:rPr>
                  <a:t>Argand diagram </a:t>
                </a:r>
                <a:r>
                  <a:rPr lang="en-US" dirty="0"/>
                  <a:t>uses a polar grid with rays at intervals of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𝜋</m:t>
                        </m:r>
                      </m:num>
                      <m:den>
                        <m:r>
                          <a:rPr lang="en-US" b="0" i="0" dirty="0" smtClean="0">
                            <a:solidFill>
                              <a:schemeClr val="tx1"/>
                            </a:solidFill>
                            <a:latin typeface="Cambria Math" panose="02040503050406030204" pitchFamily="18" charset="0"/>
                          </a:rPr>
                          <m:t>12</m:t>
                        </m:r>
                      </m:den>
                    </m:f>
                    <m:r>
                      <a:rPr lang="en-US" i="1" dirty="0">
                        <a:solidFill>
                          <a:schemeClr val="tx1"/>
                        </a:solidFill>
                        <a:latin typeface="Cambria Math" panose="02040503050406030204" pitchFamily="18" charset="0"/>
                      </a:rPr>
                      <m:t> </m:t>
                    </m:r>
                  </m:oMath>
                </a14:m>
                <a:r>
                  <a:rPr lang="en-US" dirty="0"/>
                  <a:t>=15°.</a:t>
                </a:r>
                <a:endParaRPr lang="en-AU" dirty="0"/>
              </a:p>
            </p:txBody>
          </p:sp>
        </mc:Choice>
        <mc:Fallback xmlns="">
          <p:sp>
            <p:nvSpPr>
              <p:cNvPr id="3" name="Content Placeholder 2">
                <a:extLst>
                  <a:ext uri="{FF2B5EF4-FFF2-40B4-BE49-F238E27FC236}">
                    <a16:creationId xmlns:a16="http://schemas.microsoft.com/office/drawing/2014/main" id="{C88031BB-3A92-4E64-888D-8FC77F7D35B1}"/>
                  </a:ext>
                </a:extLst>
              </p:cNvPr>
              <p:cNvSpPr>
                <a:spLocks noGrp="1" noRot="1" noChangeAspect="1" noMove="1" noResize="1" noEditPoints="1" noAdjustHandles="1" noChangeArrowheads="1" noChangeShapeType="1" noTextEdit="1"/>
              </p:cNvSpPr>
              <p:nvPr>
                <p:ph idx="1"/>
              </p:nvPr>
            </p:nvSpPr>
            <p:spPr>
              <a:xfrm>
                <a:off x="0" y="1825625"/>
                <a:ext cx="7772400" cy="4351338"/>
              </a:xfrm>
              <a:blipFill>
                <a:blip r:embed="rId4"/>
                <a:stretch>
                  <a:fillRect l="-1412" t="-560"/>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DFD48B13-5FEC-4D0B-8F0F-BA6B05B39D92}"/>
              </a:ext>
            </a:extLst>
          </p:cNvPr>
          <p:cNvPicPr>
            <a:picLocks noChangeAspect="1"/>
          </p:cNvPicPr>
          <p:nvPr/>
        </p:nvPicPr>
        <p:blipFill>
          <a:blip r:embed="rId5"/>
          <a:stretch>
            <a:fillRect/>
          </a:stretch>
        </p:blipFill>
        <p:spPr>
          <a:xfrm>
            <a:off x="7646334" y="1825625"/>
            <a:ext cx="4545665" cy="4478488"/>
          </a:xfrm>
          <a:prstGeom prst="rect">
            <a:avLst/>
          </a:prstGeom>
        </p:spPr>
      </p:pic>
    </p:spTree>
    <p:extLst>
      <p:ext uri="{BB962C8B-B14F-4D97-AF65-F5344CB8AC3E}">
        <p14:creationId xmlns:p14="http://schemas.microsoft.com/office/powerpoint/2010/main" val="178431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l="2000" t="7000" r="4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3813-0D6D-445C-9127-98220DFBC546}"/>
              </a:ext>
            </a:extLst>
          </p:cNvPr>
          <p:cNvSpPr>
            <a:spLocks noGrp="1"/>
          </p:cNvSpPr>
          <p:nvPr>
            <p:ph type="title"/>
          </p:nvPr>
        </p:nvSpPr>
        <p:spPr/>
        <p:txBody>
          <a:bodyPr/>
          <a:lstStyle/>
          <a:p>
            <a:r>
              <a:rPr lang="en-AU" dirty="0"/>
              <a:t>Non-uniqueness of polar form</a:t>
            </a:r>
          </a:p>
        </p:txBody>
      </p:sp>
      <p:sp>
        <p:nvSpPr>
          <p:cNvPr id="3" name="Content Placeholder 2">
            <a:extLst>
              <a:ext uri="{FF2B5EF4-FFF2-40B4-BE49-F238E27FC236}">
                <a16:creationId xmlns:a16="http://schemas.microsoft.com/office/drawing/2014/main" id="{C88031BB-3A92-4E64-888D-8FC77F7D35B1}"/>
              </a:ext>
            </a:extLst>
          </p:cNvPr>
          <p:cNvSpPr>
            <a:spLocks noGrp="1"/>
          </p:cNvSpPr>
          <p:nvPr>
            <p:ph idx="1"/>
          </p:nvPr>
        </p:nvSpPr>
        <p:spPr/>
        <p:txBody>
          <a:bodyPr>
            <a:normAutofit/>
          </a:bodyPr>
          <a:lstStyle/>
          <a:p>
            <a:r>
              <a:rPr lang="en-US" dirty="0"/>
              <a:t>Each complex number has more than one representation in polar form.</a:t>
            </a:r>
          </a:p>
          <a:p>
            <a:r>
              <a:rPr lang="en-US" dirty="0"/>
              <a:t>Since </a:t>
            </a:r>
            <a:r>
              <a:rPr lang="en-US" dirty="0" err="1"/>
              <a:t>cosθ</a:t>
            </a:r>
            <a:r>
              <a:rPr lang="en-US" dirty="0"/>
              <a:t>=cos(θ+2nπ) and </a:t>
            </a:r>
            <a:r>
              <a:rPr lang="en-US" dirty="0" err="1"/>
              <a:t>sinθ</a:t>
            </a:r>
            <a:r>
              <a:rPr lang="en-US" dirty="0"/>
              <a:t>=sin(θ+2nπ), for all </a:t>
            </a:r>
            <a:r>
              <a:rPr lang="en-US" dirty="0" err="1"/>
              <a:t>n∈</a:t>
            </a:r>
            <a:r>
              <a:rPr lang="en-US" dirty="0" err="1">
                <a:latin typeface="Castellar" panose="020A0402060406010301" pitchFamily="18" charset="0"/>
              </a:rPr>
              <a:t>Z</a:t>
            </a:r>
            <a:r>
              <a:rPr lang="en-US" dirty="0"/>
              <a:t>, we can write</a:t>
            </a:r>
          </a:p>
          <a:p>
            <a:r>
              <a:rPr lang="en-US" dirty="0"/>
              <a:t>z=</a:t>
            </a:r>
            <a:r>
              <a:rPr lang="en-US" dirty="0" err="1"/>
              <a:t>rcis</a:t>
            </a:r>
            <a:r>
              <a:rPr lang="en-US" dirty="0"/>
              <a:t> θ=</a:t>
            </a:r>
            <a:r>
              <a:rPr lang="en-US" dirty="0" err="1"/>
              <a:t>rcis</a:t>
            </a:r>
            <a:r>
              <a:rPr lang="en-US" dirty="0"/>
              <a:t> (θ+2nπ)for all </a:t>
            </a:r>
            <a:r>
              <a:rPr lang="en-US" dirty="0" err="1"/>
              <a:t>n∈</a:t>
            </a:r>
            <a:r>
              <a:rPr lang="en-US" dirty="0" err="1">
                <a:latin typeface="Castellar" panose="020A0402060406010301" pitchFamily="18" charset="0"/>
              </a:rPr>
              <a:t>Z</a:t>
            </a:r>
            <a:endParaRPr lang="en-US" dirty="0">
              <a:latin typeface="Castellar" panose="020A0402060406010301" pitchFamily="18" charset="0"/>
            </a:endParaRPr>
          </a:p>
          <a:p>
            <a:r>
              <a:rPr lang="en-US" dirty="0"/>
              <a:t>The convention is to use the angle θ such that −π&lt;θ≤π. This value of θ is called the principal value of the argument of z and is denoted by </a:t>
            </a:r>
            <a:r>
              <a:rPr lang="en-US" dirty="0" err="1"/>
              <a:t>Arg</a:t>
            </a:r>
            <a:r>
              <a:rPr lang="en-US" dirty="0"/>
              <a:t> z. That is,</a:t>
            </a:r>
          </a:p>
          <a:p>
            <a:r>
              <a:rPr lang="en-US" dirty="0"/>
              <a:t>−π&lt;</a:t>
            </a:r>
            <a:r>
              <a:rPr lang="en-US" dirty="0" err="1"/>
              <a:t>Arg</a:t>
            </a:r>
            <a:r>
              <a:rPr lang="en-US" dirty="0"/>
              <a:t> z≤π</a:t>
            </a:r>
            <a:endParaRPr lang="en-AU" dirty="0"/>
          </a:p>
        </p:txBody>
      </p:sp>
    </p:spTree>
    <p:extLst>
      <p:ext uri="{BB962C8B-B14F-4D97-AF65-F5344CB8AC3E}">
        <p14:creationId xmlns:p14="http://schemas.microsoft.com/office/powerpoint/2010/main" val="210884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1451</Words>
  <Application>Microsoft Office PowerPoint</Application>
  <PresentationFormat>Widescreen</PresentationFormat>
  <Paragraphs>112</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Bradley Hand ITC</vt:lpstr>
      <vt:lpstr>Calibri</vt:lpstr>
      <vt:lpstr>Calibri Light</vt:lpstr>
      <vt:lpstr>Cambria Math</vt:lpstr>
      <vt:lpstr>Castellar</vt:lpstr>
      <vt:lpstr>Office Theme</vt:lpstr>
      <vt:lpstr>Polar form of a complex number</vt:lpstr>
      <vt:lpstr>Cartesian  Polar Coordinates</vt:lpstr>
      <vt:lpstr>Polar coordinates</vt:lpstr>
      <vt:lpstr>Polar coordinates</vt:lpstr>
      <vt:lpstr>Cartesian  Polar Coordinates Converting</vt:lpstr>
      <vt:lpstr>Non-uniqueness of polar coordinates</vt:lpstr>
      <vt:lpstr>Polar form of the complex numbers</vt:lpstr>
      <vt:lpstr>Polar form of the complex numbers</vt:lpstr>
      <vt:lpstr>Non-uniqueness of polar form</vt:lpstr>
      <vt:lpstr>Example </vt:lpstr>
      <vt:lpstr>Example </vt:lpstr>
      <vt:lpstr>Multiplication and division in polar form</vt:lpstr>
      <vt:lpstr>Addition formulas</vt:lpstr>
      <vt:lpstr>Example</vt:lpstr>
      <vt:lpstr>Example</vt:lpstr>
      <vt:lpstr>Example </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Polar form of a complex number</dc:title>
  <dc:creator>Lyn ZHANG</dc:creator>
  <cp:lastModifiedBy>Lyn ZHANG</cp:lastModifiedBy>
  <cp:revision>12</cp:revision>
  <dcterms:created xsi:type="dcterms:W3CDTF">2021-07-27T23:12:39Z</dcterms:created>
  <dcterms:modified xsi:type="dcterms:W3CDTF">2021-07-28T04:56:00Z</dcterms:modified>
</cp:coreProperties>
</file>