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41FC9-B6B9-48EF-A4A5-A845A2D5C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4440B5-F4C0-4B0B-BBCB-F728176A0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CEBDE-B358-413F-9984-6A68C6562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12-A8E9-4840-8600-85143D75EFF6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71D55-364A-4116-81F3-EB949B530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B15D7-957B-4E19-BC9D-9480F653E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128D-28D5-477C-A3B3-9788E2415F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9837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94669-4338-44E3-9457-F92B48F2C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869CEF-6365-4B63-94CC-5CDDF13538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96457-E960-4AA3-99F8-CAD3791D8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12-A8E9-4840-8600-85143D75EFF6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527EA-9D64-450F-A41B-B66C08C70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7FAC3-D7AC-45FB-801D-69A569822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128D-28D5-477C-A3B3-9788E2415F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1098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089195-F948-46A0-B201-92794B797C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51BBC2-8744-4602-9E6A-DCC5E27D7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41979-3F0C-41B2-A752-81FE95F24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12-A8E9-4840-8600-85143D75EFF6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91BA7-9447-4003-BCCD-564014E49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EA871-F1E3-47D2-806E-E2D0A61C1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128D-28D5-477C-A3B3-9788E2415F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413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EF11E-A46B-477B-AAE3-931E2FBEE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2F445-A92A-4944-85A5-1E191462B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CCD10-5904-45DE-BF65-0D15AACB1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12-A8E9-4840-8600-85143D75EFF6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1BF0C-D87F-423E-BA62-3908E6388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8E788-547B-46B4-AC0F-A3E0A5C9B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128D-28D5-477C-A3B3-9788E2415F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1483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EEDC6-6EDF-4035-AB3E-AE6A9FA90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2A23A-13C8-4004-AD2A-241B2BD93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11B1C-5147-4371-AD44-E4D6CDD75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12-A8E9-4840-8600-85143D75EFF6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75E22-73D2-45CA-9853-D8FFD07E0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9B1DC-EA75-41B4-B1C4-4D2246041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128D-28D5-477C-A3B3-9788E2415F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119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1B419-0651-4A6F-8923-67CA4AA63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017DA-673B-4DDE-AE49-3ABECADCC0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AD8D8A-2B78-4C4B-896E-8332DCE026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E37E6-FB61-422C-9DE9-3F0411A44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12-A8E9-4840-8600-85143D75EFF6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56D922-6872-4269-AE22-BDC478F3C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93DFCC-770B-4D85-BD5F-1AAEAA106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128D-28D5-477C-A3B3-9788E2415F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9331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96BEC-B261-400B-A45A-EA8B354D9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F354B-3E04-4435-8175-421047D0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2CF08E-5619-4178-A7C8-C029436848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9FDDAB-E183-4431-88BF-9362EB76C9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06BD87-FB8E-4D13-9ADC-6815AFEDCD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FE3705-C16F-465B-8FE0-137E71223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12-A8E9-4840-8600-85143D75EFF6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28CC59-7A8C-4D1C-B495-A46517E8A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23C130-5597-45F4-BFB2-7F0E71857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128D-28D5-477C-A3B3-9788E2415F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8095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718CB-C933-46C3-96BC-51A4DC804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5E4C12-BEAD-4CFD-A684-96992260F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12-A8E9-4840-8600-85143D75EFF6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BCC41-E30F-471B-8C04-9959666BF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17E411-9BAC-4B6C-BBFB-2996C5D5B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128D-28D5-477C-A3B3-9788E2415F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7080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9E5CA2-D478-4CEB-A1F5-FE01AA22D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12-A8E9-4840-8600-85143D75EFF6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CE18A7-9C26-4E66-9E2F-9D6C2A7EA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62401-28FA-49E4-8210-3C46A32BE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128D-28D5-477C-A3B3-9788E2415F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3720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9BA70-F2F4-4811-BDE7-5645CF652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04101-1D4C-4E10-B69F-E1F55D822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94EDE3-6905-4904-805C-2A9741215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DCE133-B610-47E2-A072-76A5B7C74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12-A8E9-4840-8600-85143D75EFF6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66C341-7555-4E27-8B8D-07119A42B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EC33E0-C9B7-48D9-9763-2771932BD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128D-28D5-477C-A3B3-9788E2415F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0553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63C08-707C-4661-A058-A5CA6C438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3D2EDD-D462-4FB6-89E3-CCEE48550B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62C427-3A46-49BC-9EF1-6F50503C4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6C208-8137-4964-9587-4A26F84F1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12-A8E9-4840-8600-85143D75EFF6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B66634-C430-4AF9-86BC-9507851CF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04AF3D-368C-4F2D-B3D5-73E5F2B55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9128D-28D5-477C-A3B3-9788E2415F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717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EAE438-8916-4568-ADAD-8E63009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D35738-D91E-46A0-BEAB-D95011418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CEC7F-6F16-4C2D-912B-FECFEB8BAB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0E512-A8E9-4840-8600-85143D75EFF6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07C9D-E29A-4C28-9D09-2754FCB62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2143B-C4FE-4235-A6F7-E53D68D4AA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9128D-28D5-477C-A3B3-9788E2415F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123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157270154@N05/38494483572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hinkzone.wlonk.com/Numbers/NumberSets.ht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hinkzone.wlonk.com/Numbers/NumberSets.ht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hinkzone.wlonk.com/Numbers/NumberSets.ht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hinkzone.wlonk.com/Numbers/NumberSets.ht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F51A7-883D-49CA-B274-E5155AB4C4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16 Complex Numbers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BD4FD0-9E66-4E08-8EC2-B3FFD1B3D0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8739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t="-2000" r="3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184C8-81C5-41D8-A942-06DEF4749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Chapter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C1FD76-18DB-4D71-8202-2F4471EB29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The imaginary number </a:t>
                </a:r>
                <a:r>
                  <a:rPr lang="en-US" dirty="0" err="1"/>
                  <a:t>i</a:t>
                </a:r>
                <a:r>
                  <a:rPr lang="en-US" dirty="0"/>
                  <a:t> has the property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=−1.</a:t>
                </a:r>
              </a:p>
              <a:p>
                <a:pPr marL="0" indent="0">
                  <a:buNone/>
                </a:pPr>
                <a:r>
                  <a:rPr lang="en-US" dirty="0"/>
                  <a:t>The set of complex numbers is</a:t>
                </a:r>
                <a:r>
                  <a:rPr lang="en-US" dirty="0">
                    <a:latin typeface="Castellar" panose="020A0402060406010301" pitchFamily="18" charset="0"/>
                  </a:rPr>
                  <a:t> C</a:t>
                </a:r>
                <a:r>
                  <a:rPr lang="en-US" dirty="0"/>
                  <a:t>={</a:t>
                </a:r>
                <a:r>
                  <a:rPr lang="en-US" dirty="0" err="1"/>
                  <a:t>a+bi</a:t>
                </a:r>
                <a:r>
                  <a:rPr lang="en-US" dirty="0"/>
                  <a:t>: </a:t>
                </a:r>
                <a:r>
                  <a:rPr lang="en-US" dirty="0" err="1"/>
                  <a:t>a,b∈R</a:t>
                </a:r>
                <a:r>
                  <a:rPr lang="en-US" dirty="0"/>
                  <a:t>}.</a:t>
                </a:r>
              </a:p>
              <a:p>
                <a:pPr marL="0" indent="0">
                  <a:buNone/>
                </a:pPr>
                <a:r>
                  <a:rPr lang="en-US" dirty="0"/>
                  <a:t>For a complex number z=</a:t>
                </a:r>
                <a:r>
                  <a:rPr lang="en-US" dirty="0" err="1"/>
                  <a:t>a+bi</a:t>
                </a:r>
                <a:r>
                  <a:rPr lang="en-US" dirty="0"/>
                  <a:t>:</a:t>
                </a:r>
              </a:p>
              <a:p>
                <a:r>
                  <a:rPr lang="en-US" dirty="0"/>
                  <a:t>the real part of z is Re(z)=a</a:t>
                </a:r>
              </a:p>
              <a:p>
                <a:r>
                  <a:rPr lang="en-US" dirty="0"/>
                  <a:t>the imaginary part of z is </a:t>
                </a:r>
                <a:r>
                  <a:rPr lang="en-US" dirty="0" err="1"/>
                  <a:t>Im</a:t>
                </a:r>
                <a:r>
                  <a:rPr lang="en-US" dirty="0"/>
                  <a:t>(z)=b.</a:t>
                </a:r>
              </a:p>
              <a:p>
                <a:pPr marL="0" indent="0">
                  <a:buNone/>
                </a:pPr>
                <a:r>
                  <a:rPr lang="en-US" dirty="0"/>
                  <a:t>Complex numbers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are equal if and only if Re(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)=Re(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) and </a:t>
                </a:r>
                <a:r>
                  <a:rPr lang="en-US" dirty="0" err="1"/>
                  <a:t>Im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)=</a:t>
                </a:r>
                <a:r>
                  <a:rPr lang="en-US" dirty="0" err="1"/>
                  <a:t>Im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).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C1FD76-18DB-4D71-8202-2F4471EB29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233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t="-2000" r="3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184C8-81C5-41D8-A942-06DEF4749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Summary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C1FD76-18DB-4D71-8202-2F4471EB29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An </a:t>
                </a:r>
                <a:r>
                  <a:rPr lang="en-US" dirty="0">
                    <a:solidFill>
                      <a:srgbClr val="FF0000"/>
                    </a:solidFill>
                  </a:rPr>
                  <a:t>Argand diagram </a:t>
                </a:r>
                <a:r>
                  <a:rPr lang="en-US" dirty="0"/>
                  <a:t>is a geometric representation of C.</a:t>
                </a:r>
              </a:p>
              <a:p>
                <a:r>
                  <a:rPr lang="en-US" dirty="0"/>
                  <a:t>The </a:t>
                </a:r>
                <a:r>
                  <a:rPr lang="en-US" b="1" dirty="0"/>
                  <a:t>modulus</a:t>
                </a:r>
                <a:r>
                  <a:rPr lang="en-US" dirty="0"/>
                  <a:t> of z, denoted by |z|, is the distance from the origin to the </a:t>
                </a:r>
                <a:r>
                  <a:rPr lang="en-US" dirty="0">
                    <a:solidFill>
                      <a:schemeClr val="tx1"/>
                    </a:solidFill>
                  </a:rPr>
                  <a:t>point representing z in an Argand diagram. Thus |</a:t>
                </a:r>
                <a:r>
                  <a:rPr lang="en-US" dirty="0" err="1">
                    <a:solidFill>
                      <a:schemeClr val="tx1"/>
                    </a:solidFill>
                  </a:rPr>
                  <a:t>a+bi</a:t>
                </a:r>
                <a:r>
                  <a:rPr lang="en-US" dirty="0">
                    <a:solidFill>
                      <a:schemeClr val="tx1"/>
                    </a:solidFill>
                  </a:rPr>
                  <a:t>|=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The </a:t>
                </a:r>
                <a:r>
                  <a:rPr lang="en-US" b="1" dirty="0"/>
                  <a:t>argument</a:t>
                </a:r>
                <a:r>
                  <a:rPr lang="en-US" dirty="0"/>
                  <a:t> of z is an angle measured anticlockwise about the origin from the positive direction of the x-axis to the line joining the origin to z.</a:t>
                </a:r>
              </a:p>
              <a:p>
                <a:r>
                  <a:rPr lang="en-US" dirty="0"/>
                  <a:t>The </a:t>
                </a:r>
                <a:r>
                  <a:rPr lang="en-US" b="1" dirty="0"/>
                  <a:t>principal value </a:t>
                </a:r>
                <a:r>
                  <a:rPr lang="en-US" dirty="0"/>
                  <a:t>of the argument, denoted by </a:t>
                </a:r>
                <a:r>
                  <a:rPr lang="en-US" dirty="0" err="1"/>
                  <a:t>Arg</a:t>
                </a:r>
                <a:r>
                  <a:rPr lang="en-US" dirty="0"/>
                  <a:t> z, is the angle in the interval (−π,π].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C1FD76-18DB-4D71-8202-2F4471EB29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 r="-81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375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t="-2000" r="3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184C8-81C5-41D8-A942-06DEF4749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Polar Form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C1FD76-18DB-4D71-8202-2F4471EB29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7313579" cy="4351338"/>
              </a:xfrm>
            </p:spPr>
            <p:txBody>
              <a:bodyPr>
                <a:normAutofit/>
              </a:bodyPr>
              <a:lstStyle/>
              <a:p>
                <a:r>
                  <a:rPr lang="en-AU" sz="3200" dirty="0"/>
                  <a:t>The complex number z=</a:t>
                </a:r>
                <a:r>
                  <a:rPr lang="en-AU" sz="3200" dirty="0">
                    <a:solidFill>
                      <a:schemeClr val="tx1"/>
                    </a:solidFill>
                  </a:rPr>
                  <a:t>x+yi can be expressed in polar form as</a:t>
                </a:r>
              </a:p>
              <a:p>
                <a:r>
                  <a:rPr lang="en-AU" sz="3200" dirty="0">
                    <a:solidFill>
                      <a:schemeClr val="tx1"/>
                    </a:solidFill>
                  </a:rPr>
                  <a:t>z=r(cos</a:t>
                </a:r>
                <a:r>
                  <a:rPr lang="el-GR" sz="3200" dirty="0">
                    <a:solidFill>
                      <a:schemeClr val="tx1"/>
                    </a:solidFill>
                  </a:rPr>
                  <a:t>θ+</a:t>
                </a:r>
                <a:r>
                  <a:rPr lang="en-AU" sz="3200" dirty="0" err="1">
                    <a:solidFill>
                      <a:schemeClr val="tx1"/>
                    </a:solidFill>
                  </a:rPr>
                  <a:t>isin</a:t>
                </a:r>
                <a:r>
                  <a:rPr lang="el-GR" sz="3200" dirty="0">
                    <a:solidFill>
                      <a:schemeClr val="tx1"/>
                    </a:solidFill>
                  </a:rPr>
                  <a:t>θ)=</a:t>
                </a:r>
                <a:r>
                  <a:rPr lang="en-AU" sz="3200" dirty="0" err="1">
                    <a:solidFill>
                      <a:schemeClr val="tx1"/>
                    </a:solidFill>
                  </a:rPr>
                  <a:t>rcis</a:t>
                </a:r>
                <a:r>
                  <a:rPr lang="en-AU" sz="3200" dirty="0">
                    <a:solidFill>
                      <a:schemeClr val="tx1"/>
                    </a:solidFill>
                  </a:rPr>
                  <a:t> </a:t>
                </a:r>
                <a:r>
                  <a:rPr lang="el-GR" sz="3200" dirty="0">
                    <a:solidFill>
                      <a:schemeClr val="tx1"/>
                    </a:solidFill>
                  </a:rPr>
                  <a:t>θ</a:t>
                </a:r>
              </a:p>
              <a:p>
                <a:r>
                  <a:rPr lang="en-AU" sz="3200" dirty="0">
                    <a:solidFill>
                      <a:schemeClr val="tx1"/>
                    </a:solidFill>
                  </a:rPr>
                  <a:t>where r=|z|=</a:t>
                </a:r>
                <a:r>
                  <a:rPr lang="en-US" sz="3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2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3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3200" dirty="0">
                    <a:solidFill>
                      <a:schemeClr val="tx1"/>
                    </a:solidFill>
                  </a:rPr>
                  <a:t>,  cos</a:t>
                </a:r>
                <a:r>
                  <a:rPr lang="el-GR" sz="3200" dirty="0">
                    <a:solidFill>
                      <a:schemeClr val="tx1"/>
                    </a:solidFill>
                  </a:rPr>
                  <a:t>θ=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i="1" dirty="0" err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AU" sz="3200" dirty="0">
                    <a:solidFill>
                      <a:schemeClr val="tx1"/>
                    </a:solidFill>
                  </a:rPr>
                  <a:t>,  sin</a:t>
                </a:r>
                <a:r>
                  <a:rPr lang="el-GR" sz="3200" dirty="0">
                    <a:solidFill>
                      <a:schemeClr val="tx1"/>
                    </a:solidFill>
                  </a:rPr>
                  <a:t>θ=</a:t>
                </a:r>
                <a:r>
                  <a:rPr lang="en-AU" sz="3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AU" sz="32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AU" sz="3200" dirty="0">
                    <a:solidFill>
                      <a:schemeClr val="tx1"/>
                    </a:solidFill>
                  </a:rPr>
                  <a:t>This is also called modulus–argument form.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C1FD76-18DB-4D71-8202-2F4471EB29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7313579" cy="4351338"/>
              </a:xfrm>
              <a:blipFill>
                <a:blip r:embed="rId4"/>
                <a:stretch>
                  <a:fillRect l="-1918" t="-29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859B84A9-5BFA-425E-A908-574DEBDAB7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6834" y="213646"/>
            <a:ext cx="4682893" cy="2954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07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t="-2000" r="3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184C8-81C5-41D8-A942-06DEF4749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918"/>
          </a:xfrm>
        </p:spPr>
        <p:txBody>
          <a:bodyPr/>
          <a:lstStyle/>
          <a:p>
            <a:r>
              <a:rPr lang="en-US" dirty="0"/>
              <a:t>Chapter Summary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C1FD76-18DB-4D71-8202-2F4471EB29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22962"/>
                <a:ext cx="10515600" cy="4854001"/>
              </a:xfrm>
            </p:spPr>
            <p:txBody>
              <a:bodyPr>
                <a:normAutofit/>
              </a:bodyPr>
              <a:lstStyle/>
              <a:p>
                <a:r>
                  <a:rPr lang="en-AU" dirty="0"/>
                  <a:t>The </a:t>
                </a:r>
                <a:r>
                  <a:rPr lang="en-AU" dirty="0">
                    <a:solidFill>
                      <a:srgbClr val="C00000"/>
                    </a:solidFill>
                  </a:rPr>
                  <a:t>complex conjugate </a:t>
                </a:r>
                <a:r>
                  <a:rPr lang="en-AU" dirty="0"/>
                  <a:t>of z=</a:t>
                </a:r>
                <a:r>
                  <a:rPr lang="en-AU" dirty="0" err="1"/>
                  <a:t>a+bi</a:t>
                </a:r>
                <a:r>
                  <a:rPr lang="en-AU" dirty="0"/>
                  <a:t> is given by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AU" i="0" dirty="0" smtClean="0">
                            <a:latin typeface="Cambria Math" panose="02040503050406030204" pitchFamily="18" charset="0"/>
                          </a:rPr>
                          <m:t>z</m:t>
                        </m:r>
                      </m:e>
                    </m:acc>
                  </m:oMath>
                </a14:m>
                <a:r>
                  <a:rPr lang="en-AU" dirty="0"/>
                  <a:t> = a−bi. Note that z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AU" i="0" dirty="0" smtClean="0">
                            <a:latin typeface="Cambria Math" panose="02040503050406030204" pitchFamily="18" charset="0"/>
                          </a:rPr>
                          <m:t>z</m:t>
                        </m:r>
                      </m:e>
                    </m:acc>
                  </m:oMath>
                </a14:m>
                <a:r>
                  <a:rPr lang="en-AU" dirty="0"/>
                  <a:t> </a:t>
                </a:r>
                <a:r>
                  <a:rPr lang="en-AU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dirty="0"/>
                  <a:t>.</a:t>
                </a:r>
              </a:p>
              <a:p>
                <a:r>
                  <a:rPr lang="en-AU" dirty="0">
                    <a:solidFill>
                      <a:srgbClr val="0070C0"/>
                    </a:solidFill>
                  </a:rPr>
                  <a:t>Division of complex numbers: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AU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AU" b="1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AU" b="1" i="0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AU" b="1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AU" b="1" i="0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AU" b="1" dirty="0"/>
                  <a:t>=</a:t>
                </a:r>
                <a:r>
                  <a:rPr lang="en-AU" b="1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AU" b="1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AU" b="1" i="0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AU" b="1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AU" b="1" i="0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en-AU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b="1" dirty="0"/>
                  <a:t>×</a:t>
                </a:r>
                <a:r>
                  <a:rPr lang="en-AU" b="1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AU" b="1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AU" b="1" i="1" dirty="0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AU" b="1" i="1" dirty="0" smtClean="0"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</m:e>
                              <m:sub>
                                <m:r>
                                  <a:rPr lang="en-AU" b="1" i="0" dirty="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e>
                        </m:acc>
                      </m:num>
                      <m:den>
                        <m:sSub>
                          <m:sSubPr>
                            <m:ctrlPr>
                              <a:rPr lang="en-AU" b="1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AU" b="1" i="0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en-AU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AU" b="1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b="1" i="1" dirty="0" smtClean="0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AU" b="1" i="0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acc>
                          <m:accPr>
                            <m:chr m:val="̅"/>
                            <m:ctrlPr>
                              <a:rPr lang="en-AU" b="1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AU" b="1" i="1" dirty="0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AU" b="1" i="1" dirty="0" smtClean="0"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</m:e>
                              <m:sub>
                                <m:r>
                                  <a:rPr lang="en-AU" b="1" i="0" dirty="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e>
                        </m:acc>
                      </m:num>
                      <m:den>
                        <m:sSup>
                          <m:sSupPr>
                            <m:ctrlPr>
                              <a:rPr lang="en-AU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AU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AU" b="1" i="1" dirty="0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AU" b="1" i="1" dirty="0" smtClean="0">
                                        <a:latin typeface="Cambria Math" panose="02040503050406030204" pitchFamily="18" charset="0"/>
                                      </a:rPr>
                                      <m:t>𝒛</m:t>
                                    </m:r>
                                  </m:e>
                                  <m:sub>
                                    <m:r>
                                      <a:rPr lang="en-AU" b="1" i="0" dirty="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AU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AU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/>
              </a:p>
              <a:p>
                <a:r>
                  <a:rPr lang="en-AU" dirty="0">
                    <a:solidFill>
                      <a:srgbClr val="0070C0"/>
                    </a:solidFill>
                  </a:rPr>
                  <a:t>Multiplication and division in polar form:</a:t>
                </a:r>
              </a:p>
              <a:p>
                <a:r>
                  <a:rPr lang="en-US" b="1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US" b="1" i="0" dirty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b="1" dirty="0"/>
                  <a:t>=</a:t>
                </a:r>
                <a:r>
                  <a:rPr lang="en-US" b="1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b="1" dirty="0"/>
                  <a:t>cis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b="1" dirty="0"/>
                  <a:t>  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 dirty="0"/>
                  <a:t>=</a:t>
                </a:r>
                <a:r>
                  <a:rPr lang="en-US" b="1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 dirty="0"/>
                  <a:t>cis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 dirty="0"/>
                  <a:t>, then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US" b="1" i="0" dirty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b="1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cis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b="1" dirty="0"/>
                  <a:t> +</a:t>
                </a:r>
                <a:r>
                  <a:rPr lang="en-US" b="1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 dirty="0"/>
                  <a:t>)  and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1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l-GR" sz="2800" b="1" dirty="0"/>
                  <a:t> </a:t>
                </a:r>
                <a:r>
                  <a:rPr lang="en-US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1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l-GR" b="1" dirty="0"/>
                  <a:t> </a:t>
                </a:r>
                <a:r>
                  <a:rPr lang="en-US" b="1" dirty="0"/>
                  <a:t>cis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b="1" dirty="0"/>
                  <a:t> −</a:t>
                </a:r>
                <a:r>
                  <a:rPr lang="en-US" b="1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 dirty="0"/>
                  <a:t>)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C1FD76-18DB-4D71-8202-2F4471EB29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22962"/>
                <a:ext cx="10515600" cy="4854001"/>
              </a:xfrm>
              <a:blipFill>
                <a:blip r:embed="rId4"/>
                <a:stretch>
                  <a:fillRect l="-1043" t="-201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47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332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Castellar</vt:lpstr>
      <vt:lpstr>Office Theme</vt:lpstr>
      <vt:lpstr>Chapter 16 Complex Numbers</vt:lpstr>
      <vt:lpstr>Chapter summary</vt:lpstr>
      <vt:lpstr>Chapter Summary</vt:lpstr>
      <vt:lpstr>Polar Form</vt:lpstr>
      <vt:lpstr>Chapter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16 Complex Numbers</dc:title>
  <dc:creator>Lyn ZHANG</dc:creator>
  <cp:lastModifiedBy>Lyn ZHANG</cp:lastModifiedBy>
  <cp:revision>4</cp:revision>
  <dcterms:created xsi:type="dcterms:W3CDTF">2021-07-28T04:57:57Z</dcterms:created>
  <dcterms:modified xsi:type="dcterms:W3CDTF">2021-10-08T02:34:00Z</dcterms:modified>
</cp:coreProperties>
</file>