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9" r:id="rId12"/>
    <p:sldId id="266" r:id="rId13"/>
    <p:sldId id="267" r:id="rId14"/>
    <p:sldId id="270" r:id="rId15"/>
    <p:sldId id="271" r:id="rId16"/>
    <p:sldId id="272" r:id="rId17"/>
    <p:sldId id="274" r:id="rId18"/>
    <p:sldId id="273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26CB-6868-4463-B8BA-58F85E5B54D1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752AE-9B63-4E5B-A647-4366A8FA5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6290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26CB-6868-4463-B8BA-58F85E5B54D1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752AE-9B63-4E5B-A647-4366A8FA5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276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26CB-6868-4463-B8BA-58F85E5B54D1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752AE-9B63-4E5B-A647-4366A8FA5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70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26CB-6868-4463-B8BA-58F85E5B54D1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752AE-9B63-4E5B-A647-4366A8FA5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566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26CB-6868-4463-B8BA-58F85E5B54D1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752AE-9B63-4E5B-A647-4366A8FA5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73977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26CB-6868-4463-B8BA-58F85E5B54D1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752AE-9B63-4E5B-A647-4366A8FA5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480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26CB-6868-4463-B8BA-58F85E5B54D1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752AE-9B63-4E5B-A647-4366A8FA5EDB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2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26CB-6868-4463-B8BA-58F85E5B54D1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752AE-9B63-4E5B-A647-4366A8FA5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022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26CB-6868-4463-B8BA-58F85E5B54D1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752AE-9B63-4E5B-A647-4366A8FA5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2883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26CB-6868-4463-B8BA-58F85E5B54D1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A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752AE-9B63-4E5B-A647-4366A8FA5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02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BB226CB-6868-4463-B8BA-58F85E5B54D1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752AE-9B63-4E5B-A647-4366A8FA5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2554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BB226CB-6868-4463-B8BA-58F85E5B54D1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2D752AE-9B63-4E5B-A647-4366A8FA5E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143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0A8B0-F709-494E-A9C5-7FF0FFF2E2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Introduction to vectors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AC8BB-1EE8-47EF-B1E7-26F96B64FC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20A</a:t>
            </a:r>
          </a:p>
        </p:txBody>
      </p:sp>
    </p:spTree>
    <p:extLst>
      <p:ext uri="{BB962C8B-B14F-4D97-AF65-F5344CB8AC3E}">
        <p14:creationId xmlns:p14="http://schemas.microsoft.com/office/powerpoint/2010/main" val="2245668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AU" dirty="0"/>
              <a:t>Scalar 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9348" y="1640499"/>
                <a:ext cx="9502028" cy="4053117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Multiplication by a real number (scalar) changes the length of the vector. For example:</a:t>
                </a:r>
              </a:p>
              <a:p>
                <a:r>
                  <a:rPr lang="en-US" sz="2400" dirty="0"/>
                  <a:t>2u is twice the length of u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u is half the length of u</a:t>
                </a:r>
              </a:p>
              <a:p>
                <a:r>
                  <a:rPr lang="en-US" sz="2400" dirty="0"/>
                  <a:t>We have 2u=</a:t>
                </a:r>
                <a:r>
                  <a:rPr lang="en-US" sz="2400" dirty="0" err="1"/>
                  <a:t>u+u</a:t>
                </a:r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u+</a:t>
                </a:r>
                <a:r>
                  <a:rPr lang="en-US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u=u.</a:t>
                </a:r>
              </a:p>
              <a:p>
                <a:r>
                  <a:rPr lang="en-US" sz="2400" dirty="0"/>
                  <a:t>In general, for </a:t>
                </a:r>
                <a:r>
                  <a:rPr lang="en-US" sz="2400" dirty="0" err="1"/>
                  <a:t>k∈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i="0" dirty="0" err="1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p>
                        <m:r>
                          <a:rPr lang="en-US" sz="2400" i="0" dirty="0" err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400" dirty="0"/>
                  <a:t>, the vector </a:t>
                </a:r>
                <a:r>
                  <a:rPr lang="en-US" sz="2400" dirty="0" err="1"/>
                  <a:t>ku</a:t>
                </a:r>
                <a:r>
                  <a:rPr lang="en-US" sz="2400" dirty="0"/>
                  <a:t> has the same direction as u, but its length is multiplied by a factor of k.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9348" y="1640499"/>
                <a:ext cx="9502028" cy="4053117"/>
              </a:xfrm>
              <a:blipFill>
                <a:blip r:embed="rId2"/>
                <a:stretch>
                  <a:fillRect l="-899" t="-120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30FAE206-3D03-44D3-B24C-67A66647C2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8608" y="2377996"/>
            <a:ext cx="2744044" cy="257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61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AU" dirty="0"/>
              <a:t>Scalar 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640499"/>
                <a:ext cx="9250507" cy="4053117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When a vector is multiplied by −2, the vector’s direction is reversed and the length is doubled.</a:t>
                </a:r>
              </a:p>
              <a:p>
                <a:r>
                  <a:rPr lang="en-US" sz="2400" dirty="0"/>
                  <a:t>When a vector is multiplied by −1, the vector’s direction is reversed and the length remains the same.</a:t>
                </a:r>
              </a:p>
              <a:p>
                <a:r>
                  <a:rPr lang="en-US" sz="2400" dirty="0"/>
                  <a:t>If u=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/>
                  <a:t>, then −u=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/>
                  <a:t>, 2u=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/>
                  <a:t> and −2u=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If u=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sz="2400" dirty="0"/>
                  <a:t>, then</a:t>
                </a:r>
              </a:p>
              <a:p>
                <a:r>
                  <a:rPr lang="en-US" sz="2400" dirty="0"/>
                  <a:t>−u=−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The directed line segment −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sz="2400" dirty="0"/>
                  <a:t> goes from B to A.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40499"/>
                <a:ext cx="9250507" cy="4053117"/>
              </a:xfrm>
              <a:blipFill>
                <a:blip r:embed="rId2"/>
                <a:stretch>
                  <a:fillRect l="-857" t="-1203" b="-30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2865297A-9611-446B-A6C9-A1C3891E1D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0507" y="2138628"/>
            <a:ext cx="2941493" cy="258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83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>
            <a:normAutofit/>
          </a:bodyPr>
          <a:lstStyle/>
          <a:p>
            <a:r>
              <a:rPr lang="en-AU" dirty="0"/>
              <a:t>Zero vector</a:t>
            </a:r>
            <a:br>
              <a:rPr lang="en-AU" dirty="0"/>
            </a:br>
            <a:r>
              <a:rPr lang="en-AU" dirty="0"/>
              <a:t>Subtraction of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90E63-9C05-4DDD-A7E5-A29F5CDA3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749972"/>
            <a:ext cx="12060621" cy="3990055"/>
          </a:xfrm>
        </p:spPr>
        <p:txBody>
          <a:bodyPr>
            <a:normAutofit/>
          </a:bodyPr>
          <a:lstStyle/>
          <a:p>
            <a:r>
              <a:rPr lang="en-US" sz="2400" dirty="0"/>
              <a:t>Zero vector</a:t>
            </a:r>
          </a:p>
          <a:p>
            <a:r>
              <a:rPr lang="en-US" sz="2400" dirty="0"/>
              <a:t>The </a:t>
            </a:r>
            <a:r>
              <a:rPr lang="en-US" sz="2400" dirty="0">
                <a:solidFill>
                  <a:srgbClr val="FF0000"/>
                </a:solidFill>
              </a:rPr>
              <a:t>zero vector </a:t>
            </a:r>
            <a:r>
              <a:rPr lang="en-US" sz="2400" dirty="0"/>
              <a:t>is denoted by 0 and represents a line segment of zero length. The zero vector has no direction.</a:t>
            </a:r>
          </a:p>
          <a:p>
            <a:r>
              <a:rPr lang="en-US" sz="2400" dirty="0"/>
              <a:t>Subtraction of vectors</a:t>
            </a:r>
          </a:p>
          <a:p>
            <a:r>
              <a:rPr lang="en-US" sz="2400" dirty="0"/>
              <a:t>To find u−v, we add −v to u.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A11E39-F3A2-4A69-866D-55A5DD542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4245455"/>
            <a:ext cx="8427618" cy="162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72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338499"/>
                <a:ext cx="7729728" cy="3101983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/>
                  <a:t>For the vectors u=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800" dirty="0"/>
                  <a:t> and v=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800" dirty="0"/>
                  <a:t>, find 2u+3v.</a:t>
                </a:r>
              </a:p>
              <a:p>
                <a:r>
                  <a:rPr lang="en-US" sz="2800" dirty="0"/>
                  <a:t>Solution</a:t>
                </a:r>
              </a:p>
              <a:p>
                <a:r>
                  <a:rPr lang="en-US" sz="2800" dirty="0"/>
                  <a:t>2u+3v=2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800" dirty="0"/>
                  <a:t>+3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800" dirty="0"/>
                  <a:t>=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800" dirty="0"/>
                  <a:t>+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800" dirty="0"/>
                  <a:t>=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eqArr>
                      </m:e>
                    </m:d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338499"/>
                <a:ext cx="7729728" cy="3101983"/>
              </a:xfrm>
              <a:blipFill>
                <a:blip r:embed="rId2"/>
                <a:stretch>
                  <a:fillRect l="-14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644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AU" dirty="0"/>
              <a:t>Polygons of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84110" y="1923393"/>
                <a:ext cx="8589264" cy="3785103"/>
              </a:xfrm>
            </p:spPr>
            <p:txBody>
              <a:bodyPr>
                <a:normAutofit/>
              </a:bodyPr>
              <a:lstStyle/>
              <a:p>
                <a:r>
                  <a:rPr lang="en-AU" sz="2400" dirty="0"/>
                  <a:t>For two vectors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AU" sz="2400" dirty="0"/>
                  <a:t>, we have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endParaRPr lang="en-AU" sz="2400" dirty="0"/>
              </a:p>
              <a:p>
                <a:r>
                  <a:rPr lang="en-AU" sz="2400" dirty="0"/>
                  <a:t>For a polygon ABCDEF, we have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𝐶𝐷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𝐷𝐸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𝐸𝐹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=0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84110" y="1923393"/>
                <a:ext cx="8589264" cy="3785103"/>
              </a:xfrm>
              <a:blipFill>
                <a:blip r:embed="rId2"/>
                <a:stretch>
                  <a:fillRect l="-92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99AF8B3-9BE3-4AA3-BE3D-374DAD332C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6190" y="1594329"/>
            <a:ext cx="3124674" cy="18346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A017BA2-FF1E-4D7A-9159-1D7D9F4957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190" y="3629334"/>
            <a:ext cx="3124674" cy="297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9991" y="2149313"/>
                <a:ext cx="7729728" cy="3101983"/>
              </a:xfrm>
            </p:spPr>
            <p:txBody>
              <a:bodyPr>
                <a:normAutofit/>
              </a:bodyPr>
              <a:lstStyle/>
              <a:p>
                <a:r>
                  <a:rPr lang="en-AU" sz="2400" dirty="0"/>
                  <a:t>Illustrate the vector sum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𝐶𝐷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, where A, B, C and D are points in the plane.</a:t>
                </a:r>
              </a:p>
              <a:p>
                <a:endParaRPr lang="en-AU" sz="2400" dirty="0"/>
              </a:p>
              <a:p>
                <a:r>
                  <a:rPr lang="en-AU" sz="2400" dirty="0"/>
                  <a:t>  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𝐶𝐷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9991" y="2149313"/>
                <a:ext cx="7729728" cy="3101983"/>
              </a:xfrm>
              <a:blipFill>
                <a:blip r:embed="rId2"/>
                <a:stretch>
                  <a:fillRect l="-11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0CF4280-3487-49A4-8B44-84A8430505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4050" y="1902796"/>
            <a:ext cx="3446412" cy="257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9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AU" dirty="0"/>
              <a:t>Parallel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9903" y="1813034"/>
                <a:ext cx="10957035" cy="4414345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Two parallel vectors have the same direction or opposite directions.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Two non-zero vectors u and v are parallel if there is some </a:t>
                </a:r>
                <a:r>
                  <a:rPr lang="en-US" sz="2400" dirty="0" err="1"/>
                  <a:t>k∈</a:t>
                </a:r>
                <a:r>
                  <a:rPr lang="en-US" sz="2400" dirty="0" err="1">
                    <a:latin typeface="Castellar" panose="020A0402060406010301" pitchFamily="18" charset="0"/>
                  </a:rPr>
                  <a:t>R</a:t>
                </a:r>
                <a:r>
                  <a:rPr lang="en-US" sz="2400" dirty="0"/>
                  <a:t>∖{0} such that u=</a:t>
                </a:r>
                <a:r>
                  <a:rPr lang="en-US" sz="2400" dirty="0" err="1"/>
                  <a:t>kv</a:t>
                </a:r>
                <a:r>
                  <a:rPr lang="en-US" sz="2400" dirty="0"/>
                  <a:t>.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For example, if u=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/>
                  <a:t> and v=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/>
                  <a:t>, then the vectors u and v are parallel as v=3u.</a:t>
                </a: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9903" y="1813034"/>
                <a:ext cx="10957035" cy="4414345"/>
              </a:xfrm>
              <a:blipFill>
                <a:blip r:embed="rId2"/>
                <a:stretch>
                  <a:fillRect l="-723" t="-110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8076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AU" dirty="0"/>
              <a:t>Position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0261" y="2144110"/>
                <a:ext cx="11020097" cy="3704897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We can use a point O, the origin, as a starting point for a vector to indicate the position of a point A in space relative to O.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For most of this chapter, we study vectors in two dimensions and the point O is the origin of the Cartesian plane. 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For a point A, the </a:t>
                </a:r>
                <a:r>
                  <a:rPr lang="en-US" sz="2400" dirty="0">
                    <a:solidFill>
                      <a:srgbClr val="FF0000"/>
                    </a:solidFill>
                  </a:rPr>
                  <a:t>position vector </a:t>
                </a:r>
                <a:r>
                  <a:rPr lang="en-US" sz="2400" dirty="0"/>
                  <a:t>is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0261" y="2144110"/>
                <a:ext cx="11020097" cy="3704897"/>
              </a:xfrm>
              <a:blipFill>
                <a:blip r:embed="rId2"/>
                <a:stretch>
                  <a:fillRect l="-719" t="-13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742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US" dirty="0"/>
              <a:t>Linear combinations of non-parallel vectors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3325" y="1393995"/>
                <a:ext cx="11414234" cy="4209393"/>
              </a:xfrm>
            </p:spPr>
            <p:txBody>
              <a:bodyPr>
                <a:noAutofit/>
              </a:bodyPr>
              <a:lstStyle/>
              <a:p>
                <a:r>
                  <a:rPr lang="en-US" sz="2400" b="1" dirty="0"/>
                  <a:t>If two non-zero vectors a and b are not parallel, then</a:t>
                </a:r>
              </a:p>
              <a:p>
                <a:r>
                  <a:rPr lang="en-US" sz="2400" b="1" dirty="0" err="1"/>
                  <a:t>ma+nb</a:t>
                </a:r>
                <a:r>
                  <a:rPr lang="en-US" sz="2400" b="1" dirty="0"/>
                  <a:t>=</a:t>
                </a:r>
                <a:r>
                  <a:rPr lang="en-US" sz="2400" b="1" dirty="0" err="1"/>
                  <a:t>pa+qb</a:t>
                </a:r>
                <a:r>
                  <a:rPr lang="en-US" sz="2400" b="1" dirty="0"/>
                  <a:t>    implies      m=p and n=q</a:t>
                </a:r>
              </a:p>
              <a:p>
                <a:r>
                  <a:rPr lang="en-US" sz="2400" dirty="0"/>
                  <a:t>Proof</a:t>
                </a:r>
              </a:p>
              <a:p>
                <a:r>
                  <a:rPr lang="en-US" sz="2400" dirty="0"/>
                  <a:t>Assume that </a:t>
                </a:r>
                <a:r>
                  <a:rPr lang="en-US" sz="2400" dirty="0" err="1"/>
                  <a:t>ma+nb</a:t>
                </a:r>
                <a:r>
                  <a:rPr lang="en-US" sz="2400" dirty="0"/>
                  <a:t>=</a:t>
                </a:r>
                <a:r>
                  <a:rPr lang="en-US" sz="2400" dirty="0" err="1"/>
                  <a:t>pa+qb</a:t>
                </a:r>
                <a:r>
                  <a:rPr lang="en-US" sz="2400" dirty="0"/>
                  <a:t>. Then</a:t>
                </a:r>
              </a:p>
              <a:p>
                <a:r>
                  <a:rPr lang="en-US" sz="2400" dirty="0"/>
                  <a:t>ma−pa =</a:t>
                </a:r>
                <a:r>
                  <a:rPr lang="en-US" sz="2400" dirty="0" err="1"/>
                  <a:t>qb−nb</a:t>
                </a:r>
                <a:r>
                  <a:rPr lang="en-US" sz="2400" dirty="0"/>
                  <a:t> </a:t>
                </a:r>
              </a:p>
              <a:p>
                <a:r>
                  <a:rPr lang="en-US" sz="2400" dirty="0"/>
                  <a:t>∴(m−p)a =(q−n)b</a:t>
                </a:r>
              </a:p>
              <a:p>
                <a:r>
                  <a:rPr lang="en-US" sz="2400" dirty="0"/>
                  <a:t>If </a:t>
                </a:r>
                <a:r>
                  <a:rPr lang="en-US" sz="2400" dirty="0" err="1"/>
                  <a:t>m≠p</a:t>
                </a:r>
                <a:r>
                  <a:rPr lang="en-US" sz="2400" dirty="0"/>
                  <a:t> or </a:t>
                </a:r>
                <a:r>
                  <a:rPr lang="en-US" sz="2400" dirty="0" err="1"/>
                  <a:t>n≠q</a:t>
                </a:r>
                <a:r>
                  <a:rPr lang="en-US" sz="2400" dirty="0"/>
                  <a:t>, we could therefore write</a:t>
                </a:r>
              </a:p>
              <a:p>
                <a:r>
                  <a:rPr lang="en-US" sz="2400" dirty="0"/>
                  <a:t>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  <m:r>
                          <a:rPr lang="en-US" sz="24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sz="2400" dirty="0"/>
                  <a:t>b           or      b=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a</a:t>
                </a:r>
              </a:p>
              <a:p>
                <a:r>
                  <a:rPr lang="en-US" sz="2400" dirty="0"/>
                  <a:t>But this is not possible, as a and b are non-zero vectors that are not parallel. Therefore m=p and n=q.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3325" y="1393995"/>
                <a:ext cx="11414234" cy="4209393"/>
              </a:xfrm>
              <a:blipFill>
                <a:blip r:embed="rId2"/>
                <a:stretch>
                  <a:fillRect l="-748" t="-1159" b="-20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885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977139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9545" y="1355834"/>
                <a:ext cx="11382703" cy="5502166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AU" dirty="0"/>
                  <a:t>Let A, B and C be the vertices of a triangle, and let D be the midpoint of BC.  Let a=</a:t>
                </a:r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and b=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AU" dirty="0"/>
                  <a:t>.</a:t>
                </a:r>
              </a:p>
              <a:p>
                <a:r>
                  <a:rPr lang="en-AU" dirty="0"/>
                  <a:t>Find each of the following in terms of a and b: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acc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/>
                  <a:t>Solution	Explanation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acc>
                    <m:r>
                      <a:rPr lang="en-AU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AU" dirty="0"/>
                  <a:t>b	same direction and half the length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AU" dirty="0"/>
                  <a:t>b	equivalent vectors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 err="1"/>
                  <a:t>a+b</a:t>
                </a:r>
                <a:r>
                  <a:rPr lang="en-AU" dirty="0"/>
                  <a:t>	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𝐵𝐷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=a+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AU" dirty="0"/>
                  <a:t>b	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AU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 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=−(</a:t>
                </a:r>
                <a:r>
                  <a:rPr lang="en-AU" dirty="0" err="1"/>
                  <a:t>a+b</a:t>
                </a:r>
                <a:r>
                  <a:rPr lang="en-AU" dirty="0"/>
                  <a:t>)	since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=0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9545" y="1355834"/>
                <a:ext cx="11382703" cy="5502166"/>
              </a:xfrm>
              <a:blipFill>
                <a:blip r:embed="rId2"/>
                <a:stretch>
                  <a:fillRect l="-268" t="-2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37E4583F-2A66-4030-8485-9AF3C82C6B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4460" y="2289996"/>
            <a:ext cx="3447788" cy="267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82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AU" dirty="0"/>
              <a:t>vector quantity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90E63-9C05-4DDD-A7E5-A29F5CDA3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386" y="1766808"/>
            <a:ext cx="10259878" cy="4726982"/>
          </a:xfrm>
        </p:spPr>
        <p:txBody>
          <a:bodyPr>
            <a:normAutofit/>
          </a:bodyPr>
          <a:lstStyle/>
          <a:p>
            <a:r>
              <a:rPr lang="en-US" sz="2800" dirty="0"/>
              <a:t>Suppose that you are asked: ‘Where is your school in relation to your house?’</a:t>
            </a:r>
          </a:p>
          <a:p>
            <a:r>
              <a:rPr lang="en-US" sz="2800" dirty="0"/>
              <a:t>It is not enough to give an answer such as ‘four </a:t>
            </a:r>
            <a:r>
              <a:rPr lang="en-US" sz="2800" dirty="0" err="1"/>
              <a:t>kilometres</a:t>
            </a:r>
            <a:r>
              <a:rPr lang="en-US" sz="2800" dirty="0"/>
              <a:t>’. You need to specify a direction as well as a distance. You could give the answer ‘four </a:t>
            </a:r>
            <a:r>
              <a:rPr lang="en-US" sz="2800" dirty="0" err="1"/>
              <a:t>kilometres</a:t>
            </a:r>
            <a:r>
              <a:rPr lang="en-US" sz="2800" dirty="0"/>
              <a:t> north-east’.</a:t>
            </a:r>
          </a:p>
          <a:p>
            <a:r>
              <a:rPr lang="en-US" sz="2800" dirty="0"/>
              <a:t>Position is an example of a </a:t>
            </a:r>
            <a:r>
              <a:rPr lang="en-US" sz="2800" dirty="0">
                <a:solidFill>
                  <a:srgbClr val="FF0000"/>
                </a:solidFill>
              </a:rPr>
              <a:t>vector quantity</a:t>
            </a:r>
            <a:r>
              <a:rPr lang="en-US" sz="2800" dirty="0"/>
              <a:t>.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260951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576552"/>
                <a:ext cx="11146221" cy="4682358"/>
              </a:xfrm>
            </p:spPr>
            <p:txBody>
              <a:bodyPr>
                <a:noAutofit/>
              </a:bodyPr>
              <a:lstStyle/>
              <a:p>
                <a:r>
                  <a:rPr lang="en-AU" sz="2400" dirty="0"/>
                  <a:t>In the figure,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=</a:t>
                </a:r>
                <a:r>
                  <a:rPr lang="en-AU" sz="2400" dirty="0" err="1"/>
                  <a:t>kp</a:t>
                </a:r>
                <a:r>
                  <a:rPr lang="en-AU" sz="2400" dirty="0"/>
                  <a:t> where </a:t>
                </a:r>
                <a:r>
                  <a:rPr lang="en-AU" sz="2400" dirty="0" err="1"/>
                  <a:t>k∈</a:t>
                </a:r>
                <a:r>
                  <a:rPr lang="en-AU" sz="2400" dirty="0" err="1">
                    <a:latin typeface="Castellar" panose="020A0402060406010301" pitchFamily="18" charset="0"/>
                  </a:rPr>
                  <a:t>R</a:t>
                </a:r>
                <a:r>
                  <a:rPr lang="en-AU" sz="2400" dirty="0"/>
                  <a:t>∖{0}.</a:t>
                </a:r>
              </a:p>
              <a:p>
                <a:r>
                  <a:rPr lang="en-AU" sz="2400" dirty="0"/>
                  <a:t>1. Express p in terms of k, q and r.</a:t>
                </a:r>
              </a:p>
              <a:p>
                <a:r>
                  <a:rPr lang="en-AU" sz="2400" dirty="0"/>
                  <a:t>2. Express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𝐹𝐸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 in terms of k and p to show that FE is parallel to DC.</a:t>
                </a:r>
              </a:p>
              <a:p>
                <a:r>
                  <a:rPr lang="en-AU" sz="2400" dirty="0"/>
                  <a:t>3. If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𝐹𝐸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=4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, find the value of k.</a:t>
                </a:r>
              </a:p>
              <a:p>
                <a:r>
                  <a:rPr lang="en-AU" sz="2400" dirty="0"/>
                  <a:t>Solution</a:t>
                </a:r>
              </a:p>
              <a:p>
                <a:r>
                  <a:rPr lang="en-AU" sz="2400" dirty="0"/>
                  <a:t>p=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=</a:t>
                </a:r>
                <a:r>
                  <a:rPr lang="en-AU" sz="2400" dirty="0" err="1"/>
                  <a:t>q+kp−r</a:t>
                </a:r>
                <a:r>
                  <a:rPr lang="en-AU" sz="2400" dirty="0"/>
                  <a:t>     Therefore     (1−k)p=q−r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𝐹𝐸</m:t>
                        </m:r>
                      </m:e>
                    </m:acc>
                    <m:r>
                      <a:rPr lang="en-AU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=−2q+p+2r=2(r−q)+p  From part 1, we have r−q=</a:t>
                </a:r>
                <a:r>
                  <a:rPr lang="en-AU" sz="2400" dirty="0" err="1"/>
                  <a:t>kp</a:t>
                </a:r>
                <a:r>
                  <a:rPr lang="en-AU" sz="2400" dirty="0"/>
                  <a:t>−p=(k−1)p</a:t>
                </a:r>
              </a:p>
              <a:p>
                <a:r>
                  <a:rPr lang="en-AU" sz="2400" dirty="0"/>
                  <a:t>Therefore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𝐹𝐸</m:t>
                        </m:r>
                      </m:e>
                    </m:acc>
                    <m:r>
                      <a:rPr lang="en-AU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=2(k−1)</a:t>
                </a:r>
                <a:r>
                  <a:rPr lang="en-AU" sz="2400" dirty="0" err="1"/>
                  <a:t>p+p</a:t>
                </a:r>
                <a:r>
                  <a:rPr lang="en-AU" sz="2400" dirty="0"/>
                  <a:t>=2kp−2p+p=(2k−1)p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𝐹𝐸</m:t>
                        </m:r>
                      </m:e>
                    </m:acc>
                  </m:oMath>
                </a14:m>
                <a:r>
                  <a:rPr lang="en-AU" sz="2400" dirty="0"/>
                  <a:t> =4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AU" sz="2400" dirty="0"/>
                  <a:t>              (2k−1)p =4p              2k−1 =4                    ∴k =52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576552"/>
                <a:ext cx="11146221" cy="4682358"/>
              </a:xfrm>
              <a:blipFill>
                <a:blip r:embed="rId2"/>
                <a:stretch>
                  <a:fillRect l="-711" t="-391" b="-37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E84D7C5-B330-4D1E-88F9-2C79788765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9178" y="1576552"/>
            <a:ext cx="3086365" cy="337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67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205275"/>
            <a:ext cx="7729728" cy="835249"/>
          </a:xfrm>
        </p:spPr>
        <p:txBody>
          <a:bodyPr/>
          <a:lstStyle/>
          <a:p>
            <a:r>
              <a:rPr lang="en-US" dirty="0"/>
              <a:t>Section summary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213945"/>
                <a:ext cx="12191999" cy="5438780"/>
              </a:xfrm>
            </p:spPr>
            <p:txBody>
              <a:bodyPr>
                <a:noAutofit/>
              </a:bodyPr>
              <a:lstStyle/>
              <a:p>
                <a:r>
                  <a:rPr lang="en-US" sz="2000" dirty="0"/>
                  <a:t>A </a:t>
                </a:r>
                <a:r>
                  <a:rPr lang="en-US" sz="2000" b="1" dirty="0"/>
                  <a:t>vector</a:t>
                </a:r>
                <a:r>
                  <a:rPr lang="en-US" sz="2000" dirty="0"/>
                  <a:t> is a set of equivalent </a:t>
                </a:r>
                <a:r>
                  <a:rPr lang="en-US" sz="2000" b="1" dirty="0"/>
                  <a:t>directed line segments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>
                    <a:solidFill>
                      <a:srgbClr val="C00000"/>
                    </a:solidFill>
                  </a:rPr>
                  <a:t>Addition of vectors</a:t>
                </a:r>
              </a:p>
              <a:p>
                <a:r>
                  <a:rPr lang="en-US" sz="2000" dirty="0"/>
                  <a:t>If u=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and v=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sz="2000" dirty="0"/>
                  <a:t>, then </a:t>
                </a:r>
                <a:r>
                  <a:rPr lang="en-US" sz="2000" dirty="0" err="1"/>
                  <a:t>u+v</a:t>
                </a:r>
                <a:r>
                  <a:rPr lang="en-US" sz="2000" dirty="0"/>
                  <a:t>=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+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=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>
                    <a:solidFill>
                      <a:srgbClr val="C00000"/>
                    </a:solidFill>
                  </a:rPr>
                  <a:t>Scalar multiplication</a:t>
                </a:r>
              </a:p>
              <a:p>
                <a:r>
                  <a:rPr lang="en-US" sz="2000" dirty="0"/>
                  <a:t>For </a:t>
                </a:r>
                <a:r>
                  <a:rPr lang="en-US" sz="2000" dirty="0" err="1"/>
                  <a:t>k∈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i="0" dirty="0" err="1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p>
                        <m:r>
                          <a:rPr lang="en-US" sz="2000" i="0" dirty="0" err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000" dirty="0"/>
                  <a:t>, the vector </a:t>
                </a:r>
                <a:r>
                  <a:rPr lang="en-US" sz="2000" dirty="0" err="1"/>
                  <a:t>ku</a:t>
                </a:r>
                <a:r>
                  <a:rPr lang="en-US" sz="2000" dirty="0"/>
                  <a:t> has the same direction as u, but its length is multiplied by a factor of k.</a:t>
                </a:r>
              </a:p>
              <a:p>
                <a:r>
                  <a:rPr lang="en-US" sz="2000" dirty="0"/>
                  <a:t>If u=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000" dirty="0"/>
                  <a:t>, then −u=−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=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>
                    <a:solidFill>
                      <a:srgbClr val="C00000"/>
                    </a:solidFill>
                  </a:rPr>
                  <a:t>Zero vector</a:t>
                </a:r>
              </a:p>
              <a:p>
                <a:r>
                  <a:rPr lang="en-US" sz="2000" dirty="0"/>
                  <a:t>The zero vector, denoted by 0, has zero length and has no direction.</a:t>
                </a:r>
              </a:p>
              <a:p>
                <a:r>
                  <a:rPr lang="en-US" sz="2000" dirty="0">
                    <a:solidFill>
                      <a:srgbClr val="C00000"/>
                    </a:solidFill>
                  </a:rPr>
                  <a:t>Subtraction of vectors</a:t>
                </a:r>
              </a:p>
              <a:p>
                <a:r>
                  <a:rPr lang="en-US" sz="2000" dirty="0"/>
                  <a:t>u−v=u+(−v)</a:t>
                </a:r>
              </a:p>
              <a:p>
                <a:r>
                  <a:rPr lang="en-US" sz="2000" dirty="0">
                    <a:solidFill>
                      <a:srgbClr val="C00000"/>
                    </a:solidFill>
                  </a:rPr>
                  <a:t>Parallel vectors</a:t>
                </a:r>
              </a:p>
              <a:p>
                <a:r>
                  <a:rPr lang="en-US" sz="2000" dirty="0"/>
                  <a:t>Two non-zero vectors u and v are parallel if there is some </a:t>
                </a:r>
                <a:r>
                  <a:rPr lang="en-US" sz="2000" dirty="0" err="1"/>
                  <a:t>k∈R</a:t>
                </a:r>
                <a:r>
                  <a:rPr lang="en-US" sz="2000" dirty="0"/>
                  <a:t>∖{0} such that u=</a:t>
                </a:r>
                <a:r>
                  <a:rPr lang="en-US" sz="2000" dirty="0" err="1"/>
                  <a:t>kv</a:t>
                </a:r>
                <a:r>
                  <a:rPr lang="en-US" sz="2000" dirty="0"/>
                  <a:t>.</a:t>
                </a:r>
              </a:p>
              <a:p>
                <a:endParaRPr lang="en-US" sz="2000" dirty="0"/>
              </a:p>
              <a:p>
                <a:pPr marL="0" indent="0">
                  <a:buNone/>
                </a:pPr>
                <a:endParaRPr lang="en-AU" sz="2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13945"/>
                <a:ext cx="12191999" cy="5438780"/>
              </a:xfrm>
              <a:blipFill>
                <a:blip r:embed="rId2"/>
                <a:stretch>
                  <a:fillRect l="-450" t="-5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09FA7B6-2778-49DE-8A8F-083695803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1120" y="806241"/>
            <a:ext cx="2100879" cy="22158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4A7147C-771C-494F-9D3F-94ADEE97B4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1291" y="4824790"/>
            <a:ext cx="5194564" cy="110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05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AU" dirty="0"/>
              <a:t>Directed line segments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596326"/>
                <a:ext cx="9239682" cy="4885917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quantity that has a direction as well as a magnitude can be represented by an arrow:</a:t>
                </a:r>
              </a:p>
              <a:p>
                <a:r>
                  <a:rPr lang="en-US" dirty="0"/>
                  <a:t>the arrow points in the direction of the action</a:t>
                </a:r>
              </a:p>
              <a:p>
                <a:r>
                  <a:rPr lang="en-US" dirty="0"/>
                  <a:t>the length of the arrow gives the magnitude of the quantity in terms of a suitably chosen unit.</a:t>
                </a:r>
              </a:p>
              <a:p>
                <a:r>
                  <a:rPr lang="en-US" dirty="0"/>
                  <a:t>Arrows with the same length and direction are regarded as equivalent. These arrows are </a:t>
                </a:r>
                <a:r>
                  <a:rPr lang="en-US" dirty="0">
                    <a:solidFill>
                      <a:srgbClr val="FF0000"/>
                    </a:solidFill>
                  </a:rPr>
                  <a:t>directed line segments </a:t>
                </a:r>
                <a:r>
                  <a:rPr lang="en-US" dirty="0"/>
                  <a:t>and the sets of equivalent segments are called </a:t>
                </a:r>
                <a:r>
                  <a:rPr lang="en-US" dirty="0">
                    <a:solidFill>
                      <a:srgbClr val="FF0000"/>
                    </a:solidFill>
                  </a:rPr>
                  <a:t>vectors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five directed line segments shown all have the same length and direction, and so they are equivalent.</a:t>
                </a:r>
              </a:p>
              <a:p>
                <a:r>
                  <a:rPr lang="en-US" dirty="0"/>
                  <a:t>A directed line segment from a point A to a point B is denoted by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/>
                  <a:t>For simplicity of language, this is also called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dirty="0"/>
                  <a:t>. That is, the set of equivalent segments can be named through one member of the set.</a:t>
                </a:r>
              </a:p>
              <a:p>
                <a:r>
                  <a:rPr lang="en-US" dirty="0"/>
                  <a:t>Note: The five directed line segments in the diagram all name the same vector: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𝐶𝐷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𝑂𝑃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𝐸𝐹</m:t>
                        </m:r>
                      </m:e>
                    </m:acc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𝐺𝐻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596326"/>
                <a:ext cx="9239682" cy="4885917"/>
              </a:xfrm>
              <a:blipFill>
                <a:blip r:embed="rId2"/>
                <a:stretch>
                  <a:fillRect l="-396" t="-74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1BE6AA4-7192-4A20-B20B-89B18AEA9D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9682" y="1781433"/>
            <a:ext cx="2958210" cy="325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80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AU" dirty="0"/>
              <a:t>Column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" y="2049108"/>
                <a:ext cx="9268499" cy="4444682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Vectors in the context of translations of the plane can be used. We represented each translation by a column of numbers, which was called a vector.</a:t>
                </a:r>
              </a:p>
              <a:p>
                <a:r>
                  <a:rPr lang="en-US" sz="2400" dirty="0"/>
                  <a:t>This is consistent with the approach here, as the column of numbers corresponds to a set of equivalent directed line segments.</a:t>
                </a:r>
              </a:p>
              <a:p>
                <a:r>
                  <a:rPr lang="en-US" sz="2400" dirty="0"/>
                  <a:t>For example, the column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corresponds to the </a:t>
                </a:r>
                <a:r>
                  <a:rPr lang="en-US" sz="2400" dirty="0">
                    <a:solidFill>
                      <a:srgbClr val="FF0000"/>
                    </a:solidFill>
                  </a:rPr>
                  <a:t>directed line segments </a:t>
                </a:r>
                <a:r>
                  <a:rPr lang="en-US" sz="2400" dirty="0"/>
                  <a:t>which go 3 across and 2 up.</a:t>
                </a: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" y="2049108"/>
                <a:ext cx="9268499" cy="4444682"/>
              </a:xfrm>
              <a:blipFill>
                <a:blip r:embed="rId2"/>
                <a:stretch>
                  <a:fillRect l="-855" t="-1097" r="-184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EBAF478-AA61-4130-B85B-531EC8DA9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4857" y="2086536"/>
            <a:ext cx="2907143" cy="285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3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AU" dirty="0"/>
              <a:t>Vector 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2080105"/>
                <a:ext cx="12192000" cy="3101983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/>
                  <a:t>A vector is often denoted by a single bold lowercase letter. The vector from A to B can be denoted by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or by a single letter </a:t>
                </a:r>
                <a14:m>
                  <m:oMath xmlns:m="http://schemas.openxmlformats.org/officeDocument/2006/math">
                    <m:r>
                      <a:rPr lang="en-US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800" dirty="0"/>
                  <a:t>.That is, </a:t>
                </a:r>
                <a14:m>
                  <m:oMath xmlns:m="http://schemas.openxmlformats.org/officeDocument/2006/math">
                    <m:r>
                      <a:rPr lang="en-US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800" dirty="0"/>
                  <a:t>=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sz="2800" dirty="0"/>
                  <a:t>.</a:t>
                </a:r>
              </a:p>
              <a:p>
                <a:endParaRPr lang="en-US" sz="2800" dirty="0"/>
              </a:p>
              <a:p>
                <a:r>
                  <a:rPr lang="en-US" sz="2800" dirty="0"/>
                  <a:t>When a vector is handwritten, the notation is     .</a:t>
                </a:r>
                <a:endParaRPr lang="en-AU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080105"/>
                <a:ext cx="12192000" cy="3101983"/>
              </a:xfrm>
              <a:blipFill>
                <a:blip r:embed="rId2"/>
                <a:stretch>
                  <a:fillRect l="-900" t="-1965" r="-4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2F46055E-7C3B-490F-9B93-11AE5B496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3240" y="3641473"/>
            <a:ext cx="409632" cy="5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470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120" y="1797269"/>
                <a:ext cx="7869936" cy="4477405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Draw a directed line segment corresponding to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The vector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is ‘3across to the right and 2down’.</a:t>
                </a:r>
              </a:p>
              <a:p>
                <a:r>
                  <a:rPr lang="en-US" sz="2400" dirty="0"/>
                  <a:t>Note: Here the segment starts at (1,1) and goes to (4,−1). It can start at any point.</a:t>
                </a: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120" y="1797269"/>
                <a:ext cx="7869936" cy="4477405"/>
              </a:xfrm>
              <a:blipFill>
                <a:blip r:embed="rId2"/>
                <a:stretch>
                  <a:fillRect l="-1084" r="-147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9A992CE-A8A5-4804-B045-0DCCCBF44E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3851" y="1900670"/>
            <a:ext cx="3651010" cy="305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44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51338" y="2222938"/>
                <a:ext cx="10767848" cy="4240924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vector u is defined by the directed line segment from (2,6) to (3,1).</a:t>
                </a:r>
              </a:p>
              <a:p>
                <a:r>
                  <a:rPr lang="en-US" dirty="0"/>
                  <a:t>If u=</a:t>
                </a:r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</m:t>
                                  </m:r>
                                </m:e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eqArr>
                            </m:e>
                          </m:mr>
                          <m:mr>
                            <m:e/>
                          </m:mr>
                        </m:m>
                      </m:e>
                    </m:d>
                  </m:oMath>
                </a14:m>
                <a:r>
                  <a:rPr lang="en-US" dirty="0"/>
                  <a:t>, find a and b.</a:t>
                </a:r>
              </a:p>
              <a:p>
                <a:endParaRPr lang="en-US" sz="2400" dirty="0"/>
              </a:p>
              <a:p>
                <a:r>
                  <a:rPr lang="en-US" dirty="0"/>
                  <a:t>The vector is</a:t>
                </a:r>
              </a:p>
              <a:p>
                <a:r>
                  <a:rPr lang="en-US" dirty="0"/>
                  <a:t>u=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3−2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1−6</m:t>
                                  </m:r>
                                </m:e>
                              </m:eqArr>
                            </m:e>
                          </m:mr>
                          <m:mr>
                            <m:e/>
                          </m:mr>
                        </m:m>
                      </m:e>
                    </m:d>
                  </m:oMath>
                </a14:m>
                <a:r>
                  <a:rPr lang="en-US" dirty="0"/>
                  <a:t>=</a:t>
                </a:r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18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eqArr>
                            </m:e>
                          </m:mr>
                          <m:mr>
                            <m:e/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Hence a=1 and b=−5.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1338" y="2222938"/>
                <a:ext cx="10767848" cy="4240924"/>
              </a:xfrm>
              <a:blipFill>
                <a:blip r:embed="rId2"/>
                <a:stretch>
                  <a:fillRect l="-396" t="-8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643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Addition of vectors</a:t>
            </a:r>
            <a:br>
              <a:rPr lang="en-US" dirty="0"/>
            </a:br>
            <a:r>
              <a:rPr lang="en-US" dirty="0"/>
              <a:t>Adding vectors geometrically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686910"/>
                <a:ext cx="9255381" cy="4177862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Two vectors u and v can be added geometrically by drawing a line segment representing u from A to B and then a line segment representing v from B to C.</a:t>
                </a:r>
              </a:p>
              <a:p>
                <a:r>
                  <a:rPr lang="en-US" sz="2400" dirty="0"/>
                  <a:t>The sum </a:t>
                </a:r>
                <a:r>
                  <a:rPr lang="en-US" sz="2400" dirty="0" err="1"/>
                  <a:t>u+v</a:t>
                </a:r>
                <a:r>
                  <a:rPr lang="en-US" sz="2400" dirty="0"/>
                  <a:t> is the vector from A to C. That is,</a:t>
                </a:r>
              </a:p>
              <a:p>
                <a:r>
                  <a:rPr lang="en-US" sz="2400" dirty="0" err="1"/>
                  <a:t>u+v</a:t>
                </a:r>
                <a:r>
                  <a:rPr lang="en-US" sz="2400" dirty="0"/>
                  <a:t>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The same result is achieved if the order is reversed. This is represented in the diagram on the right:</a:t>
                </a:r>
              </a:p>
              <a:p>
                <a:r>
                  <a:rPr lang="en-US" sz="2400" dirty="0" err="1"/>
                  <a:t>u+v</a:t>
                </a:r>
                <a:r>
                  <a:rPr lang="en-US" sz="2400" dirty="0"/>
                  <a:t>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</a:t>
                </a:r>
                <a:r>
                  <a:rPr lang="en-US" sz="2400" dirty="0" err="1"/>
                  <a:t>v+u</a:t>
                </a: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86910"/>
                <a:ext cx="9255381" cy="4177862"/>
              </a:xfrm>
              <a:blipFill>
                <a:blip r:embed="rId2"/>
                <a:stretch>
                  <a:fillRect l="-856" t="-1168" r="-98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EDED654-362E-4240-8EE2-782BB59DD2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5381" y="1484203"/>
            <a:ext cx="2521460" cy="25453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DB633D-FAAC-4E7A-BBF9-35C46D4A53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5381" y="4119771"/>
            <a:ext cx="2521460" cy="227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23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8859-1F40-4AC5-AA02-3B4E7F05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5275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Addition of vectors</a:t>
            </a:r>
            <a:br>
              <a:rPr lang="en-US" dirty="0"/>
            </a:br>
            <a:r>
              <a:rPr lang="en-US" dirty="0"/>
              <a:t>Adding column vectors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686910"/>
                <a:ext cx="9255381" cy="4177862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Two vectors can be added using column-vector notation.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For example, if u=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/>
                  <a:t> and v=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then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u+v</a:t>
                </a:r>
                <a:r>
                  <a:rPr lang="en-US" sz="2400" dirty="0"/>
                  <a:t>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/>
                  <a:t>+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90E63-9C05-4DDD-A7E5-A29F5CDA3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86910"/>
                <a:ext cx="9255381" cy="4177862"/>
              </a:xfrm>
              <a:blipFill>
                <a:blip r:embed="rId2"/>
                <a:stretch>
                  <a:fillRect l="-856" t="-116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7181665F-3215-467C-A88E-168A9FCCF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5177" y="1909295"/>
            <a:ext cx="3599151" cy="348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32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396</TotalTime>
  <Words>1568</Words>
  <Application>Microsoft Office PowerPoint</Application>
  <PresentationFormat>Widescreen</PresentationFormat>
  <Paragraphs>136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Cambria Math</vt:lpstr>
      <vt:lpstr>Castellar</vt:lpstr>
      <vt:lpstr>Gill Sans MT</vt:lpstr>
      <vt:lpstr>Parcel</vt:lpstr>
      <vt:lpstr>Introduction to vectors </vt:lpstr>
      <vt:lpstr>vector quantity</vt:lpstr>
      <vt:lpstr>Directed line segments</vt:lpstr>
      <vt:lpstr>Column vectors</vt:lpstr>
      <vt:lpstr>Vector notation</vt:lpstr>
      <vt:lpstr>example</vt:lpstr>
      <vt:lpstr>example</vt:lpstr>
      <vt:lpstr>Addition of vectors Adding vectors geometrically</vt:lpstr>
      <vt:lpstr>Addition of vectors Adding column vectors</vt:lpstr>
      <vt:lpstr>Scalar multiplication</vt:lpstr>
      <vt:lpstr>Scalar multiplication</vt:lpstr>
      <vt:lpstr>Zero vector Subtraction of vectors</vt:lpstr>
      <vt:lpstr>example</vt:lpstr>
      <vt:lpstr>Polygons of vectors</vt:lpstr>
      <vt:lpstr>example</vt:lpstr>
      <vt:lpstr>Parallel vectors</vt:lpstr>
      <vt:lpstr>Position vectors</vt:lpstr>
      <vt:lpstr>Linear combinations of non-parallel vectors</vt:lpstr>
      <vt:lpstr>example</vt:lpstr>
      <vt:lpstr>example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vectors </dc:title>
  <dc:creator>Lyn ZHANG</dc:creator>
  <cp:lastModifiedBy>Lyn ZHANG</cp:lastModifiedBy>
  <cp:revision>26</cp:revision>
  <dcterms:created xsi:type="dcterms:W3CDTF">2021-07-11T23:39:13Z</dcterms:created>
  <dcterms:modified xsi:type="dcterms:W3CDTF">2021-07-13T03:19:54Z</dcterms:modified>
</cp:coreProperties>
</file>